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91" r:id="rId3"/>
    <p:sldId id="257" r:id="rId4"/>
    <p:sldId id="274" r:id="rId5"/>
    <p:sldId id="282" r:id="rId6"/>
    <p:sldId id="293" r:id="rId7"/>
    <p:sldId id="294" r:id="rId8"/>
    <p:sldId id="281" r:id="rId9"/>
    <p:sldId id="279" r:id="rId10"/>
    <p:sldId id="301" r:id="rId11"/>
    <p:sldId id="283" r:id="rId12"/>
    <p:sldId id="287" r:id="rId13"/>
    <p:sldId id="276" r:id="rId14"/>
    <p:sldId id="298" r:id="rId15"/>
    <p:sldId id="300" r:id="rId16"/>
    <p:sldId id="277" r:id="rId17"/>
    <p:sldId id="285" r:id="rId18"/>
    <p:sldId id="260" r:id="rId19"/>
    <p:sldId id="269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073" autoAdjust="0"/>
  </p:normalViewPr>
  <p:slideViewPr>
    <p:cSldViewPr>
      <p:cViewPr>
        <p:scale>
          <a:sx n="76" d="100"/>
          <a:sy n="76" d="100"/>
        </p:scale>
        <p:origin x="-117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email">
                <a:alphaModFix amt="5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20.01.2018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8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8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20.01.2018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heel spokes="8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20.01.2018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8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20.01.2018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heel spokes="8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20.01.2018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email">
              <a:alphaModFix amt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8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email">
              <a:alphaModFix amt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20.01.2018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slow">
    <p:wheel spokes="8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F:\00%20&#1057;&#1074;&#1077;&#1090;&#1080;&#1090;%20&#1089;&#1086;&#1083;&#1085;&#1099;&#1096;&#1082;&#1086;%20&#1076;&#1083;&#1103;%20&#1074;&#1089;&#1077;&#1093;.mp3" TargetMode="External"/><Relationship Id="rId6" Type="http://schemas.openxmlformats.org/officeDocument/2006/relationships/image" Target="../media/image6.gif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7" Type="http://schemas.openxmlformats.org/officeDocument/2006/relationships/image" Target="../media/image3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gif"/><Relationship Id="rId4" Type="http://schemas.openxmlformats.org/officeDocument/2006/relationships/image" Target="../media/image52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gif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C:\Users\User\Downloads\14560.gi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86844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1000131"/>
          </a:xfrm>
        </p:spPr>
        <p:txBody>
          <a:bodyPr>
            <a:noAutofit/>
          </a:bodyPr>
          <a:lstStyle/>
          <a:p>
            <a:r>
              <a:rPr lang="ru-RU" sz="2400" dirty="0" smtClean="0">
                <a:ln/>
                <a:solidFill>
                  <a:srgbClr val="FF0000"/>
                </a:solidFill>
              </a:rPr>
              <a:t/>
            </a:r>
            <a:br>
              <a:rPr lang="ru-RU" sz="2400" dirty="0" smtClean="0">
                <a:ln/>
                <a:solidFill>
                  <a:srgbClr val="FF0000"/>
                </a:solidFill>
              </a:rPr>
            </a:br>
            <a:r>
              <a:rPr lang="ru-RU" sz="2400" dirty="0" smtClean="0">
                <a:ln/>
                <a:solidFill>
                  <a:srgbClr val="FF0000"/>
                </a:solidFill>
              </a:rPr>
              <a:t>«</a:t>
            </a:r>
            <a:endParaRPr lang="ru-RU" sz="2400" dirty="0"/>
          </a:p>
        </p:txBody>
      </p:sp>
      <p:pic>
        <p:nvPicPr>
          <p:cNvPr id="7" name="Рисунок 6" descr="animashki-kukly-2432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01024" y="1000108"/>
            <a:ext cx="561975" cy="1057275"/>
          </a:xfrm>
          <a:prstGeom prst="rect">
            <a:avLst/>
          </a:prstGeom>
        </p:spPr>
      </p:pic>
      <p:pic>
        <p:nvPicPr>
          <p:cNvPr id="9" name="Рисунок 8" descr="animashki-babochki-484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8662" y="2643182"/>
            <a:ext cx="3857652" cy="139065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43608" y="188640"/>
            <a:ext cx="7671796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ГБОУ ШКОЛА 1155 </a:t>
            </a:r>
          </a:p>
          <a:p>
            <a:pPr algn="ctr"/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Дошкольное отделение 2</a:t>
            </a:r>
            <a:endParaRPr lang="ru-RU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dirty="0" smtClean="0">
              <a:ln/>
              <a:solidFill>
                <a:srgbClr val="FF0000"/>
              </a:solidFill>
            </a:endParaRPr>
          </a:p>
          <a:p>
            <a:pPr algn="ctr"/>
            <a:endParaRPr lang="ru-RU" sz="2400" dirty="0">
              <a:ln>
                <a:solidFill>
                  <a:schemeClr val="accent2">
                    <a:lumMod val="75000"/>
                  </a:schemeClr>
                </a:solidFill>
              </a:ln>
              <a:solidFill>
                <a:srgbClr val="FF0000"/>
              </a:solidFill>
              <a:latin typeface="Century Schoolbook" pitchFamily="18" charset="0"/>
            </a:endParaRPr>
          </a:p>
          <a:p>
            <a:pPr algn="ctr"/>
            <a:r>
              <a:rPr lang="ru-RU" sz="2400" dirty="0" smtClean="0">
                <a:ln w="1905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entury Schoolbook" pitchFamily="18" charset="0"/>
              </a:rPr>
              <a:t> ХУДОЖЕСТВЕННО-ЭСТЕТИЧЕСКОЕ РАЗВИТИЕ ДЕТЕЙ</a:t>
            </a:r>
            <a:endParaRPr lang="ru-RU" sz="2400" dirty="0" smtClean="0">
              <a:ln w="19050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rgbClr val="FF0000"/>
              </a:solidFill>
              <a:latin typeface="Century Schoolbook" pitchFamily="18" charset="0"/>
            </a:endParaRPr>
          </a:p>
          <a:p>
            <a:pPr algn="ctr"/>
            <a:r>
              <a:rPr lang="ru-RU" sz="2400" dirty="0" smtClean="0">
                <a:ln w="1905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entury Schoolbook" pitchFamily="18" charset="0"/>
              </a:rPr>
              <a:t>В СИСТЕМЕ  </a:t>
            </a:r>
            <a:r>
              <a:rPr lang="ru-RU" sz="2400" dirty="0">
                <a:ln w="1905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entury Schoolbook" pitchFamily="18" charset="0"/>
              </a:rPr>
              <a:t>ВЗАИМОДЕЙСТВИЯ </a:t>
            </a:r>
            <a:r>
              <a:rPr lang="ru-RU" sz="2400" dirty="0" smtClean="0">
                <a:ln w="1905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entury Schoolbook" pitchFamily="18" charset="0"/>
              </a:rPr>
              <a:t>СТАРШЕЙ </a:t>
            </a:r>
            <a:r>
              <a:rPr lang="ru-RU" sz="2400" dirty="0">
                <a:ln w="1905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entury Schoolbook" pitchFamily="18" charset="0"/>
              </a:rPr>
              <a:t>И ПОДГОТОВИТЕЛЬНОЙ </a:t>
            </a:r>
            <a:r>
              <a:rPr lang="ru-RU" sz="2400" dirty="0" smtClean="0">
                <a:ln w="1905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entury Schoolbook" pitchFamily="18" charset="0"/>
              </a:rPr>
              <a:t>ГРУПП </a:t>
            </a:r>
            <a:r>
              <a:rPr lang="ru-RU" sz="2400" b="1" dirty="0">
                <a:ln/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2400" b="1" dirty="0">
                <a:ln/>
                <a:solidFill>
                  <a:srgbClr val="FF0000"/>
                </a:solidFill>
                <a:latin typeface="Arial Black" pitchFamily="34" charset="0"/>
              </a:rPr>
            </a:br>
            <a:endParaRPr lang="ru-RU" sz="2400" b="1" dirty="0">
              <a:latin typeface="Arial Blac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2741633"/>
            <a:ext cx="8463314" cy="32983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2500"/>
              </a:lnSpc>
            </a:pPr>
            <a:endParaRPr lang="ru-RU" b="1" dirty="0" smtClean="0">
              <a:solidFill>
                <a:srgbClr val="0070C0"/>
              </a:solidFill>
              <a:latin typeface="Times New Roman" panose="02020603050405020304" pitchFamily="18" charset="0"/>
            </a:endParaRPr>
          </a:p>
          <a:p>
            <a:pPr algn="just">
              <a:lnSpc>
                <a:spcPts val="2500"/>
              </a:lnSpc>
            </a:pP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</a:endParaRPr>
          </a:p>
          <a:p>
            <a:pPr algn="just">
              <a:lnSpc>
                <a:spcPts val="2500"/>
              </a:lnSpc>
            </a:pPr>
            <a:endParaRPr lang="ru-RU" b="1" dirty="0" smtClean="0">
              <a:solidFill>
                <a:srgbClr val="0070C0"/>
              </a:solidFill>
              <a:latin typeface="Times New Roman" panose="02020603050405020304" pitchFamily="18" charset="0"/>
            </a:endParaRPr>
          </a:p>
          <a:p>
            <a:pPr algn="just">
              <a:lnSpc>
                <a:spcPts val="2500"/>
              </a:lnSpc>
            </a:pP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</a:endParaRPr>
          </a:p>
          <a:p>
            <a:pPr algn="just">
              <a:lnSpc>
                <a:spcPts val="2500"/>
              </a:lnSpc>
            </a:pPr>
            <a:endParaRPr lang="ru-RU" b="1" dirty="0" smtClean="0">
              <a:solidFill>
                <a:srgbClr val="0070C0"/>
              </a:solidFill>
              <a:latin typeface="Times New Roman" panose="02020603050405020304" pitchFamily="18" charset="0"/>
            </a:endParaRPr>
          </a:p>
          <a:p>
            <a:pPr algn="just">
              <a:lnSpc>
                <a:spcPts val="2500"/>
              </a:lnSpc>
            </a:pP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</a:endParaRPr>
          </a:p>
          <a:p>
            <a:pPr algn="r">
              <a:lnSpc>
                <a:spcPts val="2500"/>
              </a:lnSpc>
            </a:pPr>
            <a:r>
              <a:rPr lang="ru-RU" sz="1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</a:rPr>
              <a:t>ПОДГОТОВИЛИ ВОСПИТАТЕЛИ:</a:t>
            </a:r>
            <a:endParaRPr lang="ru-RU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anose="02020603050405020304" pitchFamily="18" charset="0"/>
            </a:endParaRPr>
          </a:p>
          <a:p>
            <a:pPr algn="r">
              <a:lnSpc>
                <a:spcPts val="2500"/>
              </a:lnSpc>
            </a:pPr>
            <a:r>
              <a:rPr lang="ru-RU" sz="1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</a:rPr>
              <a:t>СПИРИДОНОВА Н.Г. – ГР. № 11 </a:t>
            </a:r>
          </a:p>
          <a:p>
            <a:pPr algn="r">
              <a:lnSpc>
                <a:spcPts val="2500"/>
              </a:lnSpc>
            </a:pPr>
            <a:r>
              <a:rPr lang="ru-RU" sz="1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</a:rPr>
              <a:t>БЕЛОГРИВЦЕВА О.И. – ГР № 11</a:t>
            </a:r>
          </a:p>
          <a:p>
            <a:pPr algn="r">
              <a:lnSpc>
                <a:spcPts val="2500"/>
              </a:lnSpc>
            </a:pPr>
            <a:r>
              <a:rPr lang="ru-RU" sz="1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</a:rPr>
              <a:t>ГОРБУНОВА В.М. – ГР.№ 8</a:t>
            </a:r>
            <a:endParaRPr lang="ru-RU" sz="1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472" y="4429132"/>
            <a:ext cx="952500" cy="1143000"/>
          </a:xfrm>
          <a:prstGeom prst="rect">
            <a:avLst/>
          </a:prstGeom>
        </p:spPr>
      </p:pic>
      <p:pic>
        <p:nvPicPr>
          <p:cNvPr id="10" name="00 Светит солнышко для всех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tretch>
            <a:fillRect/>
          </a:stretch>
        </p:blipFill>
        <p:spPr>
          <a:xfrm>
            <a:off x="7715272" y="628652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419820"/>
      </p:ext>
    </p:extLst>
  </p:cSld>
  <p:clrMapOvr>
    <a:masterClrMapping/>
  </p:clrMapOvr>
  <p:transition spd="slow" advTm="10546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8">
                <p:cTn id="18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User\Downloads\14560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7239000" cy="619508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1- Искусство </a:t>
            </a:r>
          </a:p>
          <a:p>
            <a:pPr marL="0" indent="0" algn="ctr"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театр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142" y="1412776"/>
            <a:ext cx="4413591" cy="30408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92428" y="2310140"/>
            <a:ext cx="4729431" cy="38227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65810539"/>
      </p:ext>
    </p:extLst>
  </p:cSld>
  <p:clrMapOvr>
    <a:masterClrMapping/>
  </p:clrMapOvr>
  <p:transition spd="slow" advClick="0" advTm="9844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User\Downloads\14560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7239000" cy="619508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1- Искусство </a:t>
            </a:r>
          </a:p>
          <a:p>
            <a:pPr marL="0" indent="0" algn="ctr"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театр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1298" y="1495306"/>
            <a:ext cx="4149999" cy="38673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00708" y="1520108"/>
            <a:ext cx="3669128" cy="2795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65810539"/>
      </p:ext>
    </p:extLst>
  </p:cSld>
  <p:clrMapOvr>
    <a:masterClrMapping/>
  </p:clrMapOvr>
  <p:transition spd="slow" advClick="0" advTm="14461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User\Downloads\14560.gi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7239000" cy="619508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1- Искусство </a:t>
            </a:r>
          </a:p>
          <a:p>
            <a:pPr marL="0" indent="0" algn="ctr"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Архитектура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5981" y="2937007"/>
            <a:ext cx="4038507" cy="38043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06601">
            <a:off x="6848548" y="281659"/>
            <a:ext cx="1868378" cy="24288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949018">
            <a:off x="449061" y="277870"/>
            <a:ext cx="1785950" cy="238126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453" y="3140968"/>
            <a:ext cx="4582775" cy="33123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058041483"/>
      </p:ext>
    </p:extLst>
  </p:cSld>
  <p:clrMapOvr>
    <a:masterClrMapping/>
  </p:clrMapOvr>
  <p:transition spd="slow" advClick="0" advTm="15849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User\Downloads\14560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44016" y="-1"/>
            <a:ext cx="9144000" cy="6857999"/>
          </a:xfrm>
          <a:prstGeom prst="rect">
            <a:avLst/>
          </a:prstGeom>
          <a:noFill/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115328" cy="619508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2- Окружающая жизнь, природа, эстетическая развивающая среда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088628"/>
            <a:ext cx="4572000" cy="32691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2088628"/>
            <a:ext cx="4325461" cy="32440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65810539"/>
      </p:ext>
    </p:extLst>
  </p:cSld>
  <p:clrMapOvr>
    <a:masterClrMapping/>
  </p:clrMapOvr>
  <p:transition spd="slow" advTm="8658"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User\Downloads\14560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115328" cy="619508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2- Окружающая жизнь, природа, эстетическая развивающая среда </a:t>
            </a:r>
          </a:p>
        </p:txBody>
      </p:sp>
      <p:pic>
        <p:nvPicPr>
          <p:cNvPr id="5" name="Рисунок 4" descr="7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4357694"/>
            <a:ext cx="952500" cy="11430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005065"/>
            <a:ext cx="4644007" cy="30165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9844" y="1285860"/>
            <a:ext cx="4524644" cy="2719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2160896"/>
      </p:ext>
    </p:extLst>
  </p:cSld>
  <p:clrMapOvr>
    <a:masterClrMapping/>
  </p:clrMapOvr>
  <p:transition spd="slow" advClick="0" advTm="1053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User\Downloads\14560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85752"/>
            <a:ext cx="9715472" cy="7286603"/>
          </a:xfrm>
          <a:prstGeom prst="rect">
            <a:avLst/>
          </a:prstGeom>
          <a:noFill/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115328" cy="619508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Экспериментально-исследовательская деятельность</a:t>
            </a:r>
          </a:p>
          <a:p>
            <a:pPr marL="0" indent="0" algn="ctr">
              <a:buNone/>
            </a:pPr>
            <a:endParaRPr lang="ru-RU" sz="2400" b="1" i="1" dirty="0" smtClean="0">
              <a:solidFill>
                <a:srgbClr val="7030A0"/>
              </a:solidFill>
              <a:latin typeface="Georgia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196752"/>
            <a:ext cx="4443810" cy="355116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 descr="20151231_103044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8557" y="1484784"/>
            <a:ext cx="4429172" cy="252028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IMG_20160520_075455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3353" y="3833798"/>
            <a:ext cx="3384376" cy="311800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816355712"/>
      </p:ext>
    </p:extLst>
  </p:cSld>
  <p:clrMapOvr>
    <a:masterClrMapping/>
  </p:clrMapOvr>
  <p:transition spd="slow" advTm="12933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User\Downloads\14560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19256" cy="61950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3- Художественная деятельность – деятельность, связанная с видами искусства (театрализованные игры; художественно-речевая, музыкальная, изобразительная деятельность).</a:t>
            </a:r>
            <a:endParaRPr lang="ru-RU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468"/>
          <a:stretch/>
        </p:blipFill>
        <p:spPr>
          <a:xfrm>
            <a:off x="0" y="1643050"/>
            <a:ext cx="5652119" cy="41107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820844" y="2394338"/>
            <a:ext cx="4652878" cy="31503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65810539"/>
      </p:ext>
    </p:extLst>
  </p:cSld>
  <p:clrMapOvr>
    <a:masterClrMapping/>
  </p:clrMapOvr>
  <p:transition spd="slow" advTm="7395">
    <p:wheel spokes="8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User\Downloads\14560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606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sz="2700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214282" y="142853"/>
            <a:ext cx="8472518" cy="1557956"/>
          </a:xfrm>
        </p:spPr>
        <p:txBody>
          <a:bodyPr>
            <a:normAutofit fontScale="92500"/>
          </a:bodyPr>
          <a:lstStyle/>
          <a:p>
            <a:pPr marL="109728" indent="0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Вариативность содержания, форм и методов работы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эстетического 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воспитания</a:t>
            </a:r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816" y="4149080"/>
            <a:ext cx="3821304" cy="28659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IMG_20160420_074204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148064" y="1415160"/>
            <a:ext cx="3857652" cy="29963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2132856"/>
            <a:ext cx="2476279" cy="279429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 advTm="7004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User\Downloads\14560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2852"/>
            <a:ext cx="8686800" cy="63128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Взаимодействие 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детского сада с семьей</a:t>
            </a:r>
            <a:r>
              <a:rPr lang="ru-RU" dirty="0"/>
              <a:t>.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425574">
            <a:off x="1968998" y="679237"/>
            <a:ext cx="4680012" cy="359860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415106">
            <a:off x="5156668" y="4140631"/>
            <a:ext cx="3874369" cy="21097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086" y="4035354"/>
            <a:ext cx="3977680" cy="232033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415929782"/>
      </p:ext>
    </p:extLst>
  </p:cSld>
  <p:clrMapOvr>
    <a:masterClrMapping/>
  </p:clrMapOvr>
  <p:transition spd="slow" advTm="15225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User\Downloads\14560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571612"/>
            <a:ext cx="8507288" cy="4752988"/>
          </a:xfrm>
        </p:spPr>
        <p:txBody>
          <a:bodyPr>
            <a:normAutofit/>
          </a:bodyPr>
          <a:lstStyle/>
          <a:p>
            <a:pPr algn="just"/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Главной и неотъемлемой частью художественно-эстетического воспитания детей, является подготовка и проведение праздников, во время которых </a:t>
            </a: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дети </a:t>
            </a:r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получают эмоциональное развитие, они видят красиво оформленные  группы, нарядных воспитателей, родителей,  сами стараются приходить на праздник в более торжественной форме одежды, они учатся доброму отношению к окружающему, поддерживают друг друга при выступлениях, радуются своим успехам и успехам своих близких.  </a:t>
            </a:r>
          </a:p>
          <a:p>
            <a:pPr algn="just"/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52128"/>
          </a:xfrm>
        </p:spPr>
        <p:txBody>
          <a:bodyPr>
            <a:normAutofit fontScale="90000"/>
          </a:bodyPr>
          <a:lstStyle/>
          <a:p>
            <a:pPr algn="ctr"/>
            <a:r>
              <a:rPr lang="ru-RU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Подготовка и проведение праздников</a:t>
            </a:r>
            <a:endParaRPr lang="ru-RU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" name="Рисунок 5" descr="animashki-jivotnie-173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714356"/>
            <a:ext cx="1952625" cy="828675"/>
          </a:xfrm>
          <a:prstGeom prst="rect">
            <a:avLst/>
          </a:prstGeom>
        </p:spPr>
      </p:pic>
      <p:pic>
        <p:nvPicPr>
          <p:cNvPr id="7" name="Рисунок 6" descr="10578565.gif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5008" y="5357826"/>
            <a:ext cx="2357454" cy="1606672"/>
          </a:xfrm>
          <a:prstGeom prst="rect">
            <a:avLst/>
          </a:prstGeom>
        </p:spPr>
      </p:pic>
      <p:pic>
        <p:nvPicPr>
          <p:cNvPr id="8" name="Рисунок 7" descr="18664510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14612" y="2028824"/>
            <a:ext cx="3362338" cy="4186257"/>
          </a:xfrm>
          <a:prstGeom prst="rect">
            <a:avLst/>
          </a:prstGeom>
        </p:spPr>
      </p:pic>
    </p:spTree>
  </p:cSld>
  <p:clrMapOvr>
    <a:masterClrMapping/>
  </p:clrMapOvr>
  <p:transition spd="slow" advTm="16209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7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User\Downloads\14560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00851"/>
          </a:xfrm>
          <a:prstGeom prst="rect">
            <a:avLst/>
          </a:prstGeom>
          <a:noFill/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71546"/>
            <a:ext cx="8472518" cy="5643602"/>
          </a:xfrm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ru-RU" sz="18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1- Учет возрастных и индивидуальных особенностей детей.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18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2- Взаимосвязь художественно-творческой деятельности детей со всеми направлениями воспитательно-образовательной </a:t>
            </a:r>
            <a:r>
              <a:rPr lang="ru-RU" sz="1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работы</a:t>
            </a:r>
            <a:endParaRPr lang="en-US" sz="1800" b="1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ru-RU" sz="18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3- Интеграция различных видов искусства и видов художественно-творческой деятельности, способствующая более глубокому эстетическому осмыслению </a:t>
            </a:r>
            <a:r>
              <a:rPr lang="ru-RU" sz="1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действительности</a:t>
            </a:r>
            <a:endParaRPr lang="en-US" sz="1800" b="1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ru-RU" sz="1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4- </a:t>
            </a:r>
            <a:r>
              <a:rPr lang="ru-RU" sz="18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Уважительное отношение к результатам творчества детей, широкое включение их произведений в жизнь ДОУ.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18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5- Организация выставок, концертов, создание эстетической развивающей среды. </a:t>
            </a:r>
            <a:endParaRPr lang="ru-RU" sz="1800" b="1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ru-RU" sz="1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6- Вариативность содержания, форм и методов работы с детьми по разным направлениям эстетического воспитания.</a:t>
            </a:r>
            <a:br>
              <a:rPr lang="ru-RU" sz="1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ru-RU" sz="1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7- Обеспечение преемственности в художественно-эстетическом воспитании между всеми возрастными группами детского сада.</a:t>
            </a:r>
            <a:br>
              <a:rPr lang="ru-RU" sz="1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ru-RU" sz="1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8- Взаимодействие детского сада с семьей</a:t>
            </a:r>
            <a:endParaRPr lang="ru-RU" sz="18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marL="0" indent="0">
              <a:lnSpc>
                <a:spcPct val="120000"/>
              </a:lnSpc>
              <a:buNone/>
            </a:pPr>
            <a:endParaRPr lang="en-US" sz="18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1285860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Педагогические условия реализации задач художественно-эстетического воспитания:</a:t>
            </a:r>
          </a:p>
        </p:txBody>
      </p:sp>
      <p:pic>
        <p:nvPicPr>
          <p:cNvPr id="6" name="Рисунок 5" descr="animashki-jivotnie-173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28660" y="0"/>
            <a:ext cx="1952625" cy="828675"/>
          </a:xfrm>
          <a:prstGeom prst="rect">
            <a:avLst/>
          </a:prstGeom>
        </p:spPr>
      </p:pic>
      <p:pic>
        <p:nvPicPr>
          <p:cNvPr id="7" name="Рисунок 6" descr="backgrounds_100050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85783" y="0"/>
            <a:ext cx="9144064" cy="6715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568913"/>
      </p:ext>
    </p:extLst>
  </p:cSld>
  <p:clrMapOvr>
    <a:masterClrMapping/>
  </p:clrMapOvr>
  <p:transition spd="slow" advTm="10983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User\Downloads\14560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1472" y="260648"/>
            <a:ext cx="7786742" cy="181103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just"/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</a:t>
            </a:r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Художественно-эстетическое воспитание </a:t>
            </a:r>
            <a:r>
              <a:rPr lang="ru-RU" sz="2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– целенаправленное, систематическое воздействие на личность с целью ее эстетического развития, т.е. становления и совершенствования эстетического сознания, отношений и эстетической деятельности личности</a:t>
            </a: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  <a:endParaRPr lang="ru-RU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84000" y="2469646"/>
            <a:ext cx="4176000" cy="34928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65810539"/>
      </p:ext>
    </p:extLst>
  </p:cSld>
  <p:clrMapOvr>
    <a:masterClrMapping/>
  </p:clrMapOvr>
  <p:transition spd="slow" advClick="0" advTm="13322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User\Downloads\14560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186766" cy="2311096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 наших группах мы выделяем 3 вида эстетического воспитания:</a:t>
            </a:r>
          </a:p>
          <a:p>
            <a:pPr marL="0" indent="0"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        1- Искусство </a:t>
            </a:r>
          </a:p>
          <a:p>
            <a:pPr marL="0" indent="0">
              <a:buNone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(изобразительное искусство, музыка, детская художественная литература, архитектура, театр).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23728" y="2714620"/>
            <a:ext cx="4412619" cy="31311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865810539"/>
      </p:ext>
    </p:extLst>
  </p:cSld>
  <p:clrMapOvr>
    <a:masterClrMapping/>
  </p:clrMapOvr>
  <p:transition spd="slow" advClick="0" advTm="11014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User\Downloads\14560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0"/>
            <a:ext cx="7239000" cy="114298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1- Искусство </a:t>
            </a:r>
          </a:p>
          <a:p>
            <a:pPr marL="0" indent="0"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изобразительное искусство</a:t>
            </a:r>
          </a:p>
        </p:txBody>
      </p:sp>
      <p:pic>
        <p:nvPicPr>
          <p:cNvPr id="5" name="Рисунок 4" descr="17010087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43900" y="0"/>
            <a:ext cx="809625" cy="1162050"/>
          </a:xfrm>
          <a:prstGeom prst="rect">
            <a:avLst/>
          </a:prstGeom>
        </p:spPr>
      </p:pic>
      <p:sp>
        <p:nvSpPr>
          <p:cNvPr id="35842" name="AutoShape 2" descr="https://3.downloader.disk.yandex.ru/preview/51f57010345ea61bec6a7484d8de59a8dbdd05d54df142e05f4252489f206661/inf/71ph4cYh2K9vPAugPLACugnN8HsQ0FNVYSPneZ2T878bA_jcUbqaOeqc2UHCe7FR9Hb3-2C0yxF0ynwdpUGfQQ%3D%3D?uid=464666575&amp;filename=WP_20170203_027.jpg&amp;disposition=inline&amp;hash=&amp;limit=0&amp;content_type=image%2Fjpeg&amp;tknv=v2&amp;size=285x50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5844" name="AutoShape 4" descr="https://3.downloader.disk.yandex.ru/preview/51f57010345ea61bec6a7484d8de59a8dbdd05d54df142e05f4252489f206661/inf/71ph4cYh2K9vPAugPLACugnN8HsQ0FNVYSPneZ2T878bA_jcUbqaOeqc2UHCe7FR9Hb3-2C0yxF0ynwdpUGfQQ%3D%3D?uid=464666575&amp;filename=WP_20170203_027.jpg&amp;disposition=inline&amp;hash=&amp;limit=0&amp;content_type=image%2Fjpeg&amp;tknv=v2&amp;size=1280x85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" name="Рисунок 10" descr="WP_20170203_027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58" y="909003"/>
            <a:ext cx="4414926" cy="3115980"/>
          </a:xfrm>
          <a:prstGeom prst="rect">
            <a:avLst/>
          </a:prstGeom>
        </p:spPr>
      </p:pic>
      <p:pic>
        <p:nvPicPr>
          <p:cNvPr id="35846" name="Picture 6" descr="https://lh3.googleusercontent.com/J24NSHZGZFOZ6qbdlMzaa3TUNP-TeB9eOJhyHyw9ZVqTPjn2XqPy15cxigIrxHN8JAty3KifOitV-S9nynrrrOivjrmOzneSFSTGMr8C97kPgO4eOuCsmwWiHci8C8Jcz-DMZ_NZhi50GqVRXsLnYYFzFgGeTSC53bENHz1e3vuxxL-gzU6f6y7RDfJbGTaz4Le0acSm7H8UPAKt5OqflSsLaXMfklcToEV9zM20yC6BxHUT3E4En3yxLrHpv5HZf9FIPi_fWjEvm_qomsvBpRwOk28qscD6xYJp0oMCIPWiL0FjYJOu9QRPibrMgYl5k54GpRP00y-5qTHEwlgQreTX2jyO5_Rm0m5ZslkUzHi0jcbFPswXc7Uiqs9wVi-QUT8zkqGEIB3roKbrlrgIsCY7E2lC-F-A8iDw875dlSojdVDtPO_pA6PwxutKUHdia4PZOhPnirkN4QZHMpTQLlWENBqvqnSKoWjl5cdCOOE2lkjuc5pIErH8zKclvG-FaskmQO1dqF3YmPsx8Q65FT9B5Putc1hiVPSEd5-4HZudAc-TOrp0QRG_jl5qrA6VxYv6I0n0i9kUd06MrZBGe4BE9XhqsVgnhL9Bd3YFuYA0w9JtM96kIQ=w1310-h982-no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3690998"/>
            <a:ext cx="4513500" cy="2978362"/>
          </a:xfrm>
          <a:prstGeom prst="rect">
            <a:avLst/>
          </a:prstGeom>
          <a:noFill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5857" y="1628800"/>
            <a:ext cx="4261103" cy="5112568"/>
          </a:xfrm>
          <a:prstGeom prst="round2DiagRect">
            <a:avLst>
              <a:gd name="adj1" fmla="val 16667"/>
              <a:gd name="adj2" fmla="val 5000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65810539"/>
      </p:ext>
    </p:extLst>
  </p:cSld>
  <p:clrMapOvr>
    <a:masterClrMapping/>
  </p:clrMapOvr>
  <p:transition spd="slow" advClick="0" advTm="11232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User\Downloads\14560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0"/>
            <a:ext cx="7239000" cy="164305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1- Искусство </a:t>
            </a:r>
          </a:p>
          <a:p>
            <a:pPr marL="0" indent="0"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изобразительное искусство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marL="0" indent="0" algn="ctr"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Аппликация</a:t>
            </a:r>
          </a:p>
          <a:p>
            <a:pPr marL="0" indent="0">
              <a:buNone/>
            </a:pPr>
            <a:endParaRPr lang="en-US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marL="0" indent="0">
              <a:buNone/>
            </a:pPr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5842" name="AutoShape 2" descr="https://3.downloader.disk.yandex.ru/preview/51f57010345ea61bec6a7484d8de59a8dbdd05d54df142e05f4252489f206661/inf/71ph4cYh2K9vPAugPLACugnN8HsQ0FNVYSPneZ2T878bA_jcUbqaOeqc2UHCe7FR9Hb3-2C0yxF0ynwdpUGfQQ%3D%3D?uid=464666575&amp;filename=WP_20170203_027.jpg&amp;disposition=inline&amp;hash=&amp;limit=0&amp;content_type=image%2Fjpeg&amp;tknv=v2&amp;size=285x50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5844" name="AutoShape 4" descr="https://3.downloader.disk.yandex.ru/preview/51f57010345ea61bec6a7484d8de59a8dbdd05d54df142e05f4252489f206661/inf/71ph4cYh2K9vPAugPLACugnN8HsQ0FNVYSPneZ2T878bA_jcUbqaOeqc2UHCe7FR9Hb3-2C0yxF0ynwdpUGfQQ%3D%3D?uid=464666575&amp;filename=WP_20170203_027.jpg&amp;disposition=inline&amp;hash=&amp;limit=0&amp;content_type=image%2Fjpeg&amp;tknv=v2&amp;size=1280x85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736" y="1484784"/>
            <a:ext cx="3384376" cy="22369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222" y="3898743"/>
            <a:ext cx="3976714" cy="257281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5936" y="3927632"/>
            <a:ext cx="4425481" cy="29394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869183549"/>
      </p:ext>
    </p:extLst>
  </p:cSld>
  <p:clrMapOvr>
    <a:masterClrMapping/>
  </p:clrMapOvr>
  <p:transition spd="slow" advClick="0" advTm="12761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User\Downloads\14560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96" y="0"/>
            <a:ext cx="9144000" cy="6857999"/>
          </a:xfrm>
          <a:prstGeom prst="rect">
            <a:avLst/>
          </a:prstGeom>
          <a:noFill/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147248" cy="1310964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1- Искусство </a:t>
            </a:r>
          </a:p>
          <a:p>
            <a:pPr marL="0" indent="0"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изобразительное искусство</a:t>
            </a:r>
          </a:p>
          <a:p>
            <a:pPr marL="0" indent="0" algn="ctr"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лепка</a:t>
            </a:r>
          </a:p>
        </p:txBody>
      </p:sp>
      <p:sp>
        <p:nvSpPr>
          <p:cNvPr id="35842" name="AutoShape 2" descr="https://3.downloader.disk.yandex.ru/preview/51f57010345ea61bec6a7484d8de59a8dbdd05d54df142e05f4252489f206661/inf/71ph4cYh2K9vPAugPLACugnN8HsQ0FNVYSPneZ2T878bA_jcUbqaOeqc2UHCe7FR9Hb3-2C0yxF0ynwdpUGfQQ%3D%3D?uid=464666575&amp;filename=WP_20170203_027.jpg&amp;disposition=inline&amp;hash=&amp;limit=0&amp;content_type=image%2Fjpeg&amp;tknv=v2&amp;size=285x50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5844" name="AutoShape 4" descr="https://3.downloader.disk.yandex.ru/preview/51f57010345ea61bec6a7484d8de59a8dbdd05d54df142e05f4252489f206661/inf/71ph4cYh2K9vPAugPLACugnN8HsQ0FNVYSPneZ2T878bA_jcUbqaOeqc2UHCe7FR9Hb3-2C0yxF0ynwdpUGfQQ%3D%3D?uid=464666575&amp;filename=WP_20170203_027.jpg&amp;disposition=inline&amp;hash=&amp;limit=0&amp;content_type=image%2Fjpeg&amp;tknv=v2&amp;size=1280x85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10223" y="2825035"/>
            <a:ext cx="4057600" cy="397150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75740">
            <a:off x="261993" y="1364572"/>
            <a:ext cx="3051887" cy="34426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152" y="1164332"/>
            <a:ext cx="3052936" cy="25682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06400795"/>
      </p:ext>
    </p:extLst>
  </p:cSld>
  <p:clrMapOvr>
    <a:masterClrMapping/>
  </p:clrMapOvr>
  <p:transition spd="slow" advClick="0" advTm="17566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User\Downloads\14560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96" y="123179"/>
            <a:ext cx="9144000" cy="6857999"/>
          </a:xfrm>
          <a:prstGeom prst="rect">
            <a:avLst/>
          </a:prstGeom>
          <a:noFill/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7972452" cy="6195088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indent="0" algn="ctr"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1- Искусство </a:t>
            </a:r>
          </a:p>
          <a:p>
            <a:pPr marL="0" indent="0" algn="ctr">
              <a:buNone/>
            </a:pP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музыка</a:t>
            </a: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88640"/>
            <a:ext cx="3072974" cy="4914063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2537"/>
          <a:stretch/>
        </p:blipFill>
        <p:spPr>
          <a:xfrm>
            <a:off x="6253170" y="404664"/>
            <a:ext cx="2913026" cy="378771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6" name="Рисунок 5" descr="568560408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72396" y="714356"/>
            <a:ext cx="1047750" cy="104775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52486" y="1916832"/>
            <a:ext cx="3273758" cy="4941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810539"/>
      </p:ext>
    </p:extLst>
  </p:cSld>
  <p:clrMapOvr>
    <a:masterClrMapping/>
  </p:clrMapOvr>
  <p:transition spd="slow" advClick="0" advTm="13806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9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500"/>
                            </p:stCondLst>
                            <p:childTnLst>
                              <p:par>
                                <p:cTn id="1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User\Downloads\14560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28662" y="214290"/>
            <a:ext cx="7239000" cy="619508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1- Искусство </a:t>
            </a:r>
          </a:p>
          <a:p>
            <a:pPr marL="0" indent="0" algn="ctr"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детская художественная литература</a:t>
            </a:r>
          </a:p>
        </p:txBody>
      </p:sp>
      <p:pic>
        <p:nvPicPr>
          <p:cNvPr id="10" name="Рисунок 9" descr="IMG_20170209_16213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1046821">
            <a:off x="1806185" y="2091693"/>
            <a:ext cx="2500330" cy="3534612"/>
          </a:xfrm>
          <a:prstGeom prst="rect">
            <a:avLst/>
          </a:prstGeom>
        </p:spPr>
      </p:pic>
      <p:pic>
        <p:nvPicPr>
          <p:cNvPr id="11" name="Рисунок 10" descr="IMG_20170209_160135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306102">
            <a:off x="5793340" y="2514663"/>
            <a:ext cx="2525327" cy="2800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810539"/>
      </p:ext>
    </p:extLst>
  </p:cSld>
  <p:clrMapOvr>
    <a:masterClrMapping/>
  </p:clrMapOvr>
  <p:transition spd="slow" advClick="0" advTm="59577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822</TotalTime>
  <Words>334</Words>
  <Application>Microsoft Office PowerPoint</Application>
  <PresentationFormat>Экран (4:3)</PresentationFormat>
  <Paragraphs>55</Paragraphs>
  <Slides>19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Открытая</vt:lpstr>
      <vt:lpstr> «</vt:lpstr>
      <vt:lpstr>Педагогические условия реализации задач художественно-эстетического воспитания: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</vt:lpstr>
      <vt:lpstr>Презентация PowerPoint</vt:lpstr>
      <vt:lpstr>Подготовка и проведение праздников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Художественно-Эстетическое воспитание</dc:title>
  <dc:creator>юлия</dc:creator>
  <cp:lastModifiedBy>Пользователь</cp:lastModifiedBy>
  <cp:revision>108</cp:revision>
  <dcterms:created xsi:type="dcterms:W3CDTF">2013-03-29T06:49:04Z</dcterms:created>
  <dcterms:modified xsi:type="dcterms:W3CDTF">2018-01-20T12:20:48Z</dcterms:modified>
</cp:coreProperties>
</file>