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9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 varScale="1">
        <p:scale>
          <a:sx n="55" d="100"/>
          <a:sy n="55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Мои документы\Мои рисунки\bv-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688" y="6286500"/>
            <a:ext cx="938212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с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5357813"/>
            <a:ext cx="25273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угадай\д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625"/>
            <a:ext cx="14620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угадай\сс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4965700"/>
            <a:ext cx="1643062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угадай\сс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737100"/>
            <a:ext cx="3571875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72AB83-7AE8-445B-834A-5D228AE0AA24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A85756-DF50-4AA8-A30D-70A09C352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1619672" y="1556792"/>
            <a:ext cx="6336704" cy="204365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Развитие орфографической зоркости младших школьников</a:t>
            </a:r>
          </a:p>
        </p:txBody>
      </p:sp>
      <p:pic>
        <p:nvPicPr>
          <p:cNvPr id="8196" name="Picture 4" descr="C:\Users\user\Pictures\iщщ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4365104"/>
            <a:ext cx="1008112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7859216" cy="5865515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2.Письмо с проговариванием.</a:t>
            </a:r>
            <a:r>
              <a:rPr lang="ru-RU" dirty="0" smtClean="0">
                <a:solidFill>
                  <a:schemeClr val="bg1"/>
                </a:solidFill>
              </a:rPr>
              <a:t>  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3.Комментирование.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4.Орфографические минутки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       Алгоритм проведения: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прочитать текст;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найти в каждом слове «опасные места»; 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объяснить их написание;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прочитать еще раз </a:t>
            </a:r>
            <a:r>
              <a:rPr lang="ru-RU" sz="2800" dirty="0" err="1" smtClean="0">
                <a:solidFill>
                  <a:schemeClr val="bg1"/>
                </a:solidFill>
              </a:rPr>
              <a:t>орфографически</a:t>
            </a:r>
            <a:r>
              <a:rPr lang="ru-RU" sz="2800" dirty="0" smtClean="0">
                <a:solidFill>
                  <a:schemeClr val="bg1"/>
                </a:solidFill>
              </a:rPr>
              <a:t>, а затем – </a:t>
            </a:r>
            <a:r>
              <a:rPr lang="ru-RU" sz="2800" dirty="0" err="1" smtClean="0">
                <a:solidFill>
                  <a:schemeClr val="bg1"/>
                </a:solidFill>
              </a:rPr>
              <a:t>орфоэпически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</a:rPr>
              <a:t>списать.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3375"/>
            <a:ext cx="8820472" cy="5792788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5.Скоростное письмо.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    Методика проведения: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1. Чтение текста хором с учителем (орфоэпическое).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2. Самостоятельное чтение хором.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3. Объяснение орфограмм (коллективно).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4. Считают количество предложений в тексте.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5. Чтение по предложениям.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6. Орфографическое чтение.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7. По команде учителя запись текста на время (1-2 мин.).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8. Подсчитать количество записанных слов, записать на полях.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9. Проверка написанного. </a:t>
            </a:r>
            <a:endParaRPr lang="ru-RU" sz="2800" b="1" i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76250"/>
            <a:ext cx="8229600" cy="564991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6.Письмо с пропуском орфограмм.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7.Звуковой анализ слов.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8.Письмо по памяти.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чтение (орфоэпическое) текста, работа по содержанию;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орфографическое чтение  детьми,     орфографический разбор;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 упражнение в запоминании;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орфографическое чтение слов с орфограммами;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запись;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проверка.</a:t>
            </a:r>
          </a:p>
          <a:p>
            <a:pPr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3374"/>
            <a:ext cx="8229600" cy="6263977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9.Письмо с простукиванием.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10</a:t>
            </a:r>
            <a:r>
              <a:rPr lang="ru-RU" b="1" i="1" dirty="0" smtClean="0">
                <a:solidFill>
                  <a:schemeClr val="bg1"/>
                </a:solidFill>
              </a:rPr>
              <a:t>. Использование словарей.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11. «</a:t>
            </a:r>
            <a:r>
              <a:rPr lang="ru-RU" b="1" i="1" dirty="0" err="1" smtClean="0">
                <a:solidFill>
                  <a:schemeClr val="bg1"/>
                </a:solidFill>
              </a:rPr>
              <a:t>Запоминалки</a:t>
            </a:r>
            <a:r>
              <a:rPr lang="ru-RU" b="1" i="1" dirty="0" smtClean="0">
                <a:solidFill>
                  <a:schemeClr val="bg1"/>
                </a:solidFill>
              </a:rPr>
              <a:t>».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Элла, Анна, ванна, класс,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ссора, теннис и рассказ,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миллион, шоссе, программа,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грипп, аллея, телеграмма.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Мы слова такие слышим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и с двойной согласной пишем.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12.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i="1" dirty="0" smtClean="0">
                <a:solidFill>
                  <a:schemeClr val="bg1"/>
                </a:solidFill>
              </a:rPr>
              <a:t>Поиск орфограмм в «чистом» тексте.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b="1" i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79512" y="0"/>
            <a:ext cx="8964488" cy="61261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13.Работа над ошибками.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        </a:t>
            </a:r>
            <a:r>
              <a:rPr lang="ru-RU" sz="2800" dirty="0" smtClean="0">
                <a:solidFill>
                  <a:schemeClr val="bg1"/>
                </a:solidFill>
              </a:rPr>
              <a:t>            </a:t>
            </a:r>
            <a:r>
              <a:rPr lang="ru-RU" sz="2800" b="1" dirty="0" smtClean="0">
                <a:solidFill>
                  <a:schemeClr val="bg1"/>
                </a:solidFill>
              </a:rPr>
              <a:t>Памятка работы над ошибками.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Запиши и подбери проверочное слово. (Проверяемое написание).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(З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ма –зимы. Ска</a:t>
            </a:r>
            <a:r>
              <a:rPr lang="ru-RU" sz="2800" b="1" u="sng" dirty="0" smtClean="0">
                <a:solidFill>
                  <a:schemeClr val="bg1"/>
                </a:solidFill>
              </a:rPr>
              <a:t>з</a:t>
            </a:r>
            <a:r>
              <a:rPr lang="ru-RU" sz="2800" b="1" dirty="0" smtClean="0">
                <a:solidFill>
                  <a:schemeClr val="bg1"/>
                </a:solidFill>
              </a:rPr>
              <a:t>ка – сказочка. Грус</a:t>
            </a:r>
            <a:r>
              <a:rPr lang="ru-RU" sz="2800" b="1" u="sng" dirty="0" smtClean="0">
                <a:solidFill>
                  <a:schemeClr val="bg1"/>
                </a:solidFill>
              </a:rPr>
              <a:t>т</a:t>
            </a:r>
            <a:r>
              <a:rPr lang="ru-RU" sz="2800" b="1" dirty="0" smtClean="0">
                <a:solidFill>
                  <a:schemeClr val="bg1"/>
                </a:solidFill>
              </a:rPr>
              <a:t>ный – грустит).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 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Подбери 3 слова на это правило. 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( </a:t>
            </a:r>
            <a:r>
              <a:rPr lang="ru-RU" sz="2800" b="1" u="sng" dirty="0" smtClean="0">
                <a:solidFill>
                  <a:schemeClr val="bg1"/>
                </a:solidFill>
              </a:rPr>
              <a:t>М</a:t>
            </a:r>
            <a:r>
              <a:rPr lang="ru-RU" sz="2800" b="1" dirty="0" smtClean="0">
                <a:solidFill>
                  <a:schemeClr val="bg1"/>
                </a:solidFill>
              </a:rPr>
              <a:t>осква, </a:t>
            </a:r>
            <a:r>
              <a:rPr lang="ru-RU" sz="2800" b="1" u="sng" dirty="0" smtClean="0">
                <a:solidFill>
                  <a:schemeClr val="bg1"/>
                </a:solidFill>
              </a:rPr>
              <a:t>Благовещенск</a:t>
            </a:r>
            <a:r>
              <a:rPr lang="ru-RU" sz="2800" b="1" dirty="0" smtClean="0">
                <a:solidFill>
                  <a:schemeClr val="bg1"/>
                </a:solidFill>
              </a:rPr>
              <a:t>, </a:t>
            </a:r>
            <a:r>
              <a:rPr lang="ru-RU" sz="2800" b="1" u="sng" dirty="0" smtClean="0">
                <a:solidFill>
                  <a:schemeClr val="bg1"/>
                </a:solidFill>
              </a:rPr>
              <a:t>Хабаровск</a:t>
            </a:r>
            <a:r>
              <a:rPr lang="ru-RU" sz="2800" b="1" dirty="0" smtClean="0">
                <a:solidFill>
                  <a:schemeClr val="bg1"/>
                </a:solidFill>
              </a:rPr>
              <a:t>, </a:t>
            </a:r>
            <a:r>
              <a:rPr lang="ru-RU" sz="2800" b="1" u="sng" dirty="0" smtClean="0">
                <a:solidFill>
                  <a:schemeClr val="bg1"/>
                </a:solidFill>
              </a:rPr>
              <a:t>Сочи</a:t>
            </a:r>
            <a:r>
              <a:rPr lang="ru-RU" sz="2800" b="1" dirty="0" smtClean="0">
                <a:solidFill>
                  <a:schemeClr val="bg1"/>
                </a:solidFill>
              </a:rPr>
              <a:t>.    Об</a:t>
            </a:r>
            <a:r>
              <a:rPr lang="ru-RU" sz="2800" b="1" u="sng" dirty="0" smtClean="0">
                <a:solidFill>
                  <a:schemeClr val="bg1"/>
                </a:solidFill>
              </a:rPr>
              <a:t>ъ</a:t>
            </a:r>
            <a:r>
              <a:rPr lang="ru-RU" sz="2800" b="1" dirty="0" smtClean="0">
                <a:solidFill>
                  <a:schemeClr val="bg1"/>
                </a:solidFill>
              </a:rPr>
              <a:t>езд, с</a:t>
            </a:r>
            <a:r>
              <a:rPr lang="ru-RU" sz="2800" b="1" u="sng" dirty="0" smtClean="0">
                <a:solidFill>
                  <a:schemeClr val="bg1"/>
                </a:solidFill>
              </a:rPr>
              <a:t>ъ</a:t>
            </a:r>
            <a:r>
              <a:rPr lang="ru-RU" sz="2800" b="1" dirty="0" smtClean="0">
                <a:solidFill>
                  <a:schemeClr val="bg1"/>
                </a:solidFill>
              </a:rPr>
              <a:t>ёмка, в</a:t>
            </a:r>
            <a:r>
              <a:rPr lang="ru-RU" sz="2800" b="1" u="sng" dirty="0" smtClean="0">
                <a:solidFill>
                  <a:schemeClr val="bg1"/>
                </a:solidFill>
              </a:rPr>
              <a:t>ъ</a:t>
            </a:r>
            <a:r>
              <a:rPr lang="ru-RU" sz="2800" b="1" dirty="0" smtClean="0">
                <a:solidFill>
                  <a:schemeClr val="bg1"/>
                </a:solidFill>
              </a:rPr>
              <a:t>ехал, с</a:t>
            </a:r>
            <a:r>
              <a:rPr lang="ru-RU" sz="2800" b="1" u="sng" dirty="0" smtClean="0">
                <a:solidFill>
                  <a:schemeClr val="bg1"/>
                </a:solidFill>
              </a:rPr>
              <a:t>ъе</a:t>
            </a:r>
            <a:r>
              <a:rPr lang="ru-RU" sz="2800" b="1" dirty="0" smtClean="0">
                <a:solidFill>
                  <a:schemeClr val="bg1"/>
                </a:solidFill>
              </a:rPr>
              <a:t>ли.)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(Молодёж</a:t>
            </a:r>
            <a:r>
              <a:rPr lang="ru-RU" sz="2800" b="1" u="sng" dirty="0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, доч</a:t>
            </a:r>
            <a:r>
              <a:rPr lang="ru-RU" sz="2800" b="1" u="sng" dirty="0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, реч</a:t>
            </a:r>
            <a:r>
              <a:rPr lang="ru-RU" sz="2800" b="1" u="sng" dirty="0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, рож</a:t>
            </a:r>
            <a:r>
              <a:rPr lang="ru-RU" sz="2800" b="1" u="sng" dirty="0" smtClean="0">
                <a:solidFill>
                  <a:schemeClr val="bg1"/>
                </a:solidFill>
              </a:rPr>
              <a:t>ь</a:t>
            </a:r>
            <a:r>
              <a:rPr lang="ru-RU" sz="2800" b="1" dirty="0" smtClean="0">
                <a:solidFill>
                  <a:schemeClr val="bg1"/>
                </a:solidFill>
              </a:rPr>
              <a:t>.      Лы</a:t>
            </a:r>
            <a:r>
              <a:rPr lang="ru-RU" sz="2800" b="1" u="sng" dirty="0" smtClean="0">
                <a:solidFill>
                  <a:schemeClr val="bg1"/>
                </a:solidFill>
              </a:rPr>
              <a:t>жи</a:t>
            </a:r>
            <a:r>
              <a:rPr lang="ru-RU" sz="2800" b="1" dirty="0" smtClean="0">
                <a:solidFill>
                  <a:schemeClr val="bg1"/>
                </a:solidFill>
              </a:rPr>
              <a:t>, </a:t>
            </a:r>
            <a:r>
              <a:rPr lang="ru-RU" sz="2800" b="1" u="sng" dirty="0" smtClean="0">
                <a:solidFill>
                  <a:schemeClr val="bg1"/>
                </a:solidFill>
              </a:rPr>
              <a:t>жи</a:t>
            </a:r>
            <a:r>
              <a:rPr lang="ru-RU" sz="2800" b="1" dirty="0" smtClean="0">
                <a:solidFill>
                  <a:schemeClr val="bg1"/>
                </a:solidFill>
              </a:rPr>
              <a:t>ла, пру</a:t>
            </a:r>
            <a:r>
              <a:rPr lang="ru-RU" sz="2800" b="1" u="sng" dirty="0" smtClean="0">
                <a:solidFill>
                  <a:schemeClr val="bg1"/>
                </a:solidFill>
              </a:rPr>
              <a:t>жи</a:t>
            </a:r>
            <a:r>
              <a:rPr lang="ru-RU" sz="2800" b="1" dirty="0" smtClean="0">
                <a:solidFill>
                  <a:schemeClr val="bg1"/>
                </a:solidFill>
              </a:rPr>
              <a:t>на, </a:t>
            </a:r>
            <a:r>
              <a:rPr lang="ru-RU" sz="2800" b="1" u="sng" dirty="0" smtClean="0">
                <a:solidFill>
                  <a:schemeClr val="bg1"/>
                </a:solidFill>
              </a:rPr>
              <a:t>жи</a:t>
            </a:r>
            <a:r>
              <a:rPr lang="ru-RU" sz="2800" b="1" dirty="0" smtClean="0">
                <a:solidFill>
                  <a:schemeClr val="bg1"/>
                </a:solidFill>
              </a:rPr>
              <a:t>знь.)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 Напиши целую строку ( непроверяемое написание).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(С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бака, с</a:t>
            </a:r>
            <a:r>
              <a:rPr lang="ru-RU" sz="2800" b="1" u="sng" dirty="0" smtClean="0">
                <a:solidFill>
                  <a:schemeClr val="bg1"/>
                </a:solidFill>
              </a:rPr>
              <a:t>о</a:t>
            </a:r>
            <a:r>
              <a:rPr lang="ru-RU" sz="2800" b="1" dirty="0" smtClean="0">
                <a:solidFill>
                  <a:schemeClr val="bg1"/>
                </a:solidFill>
              </a:rPr>
              <a:t>бака.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совали, 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совали, 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совали,  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совали,  р</a:t>
            </a:r>
            <a:r>
              <a:rPr lang="ru-RU" sz="2800" b="1" u="sng" dirty="0" smtClean="0">
                <a:solidFill>
                  <a:schemeClr val="bg1"/>
                </a:solidFill>
              </a:rPr>
              <a:t>и</a:t>
            </a:r>
            <a:r>
              <a:rPr lang="ru-RU" sz="2800" b="1" dirty="0" smtClean="0">
                <a:solidFill>
                  <a:schemeClr val="bg1"/>
                </a:solidFill>
              </a:rPr>
              <a:t>совали).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284984"/>
            <a:ext cx="4379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14.«Какография».</a:t>
            </a:r>
          </a:p>
          <a:p>
            <a:endParaRPr lang="ru-RU" sz="2800" b="1" dirty="0" smtClean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908720"/>
            <a:ext cx="7632848" cy="521744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15.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b="1" dirty="0" smtClean="0">
                <a:solidFill>
                  <a:schemeClr val="bg1"/>
                </a:solidFill>
              </a:rPr>
              <a:t>Диктанты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Предупредительный 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Объяснительный 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Выборочный 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Свободный 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err="1" smtClean="0">
                <a:solidFill>
                  <a:schemeClr val="bg1"/>
                </a:solidFill>
              </a:rPr>
              <a:t>Самодиктант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Зрительно-слуховые диктанты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Виды упражнений, способствующих формированию орфографической зоркости.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341438"/>
            <a:ext cx="8964488" cy="4784725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                   Прочитайте три раза слова: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мама                дети         человек       брат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доброта           тётя        мужчина     ребёнок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букв в предпоследнем слове?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слов, состоящих из двух слогов?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назовите третье слово;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слов заканчивается на гласный? согласный? 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слов заканчивается на букву «а»?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какие слова женского рода?</a:t>
            </a:r>
            <a:endParaRPr lang="ru-RU" sz="2800" dirty="0" smtClean="0">
              <a:solidFill>
                <a:schemeClr val="bg1"/>
              </a:solidFill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сколько раз встретилась буква «в»? и т.д.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61682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Упражнение: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1.Обведите слова с орфограммой «Непроизносимая согласная». Выделите все приставки и графически объясните их написание.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 лестницей на веревке грустно висели и сохли восемь прелестных старушечьих чепцов капустного цвета. Шесть прекрасных чепчиков поздним вечером, забыв об опасности, бессовестно стащила и безжалостно сжевала бесчувственная коза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Аделина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Сколько ночных головных уборов сохранилось у несчастной старушки?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(Подражая Г.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Остеру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«Кто больше?» Придумайте свою вредную задачу, включив в нее большое количество с орфограммой «Непроизносимая согласная».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123053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Упражнения на правописание слов с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непроверяемым написанием.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 1. В каких словах живет рак?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ЗавтРАК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РАКета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2. В каких словах спрятались ноты?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ПоМИдор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РЕбята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ДОрога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и др.)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3. Назовите слова, в которых спрятались числа?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(Родина(1), сорока(4О) 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4. Все слова хороши, но где-то спрятались "еж" и "уж".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дЕЖурный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УЖин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5. Какие слова любит ворона?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КАРандаш,КАРтина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КАРтофель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 А лягушка?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КВАртира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МосКВА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6. В каких словах ель растет?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КартофЕЛЬ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понедЕЛЬник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764704"/>
            <a:ext cx="8568952" cy="338437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Формирование орфографической зоркости</a:t>
            </a:r>
            <a:r>
              <a:rPr lang="ru-RU" dirty="0" smtClean="0">
                <a:solidFill>
                  <a:schemeClr val="bg1"/>
                </a:solidFill>
              </a:rPr>
              <a:t> – одна из главных задач уроков русского языка в начальной школе, так как с ней связано приобретение орфографического навыка.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6919" y="2967335"/>
            <a:ext cx="7390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30" name="Picture 6" descr="C:\Users\user\Pictures\мультяшки\smayliki\Смайлики\3452338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1898611" cy="1512168"/>
          </a:xfrm>
          <a:prstGeom prst="rect">
            <a:avLst/>
          </a:prstGeom>
          <a:noFill/>
        </p:spPr>
      </p:pic>
      <p:pic>
        <p:nvPicPr>
          <p:cNvPr id="1031" name="Picture 7" descr="C:\Users\user\Pictures\мультяшки\smayliki\Смайлики\536849127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48680"/>
            <a:ext cx="1717790" cy="1368152"/>
          </a:xfrm>
          <a:prstGeom prst="rect">
            <a:avLst/>
          </a:prstGeom>
          <a:noFill/>
        </p:spPr>
      </p:pic>
      <p:pic>
        <p:nvPicPr>
          <p:cNvPr id="1033" name="Picture 9" descr="C:\Users\user\Pictures\мультяшки\smayliki\Смайлики\ar3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725144"/>
            <a:ext cx="1723256" cy="172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115616" y="1052736"/>
            <a:ext cx="7272808" cy="5145435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     Ребёнок должен уяснить, что проверить слово нужно до того, как оно будет написано! 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     Поэтому, умение обнаруживать «</a:t>
            </a:r>
            <a:r>
              <a:rPr lang="ru-RU" sz="3200" dirty="0" err="1" smtClean="0">
                <a:solidFill>
                  <a:schemeClr val="bg1"/>
                </a:solidFill>
              </a:rPr>
              <a:t>ошибкоопасные</a:t>
            </a:r>
            <a:r>
              <a:rPr lang="ru-RU" sz="3200" dirty="0" smtClean="0">
                <a:solidFill>
                  <a:schemeClr val="bg1"/>
                </a:solidFill>
              </a:rPr>
              <a:t>» места, то есть орфограммы, должно стать предметом целенаправленного обучения. 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476672"/>
            <a:ext cx="8424936" cy="468052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        Орфографическая зоркость</a:t>
            </a:r>
            <a:r>
              <a:rPr lang="ru-RU" sz="3600" dirty="0" smtClean="0">
                <a:solidFill>
                  <a:schemeClr val="bg1"/>
                </a:solidFill>
              </a:rPr>
              <a:t> – это умение замечать орфограммы, то есть те случаи при письме, где при едином произношении возможен выбор написания. 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           В умении обнаруживать звук, находящийся в слабой позиции, прежде всего и состоит орфографическая зоркость.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980728"/>
            <a:ext cx="8424936" cy="4824536"/>
          </a:xfrm>
        </p:spPr>
        <p:txBody>
          <a:bodyPr/>
          <a:lstStyle/>
          <a:p>
            <a:pPr lvl="0" algn="l"/>
            <a:r>
              <a:rPr lang="ru-RU" sz="3200" dirty="0" smtClean="0">
                <a:solidFill>
                  <a:schemeClr val="bg1"/>
                </a:solidFill>
              </a:rPr>
              <a:t> Можно выделить четыре орфографических умения, которые следует формировать у младшего школьника.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- ставить орфографические задачи, то есть обнаруживать орфограммы (обладать орфографической зоркостью);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- устанавливать тип орфограммы, соотносить её с определенным правилом;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- применять правило;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- проверять написанное, осуществлять орфографический самоконтроль.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404664"/>
            <a:ext cx="8784976" cy="5721499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   Для успешного формирования умения обнаруживать орфограммы необходимо: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 самых ранних этапах обучения обеспечить разграничение детьми понятий звук и буква, а также  достаточное развитие у них всего комплекса фонетических умений;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познакомить учащихся с признаками наиболее часто встречающихся орфограмм;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систематически тренировать школьников в нахождении орфограмм.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Необходимо формировать умения слышать звучащее слово: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chemeClr val="bg1"/>
                </a:solidFill>
              </a:rPr>
              <a:t>выделять отдельные звуки и определять их характер;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устанавливать последовательность звуков;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ориентироваться в звуках – «соседях»;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проводить полный звуковой анализ слов.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1052736"/>
            <a:ext cx="8676456" cy="4752752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</a:rPr>
              <a:t>                Задание «Сильный – слабый».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1.Сравни кота и маленького котенка. Кто сильный? Кто слабый?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2.Сравни выделенные гласные буквы в словах </a:t>
            </a:r>
            <a:r>
              <a:rPr lang="ru-RU" sz="2800" dirty="0" err="1" smtClean="0">
                <a:solidFill>
                  <a:schemeClr val="bg1"/>
                </a:solidFill>
              </a:rPr>
              <a:t>кОт</a:t>
            </a:r>
            <a:r>
              <a:rPr lang="ru-RU" sz="2800" dirty="0" smtClean="0">
                <a:solidFill>
                  <a:schemeClr val="bg1"/>
                </a:solidFill>
              </a:rPr>
              <a:t> и </a:t>
            </a:r>
            <a:r>
              <a:rPr lang="ru-RU" sz="2800" dirty="0" err="1" smtClean="0">
                <a:solidFill>
                  <a:schemeClr val="bg1"/>
                </a:solidFill>
              </a:rPr>
              <a:t>кОтенок</a:t>
            </a:r>
            <a:r>
              <a:rPr lang="ru-RU" sz="2800" dirty="0" smtClean="0">
                <a:solidFill>
                  <a:schemeClr val="bg1"/>
                </a:solidFill>
              </a:rPr>
              <a:t>.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(Гласные буквы одинаковые.)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     3.Произнеси слова. Что можешь сказать про звуки?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(Гласные звуки разные.)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    4.Поможем слабому!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В слове </a:t>
            </a:r>
            <a:r>
              <a:rPr lang="ru-RU" sz="2800" dirty="0" err="1" smtClean="0">
                <a:solidFill>
                  <a:schemeClr val="bg1"/>
                </a:solidFill>
              </a:rPr>
              <a:t>кОт</a:t>
            </a:r>
            <a:r>
              <a:rPr lang="ru-RU" sz="2800" dirty="0" smtClean="0">
                <a:solidFill>
                  <a:schemeClr val="bg1"/>
                </a:solidFill>
              </a:rPr>
              <a:t> гласный под ударением – сильный.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В слове </a:t>
            </a:r>
            <a:r>
              <a:rPr lang="ru-RU" sz="2800" dirty="0" err="1" smtClean="0">
                <a:solidFill>
                  <a:schemeClr val="bg1"/>
                </a:solidFill>
              </a:rPr>
              <a:t>кОтенок</a:t>
            </a:r>
            <a:r>
              <a:rPr lang="ru-RU" sz="2800" dirty="0" smtClean="0">
                <a:solidFill>
                  <a:schemeClr val="bg1"/>
                </a:solidFill>
              </a:rPr>
              <a:t> гласный безударный – слабый.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     5.Ударная буква О в слове «кот» под ударением помогает правильно написать безударную букву в слове «котенок».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229600" cy="94138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Приемы по выработке орфографической зоркости: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836712"/>
            <a:ext cx="9144000" cy="5328592"/>
          </a:xfrm>
        </p:spPr>
        <p:txBody>
          <a:bodyPr/>
          <a:lstStyle/>
          <a:p>
            <a:endParaRPr lang="ru-RU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1.Списывание.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                                  Алгоритм списывания:                               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1. Прочитай слово (предложение).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2. Повтори слово ( предложение), не глядя в текст, чтобы проверить, запомнил ли его.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3. Выдели орфограммы в списываемом слове (тексте).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4. Прочитай слово (предложение) так, как оно написано. 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6. Пиши, диктуя себе так, как проговаривал последний раз.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7. Проверь написанное: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а) читай то, что написал по слогам;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б) подчеркни орфограммы в написанном слове (предложении);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в) сверь каждую орфограмму с исходным словом (текстом).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endParaRPr lang="ru-RU" b="1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к письм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письма</Template>
  <TotalTime>298</TotalTime>
  <Words>401</Words>
  <Application>Microsoft Office PowerPoint</Application>
  <PresentationFormat>Экран (4:3)</PresentationFormat>
  <Paragraphs>108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Урок письма</vt:lpstr>
      <vt:lpstr>Развитие орфографической зоркости младших школьников</vt:lpstr>
      <vt:lpstr> Формирование орфографической зоркости – одна из главных задач уроков русского языка в начальной школе, так как с ней связано приобретение орфографического навыка. </vt:lpstr>
      <vt:lpstr>Слайд 3</vt:lpstr>
      <vt:lpstr>Слайд 4</vt:lpstr>
      <vt:lpstr> Можно выделить четыре орфографических умения, которые следует формировать у младшего школьника. - ставить орфографические задачи, то есть обнаруживать орфограммы (обладать орфографической зоркостью); - устанавливать тип орфограммы, соотносить её с определенным правилом; - применять правило; - проверять написанное, осуществлять орфографический самоконтроль. </vt:lpstr>
      <vt:lpstr>Слайд 6</vt:lpstr>
      <vt:lpstr>Необходимо формировать умения слышать звучащее слово:</vt:lpstr>
      <vt:lpstr>                Задание «Сильный – слабый».     1.Сравни кота и маленького котенка. Кто сильный? Кто слабый?      2.Сравни выделенные гласные буквы в словах кОт и кОтенок.  (Гласные буквы одинаковые.)      3.Произнеси слова. Что можешь сказать про звуки? (Гласные звуки разные.)      4.Поможем слабому!  В слове кОт гласный под ударением – сильный.  В слове кОтенок гласный безударный – слабый.       5.Ударная буква О в слове «кот» под ударением помогает правильно написать безударную букву в слове «котенок».  </vt:lpstr>
      <vt:lpstr>Приемы по выработке орфографической зоркости: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Виды упражнений, способствующих формированию орфографической зоркости. </vt:lpstr>
      <vt:lpstr>Слайд 18</vt:lpstr>
      <vt:lpstr>Слайд 19</vt:lpstr>
      <vt:lpstr>Слайд 20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user2011</cp:lastModifiedBy>
  <cp:revision>29</cp:revision>
  <dcterms:created xsi:type="dcterms:W3CDTF">2012-02-02T12:29:12Z</dcterms:created>
  <dcterms:modified xsi:type="dcterms:W3CDTF">2016-11-06T09:38:28Z</dcterms:modified>
</cp:coreProperties>
</file>