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95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91" r:id="rId29"/>
    <p:sldId id="292" r:id="rId30"/>
    <p:sldId id="293" r:id="rId31"/>
    <p:sldId id="294" r:id="rId32"/>
    <p:sldId id="288" r:id="rId33"/>
    <p:sldId id="289" r:id="rId34"/>
    <p:sldId id="290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8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83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5135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50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83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714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61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05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5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02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22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19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58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33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384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5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75543-5F1D-44FD-AF4A-A866E800DFC5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C2250D-65D1-4796-9EED-839097E47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6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Родительское собрание</a:t>
            </a:r>
            <a:br>
              <a:rPr lang="ru-RU" dirty="0" smtClean="0"/>
            </a:br>
            <a:r>
              <a:rPr lang="ru-RU" dirty="0" smtClean="0"/>
              <a:t>тема: «Начало учебного года – новый этап в жизни воспитанников детского сада».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воспитатель МБДОУ № 30 «Родничок»</a:t>
            </a:r>
          </a:p>
          <a:p>
            <a:r>
              <a:rPr lang="ru-RU" dirty="0" err="1" smtClean="0"/>
              <a:t>Горбова</a:t>
            </a:r>
            <a:r>
              <a:rPr lang="ru-RU" dirty="0" smtClean="0"/>
              <a:t> Любовь Николаевна.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0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352" y="31360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Режим дня в дошкольном образовательном </a:t>
            </a:r>
            <a:br>
              <a:rPr lang="ru-RU" dirty="0" smtClean="0"/>
            </a:br>
            <a:r>
              <a:rPr lang="ru-RU" dirty="0" smtClean="0"/>
              <a:t>учреждении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9554"/>
            <a:ext cx="8596668" cy="5293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Режим дня в детском саду организуется с учётом физической и умственной работоспособности, а также эмоциональной реактивности в первой и во второй половине дня. </a:t>
            </a:r>
          </a:p>
          <a:p>
            <a:pPr marL="0" indent="0">
              <a:buNone/>
            </a:pPr>
            <a:r>
              <a:rPr lang="ru-RU" b="1" dirty="0" smtClean="0"/>
              <a:t>   При составлении и организации режима дня учитываются повторяющиеся компоненты:  </a:t>
            </a:r>
          </a:p>
          <a:p>
            <a:r>
              <a:rPr lang="ru-RU" b="1" dirty="0" smtClean="0"/>
              <a:t>время приёма пищи;</a:t>
            </a:r>
          </a:p>
          <a:p>
            <a:r>
              <a:rPr lang="ru-RU" b="1" dirty="0" smtClean="0"/>
              <a:t>укладывание на дневной сон;</a:t>
            </a:r>
          </a:p>
          <a:p>
            <a:r>
              <a:rPr lang="ru-RU" b="1" dirty="0" smtClean="0"/>
              <a:t>общая длительность пребывания ребёнка на открытом воздухе и в помещении при выполнении физических упражнений. </a:t>
            </a:r>
          </a:p>
          <a:p>
            <a:r>
              <a:rPr lang="ru-RU" b="1" dirty="0" smtClean="0"/>
              <a:t>Режим дня соответствует возрастным особенностям детей в детском саду  и способствует их гармоничному развитию. Максимальная продолжительность непрерывного бодрствования детей 4-5 лет составляет 5,5 - 6 часов.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075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944" y="1081826"/>
            <a:ext cx="9298546" cy="414699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Так же хотелось бы познакомить вас </a:t>
            </a:r>
            <a:r>
              <a:rPr lang="ru-RU" sz="2400" dirty="0" smtClean="0">
                <a:solidFill>
                  <a:prstClr val="black"/>
                </a:solidFill>
              </a:rPr>
              <a:t>с Образовательной Деятельностью </a:t>
            </a:r>
            <a:r>
              <a:rPr lang="ru-RU" sz="2400" dirty="0">
                <a:solidFill>
                  <a:prstClr val="black"/>
                </a:solidFill>
              </a:rPr>
              <a:t>и режимными моментами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Образовательная Деятельность </a:t>
            </a:r>
            <a:r>
              <a:rPr lang="ru-RU" sz="2400" dirty="0">
                <a:solidFill>
                  <a:prstClr val="black"/>
                </a:solidFill>
              </a:rPr>
              <a:t>проводится с понедельника по пятницу. Время проведения занятия </a:t>
            </a:r>
            <a:r>
              <a:rPr lang="ru-RU" sz="2400" dirty="0" smtClean="0">
                <a:solidFill>
                  <a:prstClr val="black"/>
                </a:solidFill>
              </a:rPr>
              <a:t>во второй младшей группе 15 минут , в средней группе увеличилось </a:t>
            </a:r>
            <a:r>
              <a:rPr lang="ru-RU" sz="2400" dirty="0">
                <a:solidFill>
                  <a:prstClr val="black"/>
                </a:solidFill>
              </a:rPr>
              <a:t>до 5 минут по сравнению со 2 младшей группой. В средней группе на занятия отводится 20 минут. Перерывы между занятиями от 10 до 15 минут. В день проводится 2 занятия</a:t>
            </a:r>
            <a:r>
              <a:rPr lang="ru-RU" sz="2400" dirty="0" smtClean="0">
                <a:solidFill>
                  <a:prstClr val="black"/>
                </a:solidFill>
              </a:rPr>
              <a:t>. В среду дополнительное занятие кружка «Юный художник», во второй половине дня.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25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u="sng" dirty="0" smtClean="0"/>
              <a:t>Режимные моменты  образовательной деятельности в ДОУ.</a:t>
            </a:r>
            <a:br>
              <a:rPr lang="ru-RU" sz="2800" b="1" u="sng" dirty="0" smtClean="0"/>
            </a:br>
            <a:r>
              <a:rPr lang="ru-RU" sz="2800" b="1" dirty="0" smtClean="0"/>
              <a:t>Художественно-эстетическое развитие (рисование).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8850" y="2366650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154292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0"/>
            <a:ext cx="5550556" cy="1262131"/>
          </a:xfrm>
        </p:spPr>
        <p:txBody>
          <a:bodyPr/>
          <a:lstStyle/>
          <a:p>
            <a:r>
              <a:rPr lang="ru-RU" sz="3200" dirty="0" smtClean="0"/>
              <a:t>Кружок «Юный художник»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490" y="914400"/>
            <a:ext cx="8834907" cy="356363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Кружок проводится 1 раз в неделю в среду во второй половине дня, после тихого часа с детьми среднего возраста. Дети младшего возраста, тоже присутствуют на занятиях.</a:t>
            </a:r>
          </a:p>
          <a:p>
            <a:pPr algn="ctr"/>
            <a:r>
              <a:rPr lang="ru-RU" sz="1600" dirty="0" smtClean="0"/>
              <a:t>Список детей: 1.Бонцевич Маргарита</a:t>
            </a:r>
          </a:p>
          <a:p>
            <a:pPr algn="ctr"/>
            <a:r>
              <a:rPr lang="ru-RU" sz="1600" dirty="0" smtClean="0"/>
              <a:t>2.Бурлак Евгений</a:t>
            </a:r>
          </a:p>
          <a:p>
            <a:pPr algn="ctr"/>
            <a:r>
              <a:rPr lang="ru-RU" sz="1600" dirty="0" smtClean="0"/>
              <a:t>3.Горбова Зарина</a:t>
            </a:r>
          </a:p>
          <a:p>
            <a:pPr algn="ctr"/>
            <a:r>
              <a:rPr lang="ru-RU" sz="1600" dirty="0" smtClean="0"/>
              <a:t>4.Захаров Владимир</a:t>
            </a:r>
          </a:p>
          <a:p>
            <a:pPr algn="ctr"/>
            <a:r>
              <a:rPr lang="ru-RU" sz="1600" dirty="0" smtClean="0"/>
              <a:t>5.Зингер Елизавета</a:t>
            </a:r>
          </a:p>
          <a:p>
            <a:pPr algn="ctr"/>
            <a:r>
              <a:rPr lang="ru-RU" sz="1600" dirty="0" smtClean="0"/>
              <a:t>6.Кавуненко Полина</a:t>
            </a:r>
          </a:p>
          <a:p>
            <a:pPr algn="ctr"/>
            <a:r>
              <a:rPr lang="ru-RU" sz="1600" dirty="0" smtClean="0"/>
              <a:t>7.Киселёв Илья</a:t>
            </a:r>
          </a:p>
          <a:p>
            <a:pPr algn="ctr"/>
            <a:r>
              <a:rPr lang="ru-RU" sz="1600" dirty="0" smtClean="0"/>
              <a:t>8.Лукащук Дарья</a:t>
            </a:r>
          </a:p>
          <a:p>
            <a:pPr algn="ctr"/>
            <a:r>
              <a:rPr lang="ru-RU" sz="1600" dirty="0" smtClean="0"/>
              <a:t>9.Можарова Лада</a:t>
            </a:r>
          </a:p>
          <a:p>
            <a:pPr algn="ctr"/>
            <a:r>
              <a:rPr lang="ru-RU" sz="1600" dirty="0" smtClean="0"/>
              <a:t>10.Оникова Мария</a:t>
            </a:r>
          </a:p>
          <a:p>
            <a:pPr algn="ctr"/>
            <a:r>
              <a:rPr lang="ru-RU" sz="1600" dirty="0" smtClean="0"/>
              <a:t>11.Ржевский Тимофей</a:t>
            </a:r>
          </a:p>
          <a:p>
            <a:pPr algn="ctr"/>
            <a:r>
              <a:rPr lang="ru-RU" sz="1600" dirty="0" smtClean="0"/>
              <a:t>12.Цегельный Кирилл</a:t>
            </a:r>
          </a:p>
          <a:p>
            <a:pPr algn="ctr"/>
            <a:r>
              <a:rPr lang="ru-RU" sz="1600" dirty="0" smtClean="0"/>
              <a:t>13.Распопова Карина</a:t>
            </a:r>
          </a:p>
          <a:p>
            <a:pPr algn="ctr"/>
            <a:r>
              <a:rPr lang="ru-RU" sz="1600" dirty="0" smtClean="0"/>
              <a:t>14.Глушко Иван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3204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Вторник, четверг: физической развитие.</a:t>
            </a:r>
            <a:endParaRPr lang="ru-RU" sz="36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2" y="2086377"/>
            <a:ext cx="4778103" cy="358357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086377"/>
            <a:ext cx="4778898" cy="3584173"/>
          </a:xfrm>
        </p:spPr>
      </p:pic>
    </p:spTree>
    <p:extLst>
      <p:ext uri="{BB962C8B-B14F-4D97-AF65-F5344CB8AC3E}">
        <p14:creationId xmlns:p14="http://schemas.microsoft.com/office/powerpoint/2010/main" val="10365734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Х</a:t>
            </a:r>
            <a:r>
              <a:rPr lang="ru-RU" sz="3600" b="1" dirty="0" smtClean="0"/>
              <a:t>удожественно-эстетическое развитие (аппликация, лепка).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532658"/>
            <a:ext cx="4183062" cy="3137296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90639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Индивидуальная работа «Чудо-песочница»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2108318"/>
            <a:ext cx="4183062" cy="31372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1603" y="792789"/>
            <a:ext cx="4184650" cy="31384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35" y="3351727"/>
            <a:ext cx="4091189" cy="30683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527578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После занятия художественно-эстетического развития, оформляется выставка детских работ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726" y="2346921"/>
            <a:ext cx="5648023" cy="4236018"/>
          </a:xfrm>
        </p:spPr>
      </p:pic>
    </p:spTree>
    <p:extLst>
      <p:ext uri="{BB962C8B-B14F-4D97-AF65-F5344CB8AC3E}">
        <p14:creationId xmlns:p14="http://schemas.microsoft.com/office/powerpoint/2010/main" val="9771740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Для развития детей по математическому развитию в ДОУ используются прописи:</a:t>
            </a:r>
            <a:endParaRPr lang="ru-RU" sz="36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2606" y="2442628"/>
            <a:ext cx="4183062" cy="33173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845" y="2160588"/>
            <a:ext cx="4102010" cy="3881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14042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Для развития речи и моторики детской руки в ДОУ используются прописи: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2258" y="2229465"/>
            <a:ext cx="4183062" cy="358493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351" y="2034862"/>
            <a:ext cx="5220237" cy="39151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85034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проведения собрания: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0C226"/>
              </a:buClr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ru-RU" dirty="0"/>
              <a:t>1</a:t>
            </a:r>
            <a:r>
              <a:rPr lang="ru-RU" dirty="0" smtClean="0"/>
              <a:t>.Ознокомить родителей с возрастными особенностями детей.</a:t>
            </a:r>
          </a:p>
          <a:p>
            <a:r>
              <a:rPr lang="ru-RU" dirty="0"/>
              <a:t>2</a:t>
            </a:r>
            <a:r>
              <a:rPr lang="ru-RU" dirty="0" smtClean="0"/>
              <a:t>. Ознакомить с режимными моментами ДОУ.</a:t>
            </a:r>
          </a:p>
          <a:p>
            <a:r>
              <a:rPr lang="ru-RU" dirty="0"/>
              <a:t>3</a:t>
            </a:r>
            <a:r>
              <a:rPr lang="ru-RU" dirty="0" smtClean="0"/>
              <a:t>. Выбрать родительский комитет.</a:t>
            </a:r>
          </a:p>
          <a:p>
            <a:r>
              <a:rPr lang="ru-RU" dirty="0"/>
              <a:t>4</a:t>
            </a:r>
            <a:r>
              <a:rPr lang="ru-RU" dirty="0" smtClean="0"/>
              <a:t>. Познакомить родителей о дополнительном образовании: кружок «Юный художник» и рассказать о новом кружке «</a:t>
            </a:r>
            <a:r>
              <a:rPr lang="ru-RU" dirty="0" err="1" smtClean="0"/>
              <a:t>Лего</a:t>
            </a:r>
            <a:r>
              <a:rPr lang="ru-RU" dirty="0" smtClean="0"/>
              <a:t>-конструктор».</a:t>
            </a:r>
          </a:p>
          <a:p>
            <a:r>
              <a:rPr lang="ru-RU" dirty="0"/>
              <a:t>5</a:t>
            </a:r>
            <a:r>
              <a:rPr lang="ru-RU" dirty="0" smtClean="0"/>
              <a:t>. Подведение итога собрания.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595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Режимные моменты: ежедневный дневной сон.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606" y="2081058"/>
            <a:ext cx="4183062" cy="3138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223" y="2544942"/>
            <a:ext cx="4184650" cy="31384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25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Самостоятельная деятельность детей.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55" y="1270000"/>
            <a:ext cx="4486182" cy="33646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090" y="1270000"/>
            <a:ext cx="4685823" cy="351436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660" y="3233603"/>
            <a:ext cx="4473260" cy="33549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6665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207" y="3515932"/>
            <a:ext cx="4310130" cy="3232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008" y="0"/>
            <a:ext cx="4460382" cy="3345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18" y="0"/>
            <a:ext cx="4499020" cy="337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008" y="3459588"/>
            <a:ext cx="4460382" cy="3345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115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49" y="99811"/>
            <a:ext cx="4490435" cy="3367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340" y="125570"/>
            <a:ext cx="4456091" cy="3342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78" y="3712335"/>
            <a:ext cx="4194220" cy="3145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338" y="3551350"/>
            <a:ext cx="4408867" cy="3306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74462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Ежедневные прогулки на свежем воздухе.</a:t>
            </a:r>
            <a:endParaRPr lang="ru-RU" sz="36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07" y="2533254"/>
            <a:ext cx="4693089" cy="351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001849"/>
            <a:ext cx="4891602" cy="3668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7035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48" y="141667"/>
            <a:ext cx="4490434" cy="336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555" y="141667"/>
            <a:ext cx="4679324" cy="3509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755" y="3509493"/>
            <a:ext cx="4310130" cy="323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555" y="3715555"/>
            <a:ext cx="4456090" cy="3142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406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Спортивный праздник «В госте к светофору».</a:t>
            </a:r>
            <a:endParaRPr lang="ru-RU" sz="36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14" y="2160589"/>
            <a:ext cx="5035340" cy="388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5288" y="2160589"/>
            <a:ext cx="5174365" cy="388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73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43" y="0"/>
            <a:ext cx="5417713" cy="4063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1656" y="2408350"/>
            <a:ext cx="5726805" cy="429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754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Была сделана выставка фотографий </a:t>
            </a:r>
            <a:br>
              <a:rPr lang="ru-RU" dirty="0" smtClean="0"/>
            </a:br>
            <a:r>
              <a:rPr lang="ru-RU" dirty="0" smtClean="0"/>
              <a:t>(спасибо, родителям кто откликнулся)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681" y="1930400"/>
            <a:ext cx="6053071" cy="4539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1159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Увлечение детей в ДОУ «</a:t>
            </a:r>
            <a:r>
              <a:rPr lang="ru-RU" dirty="0" err="1" smtClean="0"/>
              <a:t>Лего</a:t>
            </a:r>
            <a:r>
              <a:rPr lang="ru-RU" dirty="0" smtClean="0"/>
              <a:t>-конструктор».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86" y="2403869"/>
            <a:ext cx="4881299" cy="3660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02373" y="1922004"/>
            <a:ext cx="4881861" cy="36613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294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057327" cy="1325563"/>
          </a:xfrm>
        </p:spPr>
        <p:txBody>
          <a:bodyPr/>
          <a:lstStyle/>
          <a:p>
            <a:r>
              <a:rPr lang="ru-RU" dirty="0" smtClean="0"/>
              <a:t>Возрастные особенности детей 3-4 лет.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68948"/>
            <a:ext cx="10515600" cy="5608748"/>
          </a:xfrm>
        </p:spPr>
        <p:txBody>
          <a:bodyPr>
            <a:normAutofit fontScale="32500" lnSpcReduction="20000"/>
          </a:bodyPr>
          <a:lstStyle/>
          <a:p>
            <a:r>
              <a:rPr lang="ru-RU" sz="4800" b="1" u="heavy" dirty="0" smtClean="0"/>
              <a:t>Физическое развитие.</a:t>
            </a:r>
            <a:endParaRPr lang="ru-RU" sz="4800" b="1" dirty="0"/>
          </a:p>
          <a:p>
            <a:r>
              <a:rPr lang="ru-RU" sz="4800" b="1" dirty="0"/>
              <a:t>  - уметь подпрыгивать и стоять на одной ноге до пяти секунд,</a:t>
            </a:r>
          </a:p>
          <a:p>
            <a:r>
              <a:rPr lang="ru-RU" sz="4800" b="1" dirty="0"/>
              <a:t> - подниматься и спускаться по лестнице без помощи взрослого,</a:t>
            </a:r>
          </a:p>
          <a:p>
            <a:r>
              <a:rPr lang="ru-RU" sz="4800" b="1" dirty="0"/>
              <a:t> - ударять по мячу, чтобы он катился вперед,</a:t>
            </a:r>
          </a:p>
          <a:p>
            <a:r>
              <a:rPr lang="ru-RU" sz="4800" b="1" dirty="0"/>
              <a:t> - во время игры в мяч, ловить отбитый мяч чаще, чем пропускать,</a:t>
            </a:r>
          </a:p>
          <a:p>
            <a:r>
              <a:rPr lang="ru-RU" sz="4800" b="1" dirty="0"/>
              <a:t> - уверенно ходить вперед и задом наперед.</a:t>
            </a:r>
          </a:p>
          <a:p>
            <a:r>
              <a:rPr lang="ru-RU" sz="4800" b="1" dirty="0"/>
              <a:t> -умение владеть своими руками.</a:t>
            </a:r>
          </a:p>
          <a:p>
            <a:r>
              <a:rPr lang="ru-RU" sz="4800" b="1" dirty="0"/>
              <a:t>  -уметь рисовать квадрат и круг,</a:t>
            </a:r>
          </a:p>
          <a:p>
            <a:r>
              <a:rPr lang="ru-RU" sz="4800" b="1" dirty="0"/>
              <a:t> - уметь рисовать человека с тремя или четырьмя частями тела,</a:t>
            </a:r>
          </a:p>
          <a:p>
            <a:r>
              <a:rPr lang="ru-RU" sz="4800" b="1" dirty="0"/>
              <a:t> - уметь пользоваться ножницами,</a:t>
            </a:r>
          </a:p>
          <a:p>
            <a:r>
              <a:rPr lang="ru-RU" sz="4800" b="1" dirty="0"/>
              <a:t> - начинать копировать написание больших букв.</a:t>
            </a:r>
          </a:p>
          <a:p>
            <a:r>
              <a:rPr lang="ru-RU" sz="4800" b="1" u="heavy" dirty="0"/>
              <a:t> </a:t>
            </a:r>
            <a:r>
              <a:rPr lang="ru-RU" sz="4800" b="1" u="heavy" dirty="0" smtClean="0"/>
              <a:t>Речевое развитие.</a:t>
            </a:r>
            <a:endParaRPr lang="ru-RU" sz="4800" b="1" dirty="0"/>
          </a:p>
          <a:p>
            <a:r>
              <a:rPr lang="ru-RU" sz="4800" b="1" dirty="0"/>
              <a:t>  - понимать и различать понятия «то же самое» и «другое»,</a:t>
            </a:r>
          </a:p>
          <a:p>
            <a:r>
              <a:rPr lang="ru-RU" sz="4800" b="1" dirty="0"/>
              <a:t> - освоить несколько основных правил грамматики,</a:t>
            </a:r>
          </a:p>
          <a:p>
            <a:r>
              <a:rPr lang="ru-RU" sz="4800" b="1" dirty="0"/>
              <a:t> - уметь составлять и проговаривать предложения состоящие из пяти, шести слов,</a:t>
            </a:r>
          </a:p>
          <a:p>
            <a:r>
              <a:rPr lang="ru-RU" sz="4800" b="1" dirty="0"/>
              <a:t> - говорить достаточно разборчиво, чтобы окружающие могли его понять,</a:t>
            </a:r>
          </a:p>
          <a:p>
            <a:r>
              <a:rPr lang="ru-RU" sz="4800" b="1" dirty="0"/>
              <a:t> - уметь рассказывать 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1845321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75" y="280116"/>
            <a:ext cx="4413160" cy="33098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690" y="128788"/>
            <a:ext cx="4816701" cy="361252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94855" y="2906402"/>
            <a:ext cx="4307844" cy="35953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4907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8064" y="3079841"/>
            <a:ext cx="3812146" cy="3348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95216" y="716657"/>
            <a:ext cx="4614215" cy="34606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572" y="3580126"/>
            <a:ext cx="4383647" cy="32877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839" y="128788"/>
            <a:ext cx="4760889" cy="357066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357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ancybox-img" descr="http://dadandmom.ru/wp-content/uploads/2013/09/2dTL9Hwtt_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40619" y="901521"/>
            <a:ext cx="7670800" cy="4946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2258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ancybox-img" descr="http://dadandmom.ru/wp-content/uploads/2013/09/DbCGAWWiHC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672" y="425001"/>
            <a:ext cx="8487178" cy="5705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1103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2187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4553" y="708338"/>
            <a:ext cx="983945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 </a:t>
            </a:r>
            <a:r>
              <a:rPr lang="ru-RU" sz="2400" b="1" u="sng" dirty="0" smtClean="0"/>
              <a:t>Когнитивное развитие.</a:t>
            </a:r>
          </a:p>
          <a:p>
            <a:r>
              <a:rPr lang="ru-RU" sz="2400" dirty="0" smtClean="0"/>
              <a:t>  - различать три цвета (красный, желтый, зеленый).</a:t>
            </a:r>
          </a:p>
          <a:p>
            <a:r>
              <a:rPr lang="ru-RU" sz="2400" dirty="0" smtClean="0"/>
              <a:t> - понимать принципы математического счёта и знать несколько цифр,</a:t>
            </a:r>
          </a:p>
          <a:p>
            <a:r>
              <a:rPr lang="ru-RU" sz="2400" dirty="0" smtClean="0"/>
              <a:t> - понемногу начинать понимать и чувствовать время,</a:t>
            </a:r>
          </a:p>
          <a:p>
            <a:r>
              <a:rPr lang="ru-RU" sz="2400" dirty="0" smtClean="0"/>
              <a:t> - воспроизводить части рассказанных или прочитанных ему историй,</a:t>
            </a:r>
          </a:p>
          <a:p>
            <a:r>
              <a:rPr lang="ru-RU" sz="2400" dirty="0" smtClean="0"/>
              <a:t> - использовать фантазию во время игр.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b="1" u="sng" dirty="0" smtClean="0"/>
              <a:t>Социальные и эмоциональные навыки.</a:t>
            </a:r>
          </a:p>
          <a:p>
            <a:r>
              <a:rPr lang="ru-RU" sz="2400" dirty="0" smtClean="0"/>
              <a:t>  - стремиться получить новые впечатления,</a:t>
            </a:r>
          </a:p>
          <a:p>
            <a:r>
              <a:rPr lang="ru-RU" sz="2400" dirty="0" smtClean="0"/>
              <a:t> - объединяться для игр с другими детьми,</a:t>
            </a:r>
          </a:p>
          <a:p>
            <a:r>
              <a:rPr lang="ru-RU" sz="2400" dirty="0" smtClean="0"/>
              <a:t> - уметь одеваться и снимать одежду,</a:t>
            </a:r>
          </a:p>
          <a:p>
            <a:r>
              <a:rPr lang="ru-RU" sz="2400" dirty="0" smtClean="0"/>
              <a:t> - вступать в переговоры, для разрешения конфликта,</a:t>
            </a:r>
          </a:p>
          <a:p>
            <a:r>
              <a:rPr lang="ru-RU" sz="2400" dirty="0" smtClean="0"/>
              <a:t> - вести себя более независимо.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5177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2130" y="669701"/>
            <a:ext cx="9285667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u="sng" dirty="0" smtClean="0"/>
              <a:t>Здоровое развитие ребенка.</a:t>
            </a:r>
          </a:p>
          <a:p>
            <a:r>
              <a:rPr lang="ru-RU" sz="2400" dirty="0" smtClean="0"/>
              <a:t> Каждый ребенок развивается по разному, поэтому трудно выделить признаки здорового развития для всех детей. Есть несколько обобщённых признаков, которые дадут вам общее представление о том, какие изменения должны происходить с вашим ребенком в период взросления. Не стоит пугаться, если развитие вашего ребенка происходит несколько иначе. Однако, вам стоит проконсультироваться с педиатром, если ваш ребенок демонстрирует отставание по какому-нибудь из признаков, характерных для его возрастного диапазона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8997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763" y="1068946"/>
            <a:ext cx="811369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Культурно-гигиенические навыки.</a:t>
            </a:r>
          </a:p>
          <a:p>
            <a:r>
              <a:rPr lang="ru-RU" sz="2400" dirty="0" smtClean="0"/>
              <a:t>К 4 годам ребенок, должен уметь себя обслуживать хотя бы по минимуму: одеваться, раздеваться (одеть штаны, колготы, кофту через голову, застегнуть </a:t>
            </a:r>
            <a:r>
              <a:rPr lang="ru-RU" sz="2400" dirty="0" err="1" smtClean="0"/>
              <a:t>сандали</a:t>
            </a:r>
            <a:r>
              <a:rPr lang="ru-RU" sz="2400" dirty="0" smtClean="0"/>
              <a:t>,  </a:t>
            </a:r>
            <a:r>
              <a:rPr lang="ru-RU" sz="2400" u="sng" dirty="0" smtClean="0"/>
              <a:t>пуговицы и шнурки сюда не входят</a:t>
            </a:r>
            <a:r>
              <a:rPr lang="ru-RU" sz="2400" dirty="0" smtClean="0"/>
              <a:t>), мыть руки, пользуясь мылом, вытирать их о полотенце, пользоваться туалетом.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05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Возрастные особенности детей 4-5 лет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313644"/>
            <a:ext cx="9491729" cy="5544356"/>
          </a:xfrm>
        </p:spPr>
        <p:txBody>
          <a:bodyPr>
            <a:normAutofit fontScale="40000" lnSpcReduction="20000"/>
          </a:bodyPr>
          <a:lstStyle/>
          <a:p>
            <a:r>
              <a:rPr lang="ru-RU" sz="4300" dirty="0" smtClean="0"/>
              <a:t>В игровой деятельности детей среднего дошкольного возраста появляются ролевые взаимодействия. Они указывают на то, что дошкольники начинают отделять себя от принятой роли. В процессе игры роли могут меняться. Игровые действия начинают выполняться не ради них самих, а ради смысла игры. Происходит разделение игровых и реальных взаимодействий детей.</a:t>
            </a:r>
          </a:p>
          <a:p>
            <a:r>
              <a:rPr lang="ru-RU" sz="4300" dirty="0" smtClean="0"/>
              <a:t>Значительное развитие получает изобразительная деятельность. Рисунок становится предметным и детализированным. Графическое изображение человека характеризуется наличием туловища, глаз, рта, носа, волос, иногда одежды и ее деталей. Совершенствуется техническая сторона изобразительной деятельности. Дети могут рисовать основные геометрические фигуры, вырезать ножницами, наклеивать изображения на бумагу и т. д. Усложняется конструирование. Постройки могут включать 5–6 деталей. Формируются навыки конструирования по собственному замыслу, а также планирование последовательности действий.</a:t>
            </a:r>
          </a:p>
          <a:p>
            <a:r>
              <a:rPr lang="ru-RU" sz="4300" dirty="0" smtClean="0"/>
              <a:t>Двигательная сфера ребенка характеризуется позитивными изменениями мелкой и крупной моторики. Развиваются ловкость, координация движений. Дети в этом возрасте лучше, чем младшие дошкольники, удерживают равновесие, перешагивают через небольшие преграды. Усложняются игры с мячом. </a:t>
            </a:r>
          </a:p>
          <a:p>
            <a:r>
              <a:rPr lang="ru-RU" sz="4300" dirty="0" smtClean="0"/>
              <a:t>К концу среднего дошкольного возраста восприятие детей становится более развитым. Они оказываются способными назвать форму, на которую похож тот или иной предмет. Могут вычленять в сложных объектах простые формы и из простых форм воссоздавать сложные объекты. Дети способны упорядочить группы предметов по сенсорному признаку — величине, цвету; выделить такие параметры, как высота, длина и ширина. Совершенствуется ориентация в пространстве.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61483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365" y="811369"/>
            <a:ext cx="11256135" cy="62977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детей этого возраста особенно характерны сохранение количества, объема и величины. Например, если им предъявить три черных кружка из бумаги и семь белых кружков из бумаги и спросить: «Каких кружков больше — черных или белых?», большинство ответят, что белых больше. Но если спросить: «Каких больше — белых или бумажных?», ответ будет таким же — больше белых. </a:t>
            </a:r>
          </a:p>
          <a:p>
            <a:r>
              <a:rPr lang="ru-RU" sz="2400" dirty="0" smtClean="0"/>
              <a:t>Продолжает развиваться воображение. Формируются такие его особенности, как оригинальность и произвольность. Дети могут самостоятельно придумать небольшую сказку на заданную тему. Увеличивается устойчивость внимания. Ребенку оказывается доступной сосредоточенная деятельность в течение 15–20 минут. Он способен удерживать в памяти при выполнении каких-либо действий несложное условие.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5488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56068" y="978794"/>
            <a:ext cx="10297732" cy="5473521"/>
          </a:xfrm>
        </p:spPr>
        <p:txBody>
          <a:bodyPr>
            <a:normAutofit fontScale="70000" lnSpcReduction="20000"/>
          </a:bodyPr>
          <a:lstStyle/>
          <a:p>
            <a:r>
              <a:rPr lang="ru-RU" sz="3800" dirty="0" smtClean="0"/>
              <a:t>Изменяется содержание общения ребенка и взрослого. Оно выходит за пределы конкретной ситуации, в которой оказывается ребенок. Ведущим становится познавательный мотив. Информация, которую ребенок получает в процессе общения, может быть сложной и трудной для понимания, но она вызывает у него интерес. У детей формируется потребность в уважении со стороны взрослого, для них оказывается чрезвычайно важной его похвала. Это приводит к их повышенной обидчивости на замечания. Повышенная обидчивость представляет собой возрастной феномен. </a:t>
            </a:r>
          </a:p>
          <a:p>
            <a:r>
              <a:rPr lang="ru-RU" sz="3800" dirty="0" smtClean="0"/>
              <a:t>Взаимоотношения со сверстниками характеризуются избирательностью, которая выражается в предпочтении одних детей другим. Появляются постоянные партнеры по играм. В группах начинают выделяться лидеры. Появляются </a:t>
            </a:r>
            <a:r>
              <a:rPr lang="ru-RU" sz="3800" dirty="0" err="1" smtClean="0"/>
              <a:t>конкурентность</a:t>
            </a:r>
            <a:r>
              <a:rPr lang="ru-RU" sz="3800" dirty="0" smtClean="0"/>
              <a:t>, </a:t>
            </a:r>
            <a:r>
              <a:rPr lang="ru-RU" sz="3800" dirty="0" err="1" smtClean="0"/>
              <a:t>соревновательность</a:t>
            </a:r>
            <a:r>
              <a:rPr lang="ru-RU" sz="3800" dirty="0" smtClean="0"/>
              <a:t>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444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1509</TotalTime>
  <Words>1294</Words>
  <Application>Microsoft Office PowerPoint</Application>
  <PresentationFormat>Широкоэкранный</PresentationFormat>
  <Paragraphs>94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Trebuchet MS</vt:lpstr>
      <vt:lpstr>Wingdings 3</vt:lpstr>
      <vt:lpstr>Грань</vt:lpstr>
      <vt:lpstr>Родительское собрание тема: «Начало учебного года – новый этап в жизни воспитанников детского сада».</vt:lpstr>
      <vt:lpstr>План проведения собрания:</vt:lpstr>
      <vt:lpstr>Возрастные особенности детей 3-4 лет.</vt:lpstr>
      <vt:lpstr>Презентация PowerPoint</vt:lpstr>
      <vt:lpstr>Презентация PowerPoint</vt:lpstr>
      <vt:lpstr>Презентация PowerPoint</vt:lpstr>
      <vt:lpstr>Возрастные особенности детей 4-5 лет</vt:lpstr>
      <vt:lpstr>Презентация PowerPoint</vt:lpstr>
      <vt:lpstr>Презентация PowerPoint</vt:lpstr>
      <vt:lpstr>Режим дня в дошкольном образовательном  учреждении  </vt:lpstr>
      <vt:lpstr>Презентация PowerPoint</vt:lpstr>
      <vt:lpstr>Режимные моменты  образовательной деятельности в ДОУ. Художественно-эстетическое развитие (рисование).</vt:lpstr>
      <vt:lpstr>Кружок «Юный художник» </vt:lpstr>
      <vt:lpstr>Вторник, четверг: физической развитие.</vt:lpstr>
      <vt:lpstr>Художественно-эстетическое развитие (аппликация, лепка).</vt:lpstr>
      <vt:lpstr>Индивидуальная работа «Чудо-песочница»</vt:lpstr>
      <vt:lpstr>После занятия художественно-эстетического развития, оформляется выставка детских работ.</vt:lpstr>
      <vt:lpstr>Для развития детей по математическому развитию в ДОУ используются прописи:</vt:lpstr>
      <vt:lpstr>Для развития речи и моторики детской руки в ДОУ используются прописи:</vt:lpstr>
      <vt:lpstr>Режимные моменты: ежедневный дневной сон.</vt:lpstr>
      <vt:lpstr>Самостоятельная деятельность детей.</vt:lpstr>
      <vt:lpstr>Презентация PowerPoint</vt:lpstr>
      <vt:lpstr>Презентация PowerPoint</vt:lpstr>
      <vt:lpstr>Ежедневные прогулки на свежем воздухе.</vt:lpstr>
      <vt:lpstr>Презентация PowerPoint</vt:lpstr>
      <vt:lpstr>Спортивный праздник «В госте к светофору».</vt:lpstr>
      <vt:lpstr>Презентация PowerPoint</vt:lpstr>
      <vt:lpstr>Была сделана выставка фотографий  (спасибо, родителям кто откликнулся)</vt:lpstr>
      <vt:lpstr>Увлечение детей в ДОУ «Лего-конструктор».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тема: «Давайте, дружить вместе».</dc:title>
  <dc:creator>Светлана</dc:creator>
  <cp:lastModifiedBy>user</cp:lastModifiedBy>
  <cp:revision>55</cp:revision>
  <dcterms:created xsi:type="dcterms:W3CDTF">2015-10-07T11:48:43Z</dcterms:created>
  <dcterms:modified xsi:type="dcterms:W3CDTF">2023-02-04T21:22:24Z</dcterms:modified>
</cp:coreProperties>
</file>