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7562850" cy="1069181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86" autoAdjust="0"/>
    <p:restoredTop sz="94660"/>
  </p:normalViewPr>
  <p:slideViewPr>
    <p:cSldViewPr snapToGrid="0">
      <p:cViewPr>
        <p:scale>
          <a:sx n="170" d="100"/>
          <a:sy n="170" d="100"/>
        </p:scale>
        <p:origin x="558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gto.ru/" TargetMode="Externa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1432" y="1511808"/>
            <a:ext cx="4200144" cy="220370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8048" y="4596384"/>
            <a:ext cx="2865120" cy="165201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6192" y="7303008"/>
            <a:ext cx="3895344" cy="154228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83664" y="9503664"/>
            <a:ext cx="2904744" cy="46939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525577" y="545021"/>
            <a:ext cx="2606040" cy="173736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/>
          <a:p>
            <a:pPr indent="0">
              <a:lnSpc>
                <a:spcPts val="1220"/>
              </a:lnSpc>
              <a:spcAft>
                <a:spcPts val="1890"/>
              </a:spcAft>
            </a:pPr>
            <a:r>
              <a:rPr lang="ru" sz="1100" b="1" dirty="0">
                <a:latin typeface="Times New Roman"/>
              </a:rPr>
              <a:t>Алгоритм регистрации на сайте ГТО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864108" y="1260348"/>
            <a:ext cx="4943856" cy="173736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/>
          <a:p>
            <a:pPr indent="508000">
              <a:lnSpc>
                <a:spcPts val="1220"/>
              </a:lnSpc>
              <a:spcBef>
                <a:spcPts val="1890"/>
              </a:spcBef>
            </a:pPr>
            <a:r>
              <a:rPr lang="ru" sz="1100" dirty="0">
                <a:latin typeface="Times New Roman"/>
              </a:rPr>
              <a:t>Открываем страницу сайта </a:t>
            </a:r>
            <a:r>
              <a:rPr lang="en-US" sz="1100" b="1" dirty="0">
                <a:latin typeface="Times New Roman"/>
                <a:hlinkClick r:id="rId6"/>
              </a:rPr>
              <a:t>https://www.gto.ru/</a:t>
            </a:r>
            <a:r>
              <a:rPr lang="en-US" sz="1100" b="1" dirty="0">
                <a:latin typeface="Times New Roman"/>
              </a:rPr>
              <a:t> </a:t>
            </a:r>
            <a:r>
              <a:rPr lang="ru" sz="1100" dirty="0">
                <a:latin typeface="Times New Roman"/>
              </a:rPr>
              <a:t>и нажимаем на кнопку регистрация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042416" y="3822192"/>
            <a:ext cx="6022848" cy="682752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indent="508000">
              <a:lnSpc>
                <a:spcPts val="2112"/>
              </a:lnSpc>
              <a:spcBef>
                <a:spcPts val="630"/>
              </a:spcBef>
            </a:pPr>
            <a:r>
              <a:rPr lang="ru" sz="1100">
                <a:latin typeface="Times New Roman"/>
              </a:rPr>
              <a:t>Начинаем заполнять свои данные, строки отмеченные «</a:t>
            </a:r>
            <a:r>
              <a:rPr lang="ru" sz="1100">
                <a:solidFill>
                  <a:srgbClr val="FF0000"/>
                </a:solidFill>
                <a:latin typeface="Times New Roman"/>
              </a:rPr>
              <a:t>*</a:t>
            </a:r>
            <a:r>
              <a:rPr lang="ru" sz="1100">
                <a:latin typeface="Times New Roman"/>
              </a:rPr>
              <a:t>», являются обязательными.</a:t>
            </a:r>
          </a:p>
          <a:p>
            <a:pPr indent="508000">
              <a:lnSpc>
                <a:spcPts val="1220"/>
              </a:lnSpc>
            </a:pPr>
            <a:r>
              <a:rPr lang="ru" sz="1100">
                <a:solidFill>
                  <a:srgbClr val="222222"/>
                </a:solidFill>
                <a:latin typeface="Times New Roman"/>
              </a:rPr>
              <a:t>Укажите, пожалуйста, адрес электронной почты, который зарегистрирован на Вас.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069848" y="6577584"/>
            <a:ext cx="5964936" cy="44196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indent="508000">
              <a:lnSpc>
                <a:spcPts val="2088"/>
              </a:lnSpc>
              <a:spcBef>
                <a:spcPts val="1890"/>
              </a:spcBef>
              <a:spcAft>
                <a:spcPts val="1890"/>
              </a:spcAft>
            </a:pPr>
            <a:r>
              <a:rPr lang="ru" sz="1100">
                <a:latin typeface="Times New Roman"/>
              </a:rPr>
              <a:t>Далее укажите пароль личного кабинета, который вы будите использовать при в ходе в интернет-портал.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487424" y="8894064"/>
            <a:ext cx="5577840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/>
          <a:p>
            <a:pPr indent="508000">
              <a:lnSpc>
                <a:spcPts val="1220"/>
              </a:lnSpc>
              <a:spcBef>
                <a:spcPts val="630"/>
              </a:spcBef>
              <a:spcAft>
                <a:spcPts val="630"/>
              </a:spcAft>
            </a:pPr>
            <a:r>
              <a:rPr lang="ru" sz="1100">
                <a:solidFill>
                  <a:srgbClr val="222222"/>
                </a:solidFill>
                <a:latin typeface="Times New Roman"/>
              </a:rPr>
              <a:t>С целью защиты от автоматизированных роботов, просим Вас ввести код, указанный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069848" y="9204960"/>
            <a:ext cx="832104" cy="140208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/>
          <a:p>
            <a:pPr indent="0">
              <a:lnSpc>
                <a:spcPts val="1220"/>
              </a:lnSpc>
              <a:spcBef>
                <a:spcPts val="630"/>
              </a:spcBef>
            </a:pPr>
            <a:r>
              <a:rPr lang="ru" sz="1100">
                <a:solidFill>
                  <a:srgbClr val="222222"/>
                </a:solidFill>
                <a:latin typeface="Times New Roman"/>
              </a:rPr>
              <a:t>на картинке.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2032" y="3343656"/>
            <a:ext cx="3005328" cy="102717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8088" y="5687568"/>
            <a:ext cx="3642360" cy="261213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066800" y="996696"/>
            <a:ext cx="5964936" cy="438912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indent="469900">
              <a:lnSpc>
                <a:spcPts val="2064"/>
              </a:lnSpc>
              <a:spcAft>
                <a:spcPts val="1120"/>
              </a:spcAft>
            </a:pPr>
            <a:r>
              <a:rPr lang="ru" sz="1100">
                <a:solidFill>
                  <a:srgbClr val="222222"/>
                </a:solidFill>
                <a:latin typeface="Times New Roman"/>
              </a:rPr>
              <a:t>Для того, чтобы подтвердить свой электронный адрес, нажмите на кнопку «Отправить код для активации аккаунта».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069848" y="2575560"/>
            <a:ext cx="5967984" cy="432816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indent="469900">
              <a:lnSpc>
                <a:spcPts val="2064"/>
              </a:lnSpc>
              <a:spcBef>
                <a:spcPts val="1400"/>
              </a:spcBef>
            </a:pPr>
            <a:r>
              <a:rPr lang="ru" sz="1100">
                <a:latin typeface="Times New Roman"/>
              </a:rPr>
              <a:t>Для продолжения регистрации введите код, который пришел на Ваш электронный адрес, и нажмите «Отправить».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069848" y="5178552"/>
            <a:ext cx="5955792" cy="42672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indent="457200">
              <a:lnSpc>
                <a:spcPts val="2064"/>
              </a:lnSpc>
            </a:pPr>
            <a:r>
              <a:rPr lang="ru" sz="1100">
                <a:latin typeface="Times New Roman"/>
              </a:rPr>
              <a:t>Продолжаем регистрацию и заполняем все строки - указывая дату рождения, Фамилию Имя Отчество, пол.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487168" y="8558784"/>
            <a:ext cx="219456" cy="170688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/>
          <a:p>
            <a:pPr indent="0">
              <a:lnSpc>
                <a:spcPts val="1220"/>
              </a:lnSpc>
            </a:pPr>
            <a:r>
              <a:rPr lang="ru" sz="1100" b="1">
                <a:solidFill>
                  <a:srgbClr val="222222"/>
                </a:solidFill>
                <a:latin typeface="Times New Roman"/>
              </a:rPr>
              <a:t>О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779776" y="8476488"/>
            <a:ext cx="1304544" cy="36576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indent="0">
              <a:lnSpc>
                <a:spcPts val="900"/>
              </a:lnSpc>
              <a:spcAft>
                <a:spcPts val="560"/>
              </a:spcAft>
            </a:pPr>
            <a:r>
              <a:rPr lang="ru" sz="750">
                <a:solidFill>
                  <a:srgbClr val="B71D23"/>
                </a:solidFill>
                <a:latin typeface="Tahoma"/>
              </a:rPr>
              <a:t>* </a:t>
            </a:r>
            <a:r>
              <a:rPr lang="ru" sz="750">
                <a:solidFill>
                  <a:srgbClr val="717070"/>
                </a:solidFill>
                <a:latin typeface="Tahoma"/>
              </a:rPr>
              <a:t>Укажите пол</a:t>
            </a:r>
          </a:p>
          <a:p>
            <a:pPr indent="0">
              <a:lnSpc>
                <a:spcPts val="900"/>
              </a:lnSpc>
            </a:pPr>
            <a:r>
              <a:rPr lang="ru" sz="750" baseline="30000">
                <a:solidFill>
                  <a:srgbClr val="717070"/>
                </a:solidFill>
                <a:latin typeface="Tahoma"/>
              </a:rPr>
              <a:t>г</a:t>
            </a:r>
            <a:r>
              <a:rPr lang="ru" sz="750">
                <a:solidFill>
                  <a:srgbClr val="717070"/>
                </a:solidFill>
                <a:latin typeface="Tahoma"/>
              </a:rPr>
              <a:t> </a:t>
            </a:r>
            <a:r>
              <a:rPr lang="ru" sz="750">
                <a:solidFill>
                  <a:srgbClr val="B71D23"/>
                </a:solidFill>
                <a:latin typeface="Tahoma"/>
              </a:rPr>
              <a:t>* </a:t>
            </a:r>
            <a:r>
              <a:rPr lang="ru" sz="750">
                <a:solidFill>
                  <a:srgbClr val="717070"/>
                </a:solidFill>
                <a:latin typeface="Tahoma"/>
              </a:rPr>
              <a:t>Мужчина </a:t>
            </a:r>
            <a:r>
              <a:rPr lang="ru" sz="750">
                <a:solidFill>
                  <a:srgbClr val="B71D23"/>
                </a:solidFill>
                <a:latin typeface="Tahoma"/>
              </a:rPr>
              <a:t>* </a:t>
            </a:r>
            <a:r>
              <a:rPr lang="ru" sz="750">
                <a:solidFill>
                  <a:srgbClr val="717070"/>
                </a:solidFill>
                <a:latin typeface="Tahoma"/>
              </a:rPr>
              <a:t>Женщина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8232" y="4233672"/>
            <a:ext cx="3108960" cy="206349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9888" y="6970776"/>
            <a:ext cx="3755136" cy="194462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069848" y="734568"/>
            <a:ext cx="5971032" cy="438912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indent="457200">
              <a:lnSpc>
                <a:spcPts val="2040"/>
              </a:lnSpc>
            </a:pPr>
            <a:r>
              <a:rPr lang="ru" sz="1100">
                <a:latin typeface="Times New Roman"/>
              </a:rPr>
              <a:t>Далее загружаем фотографию, нажимаем «Выберите файл» (фотография должна находится в компьютере или на флэш-носителе)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0813113"/>
              </p:ext>
            </p:extLst>
          </p:nvPr>
        </p:nvGraphicFramePr>
        <p:xfrm>
          <a:off x="2334768" y="1277112"/>
          <a:ext cx="3416808" cy="1765300"/>
        </p:xfrm>
        <a:graphic>
          <a:graphicData uri="http://schemas.openxmlformats.org/drawingml/2006/table">
            <a:tbl>
              <a:tblPr/>
              <a:tblGrid>
                <a:gridCol w="13289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58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60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59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31064">
                <a:tc>
                  <a:txBody>
                    <a:bodyPr/>
                    <a:lstStyle/>
                    <a:p>
                      <a:endParaRPr sz="7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sz="70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sz="70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sz="700"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4592">
                <a:tc>
                  <a:txBody>
                    <a:bodyPr/>
                    <a:lstStyle/>
                    <a:p>
                      <a:endParaRPr sz="80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sz="8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sz="80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sz="800"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0208">
                <a:tc>
                  <a:txBody>
                    <a:bodyPr/>
                    <a:lstStyle/>
                    <a:p>
                      <a:pPr indent="0" algn="just">
                        <a:lnSpc>
                          <a:spcPts val="660"/>
                        </a:lnSpc>
                      </a:pPr>
                      <a:endParaRPr lang="ru" sz="600" b="1" dirty="0">
                        <a:solidFill>
                          <a:srgbClr val="A7A7A7"/>
                        </a:solidFill>
                        <a:latin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endParaRPr sz="70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sz="70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sz="700"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6680">
                <a:tc>
                  <a:txBody>
                    <a:bodyPr/>
                    <a:lstStyle/>
                    <a:p>
                      <a:endParaRPr sz="60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sz="60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sz="60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sz="600"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2024">
                <a:tc>
                  <a:txBody>
                    <a:bodyPr/>
                    <a:lstStyle/>
                    <a:p>
                      <a:pPr indent="0" algn="just">
                        <a:lnSpc>
                          <a:spcPts val="660"/>
                        </a:lnSpc>
                      </a:pPr>
                      <a:endParaRPr lang="ru" sz="600" b="1" dirty="0">
                        <a:solidFill>
                          <a:srgbClr val="A7A7A7"/>
                        </a:solidFill>
                        <a:latin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indent="0">
                        <a:lnSpc>
                          <a:spcPts val="660"/>
                        </a:lnSpc>
                      </a:pPr>
                      <a:endParaRPr lang="ru" sz="600" b="1" dirty="0">
                        <a:solidFill>
                          <a:srgbClr val="A7A7A7"/>
                        </a:solidFill>
                        <a:latin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endParaRPr sz="100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sz="1000"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4968">
                <a:tc>
                  <a:txBody>
                    <a:bodyPr/>
                    <a:lstStyle/>
                    <a:p>
                      <a:pPr indent="0" algn="just">
                        <a:lnSpc>
                          <a:spcPts val="660"/>
                        </a:lnSpc>
                      </a:pPr>
                      <a:endParaRPr lang="ru" sz="600" b="1">
                        <a:solidFill>
                          <a:srgbClr val="A7A7A7"/>
                        </a:solidFill>
                        <a:latin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indent="0">
                        <a:lnSpc>
                          <a:spcPts val="660"/>
                        </a:lnSpc>
                      </a:pPr>
                      <a:endParaRPr lang="en-US" sz="600" b="1">
                        <a:solidFill>
                          <a:srgbClr val="A7A7A7"/>
                        </a:solidFill>
                        <a:latin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sz="60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sz="600"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9288">
                <a:tc>
                  <a:txBody>
                    <a:bodyPr/>
                    <a:lstStyle/>
                    <a:p>
                      <a:pPr indent="0" algn="just">
                        <a:lnSpc>
                          <a:spcPts val="670"/>
                        </a:lnSpc>
                      </a:pPr>
                      <a:endParaRPr lang="ru" sz="600" b="1" dirty="0">
                        <a:solidFill>
                          <a:srgbClr val="A7A7A7"/>
                        </a:solidFill>
                        <a:latin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sz="190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sz="190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sz="1900"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5344">
                <a:tc>
                  <a:txBody>
                    <a:bodyPr/>
                    <a:lstStyle/>
                    <a:p>
                      <a:pPr indent="0" algn="just">
                        <a:lnSpc>
                          <a:spcPts val="680"/>
                        </a:lnSpc>
                      </a:pPr>
                      <a:endParaRPr lang="ru" sz="600" i="1">
                        <a:solidFill>
                          <a:srgbClr val="A7A7A7"/>
                        </a:solidFill>
                        <a:latin typeface="Franklin Gothic Heavy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indent="0">
                        <a:lnSpc>
                          <a:spcPts val="660"/>
                        </a:lnSpc>
                      </a:pPr>
                      <a:endParaRPr lang="ru" sz="600" b="1">
                        <a:solidFill>
                          <a:srgbClr val="A7A7A7"/>
                        </a:solidFill>
                        <a:latin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indent="0">
                        <a:lnSpc>
                          <a:spcPts val="670"/>
                        </a:lnSpc>
                      </a:pPr>
                      <a:endParaRPr lang="ru" sz="600" b="1">
                        <a:solidFill>
                          <a:srgbClr val="A7A7A7"/>
                        </a:solidFill>
                        <a:latin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indent="0">
                        <a:lnSpc>
                          <a:spcPts val="660"/>
                        </a:lnSpc>
                      </a:pPr>
                      <a:endParaRPr lang="ru" sz="600" b="1">
                        <a:solidFill>
                          <a:srgbClr val="A7A7A7"/>
                        </a:solidFill>
                        <a:latin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7264">
                <a:tc>
                  <a:txBody>
                    <a:bodyPr/>
                    <a:lstStyle/>
                    <a:p>
                      <a:pPr indent="0" algn="ctr">
                        <a:lnSpc>
                          <a:spcPts val="1110"/>
                        </a:lnSpc>
                      </a:pPr>
                      <a:endParaRPr lang="ru" sz="1000" i="1">
                        <a:solidFill>
                          <a:srgbClr val="222222"/>
                        </a:solidFill>
                        <a:latin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endParaRPr sz="100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sz="100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sz="1000"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10312">
                <a:tc gridSpan="4">
                  <a:txBody>
                    <a:bodyPr/>
                    <a:lstStyle/>
                    <a:p>
                      <a:pPr marL="165100" indent="0" algn="just">
                        <a:lnSpc>
                          <a:spcPts val="660"/>
                        </a:lnSpc>
                      </a:pPr>
                      <a:endParaRPr lang="ru" sz="600" b="1" dirty="0">
                        <a:solidFill>
                          <a:srgbClr val="939292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solidFill>
                      <a:srgbClr val="F6F1E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sz="1000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sz="1000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sz="1000"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511808" y="3980688"/>
            <a:ext cx="3913632" cy="176784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/>
          <a:p>
            <a:pPr indent="457200">
              <a:lnSpc>
                <a:spcPts val="1220"/>
              </a:lnSpc>
              <a:spcBef>
                <a:spcPts val="4270"/>
              </a:spcBef>
            </a:pPr>
            <a:r>
              <a:rPr lang="ru" sz="1100">
                <a:latin typeface="Times New Roman"/>
              </a:rPr>
              <a:t>Выбираем место где находится фотография и загружаем ее.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511808" y="6574536"/>
            <a:ext cx="3995928" cy="176784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/>
          <a:p>
            <a:pPr indent="457200">
              <a:lnSpc>
                <a:spcPts val="1220"/>
              </a:lnSpc>
              <a:spcBef>
                <a:spcPts val="1540"/>
              </a:spcBef>
              <a:spcAft>
                <a:spcPts val="1540"/>
              </a:spcAft>
            </a:pPr>
            <a:r>
              <a:rPr lang="ru" sz="1100" dirty="0">
                <a:latin typeface="Times New Roman"/>
              </a:rPr>
              <a:t>В поле населённый пункт выбираем Сахалинская обл, г. Оха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0472" y="1487424"/>
            <a:ext cx="3605784" cy="80467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2768" y="4437888"/>
            <a:ext cx="3575304" cy="36880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02080" y="5346192"/>
            <a:ext cx="3761232" cy="160934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65504" y="7766304"/>
            <a:ext cx="3895344" cy="153009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063752" y="734568"/>
            <a:ext cx="5961888" cy="65532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indent="469900">
              <a:lnSpc>
                <a:spcPts val="2064"/>
              </a:lnSpc>
            </a:pPr>
            <a:r>
              <a:rPr lang="ru" sz="1100">
                <a:latin typeface="Times New Roman"/>
              </a:rPr>
              <a:t>Набираем название улицы и в выпадающем списке улиц находите свою улицу. Нажимаем на строку с улицей и домом вставляем в строку адреса.</a:t>
            </a:r>
          </a:p>
          <a:p>
            <a:pPr marL="1752600" indent="0">
              <a:lnSpc>
                <a:spcPts val="790"/>
              </a:lnSpc>
            </a:pPr>
            <a:r>
              <a:rPr lang="ru" sz="700">
                <a:solidFill>
                  <a:srgbClr val="828082"/>
                </a:solidFill>
                <a:latin typeface="Franklin Gothic Heavy"/>
              </a:rPr>
              <a:t>АДРЕС ПРОЖИВАНИЯ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597152" y="2435352"/>
            <a:ext cx="746760" cy="554736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indent="0" algn="just">
              <a:lnSpc>
                <a:spcPts val="660"/>
              </a:lnSpc>
              <a:spcAft>
                <a:spcPts val="350"/>
              </a:spcAft>
            </a:pPr>
            <a:endParaRPr lang="ru" sz="500" i="1" dirty="0">
              <a:solidFill>
                <a:srgbClr val="A7A7A7"/>
              </a:solidFill>
              <a:latin typeface="Times New Roman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66800" y="3483864"/>
            <a:ext cx="5964936" cy="7010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indent="469900" algn="just">
              <a:lnSpc>
                <a:spcPts val="2064"/>
              </a:lnSpc>
            </a:pPr>
            <a:r>
              <a:rPr lang="ru" sz="1100">
                <a:solidFill>
                  <a:srgbClr val="222222"/>
                </a:solidFill>
                <a:latin typeface="Times New Roman"/>
              </a:rPr>
              <a:t>Для того, чтобы связаться с Вами для приглашения на выполнения испытаний или вручения знака отличия, а также для уточнения данных, указанных в анкете, просим указать действующий мобильный телефон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572768" y="5114544"/>
            <a:ext cx="2996184" cy="140208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/>
          <a:p>
            <a:pPr indent="0">
              <a:lnSpc>
                <a:spcPts val="1220"/>
              </a:lnSpc>
            </a:pPr>
            <a:r>
              <a:rPr lang="ru" sz="1100">
                <a:latin typeface="Times New Roman"/>
              </a:rPr>
              <a:t>Далее выбираем информацию об образовании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517904" y="7388352"/>
            <a:ext cx="2270760" cy="176784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/>
          <a:p>
            <a:pPr indent="0">
              <a:lnSpc>
                <a:spcPts val="1220"/>
              </a:lnSpc>
            </a:pPr>
            <a:r>
              <a:rPr lang="ru" sz="1100">
                <a:latin typeface="Times New Roman"/>
              </a:rPr>
              <a:t>и информацию о трудоустройстве.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2080" y="1813560"/>
            <a:ext cx="3675888" cy="185013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9888" y="5507736"/>
            <a:ext cx="1216152" cy="30784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15896" y="6050280"/>
            <a:ext cx="2971800" cy="60350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31264" y="7610856"/>
            <a:ext cx="3892296" cy="60655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514856" y="740664"/>
            <a:ext cx="3328416" cy="170688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/>
          <a:p>
            <a:pPr indent="457200">
              <a:lnSpc>
                <a:spcPts val="1220"/>
              </a:lnSpc>
              <a:spcAft>
                <a:spcPts val="2170"/>
              </a:spcAft>
            </a:pPr>
            <a:r>
              <a:rPr lang="ru" sz="1100">
                <a:latin typeface="Times New Roman"/>
              </a:rPr>
              <a:t>Далее укажите три предпочтительных вида спорта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545080" y="1328928"/>
            <a:ext cx="1456944" cy="115824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/>
          <a:p>
            <a:pPr indent="0">
              <a:lnSpc>
                <a:spcPts val="790"/>
              </a:lnSpc>
              <a:spcBef>
                <a:spcPts val="2170"/>
              </a:spcBef>
              <a:spcAft>
                <a:spcPts val="2170"/>
              </a:spcAft>
            </a:pPr>
            <a:r>
              <a:rPr lang="ru" sz="700">
                <a:solidFill>
                  <a:srgbClr val="828082"/>
                </a:solidFill>
                <a:latin typeface="Franklin Gothic Heavy"/>
              </a:rPr>
              <a:t>ПЕРСОНАЛЬНЫ! ПРЕДПОЧТЕНИЯ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514856" y="4279392"/>
            <a:ext cx="5114544" cy="923544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indent="457200">
              <a:lnSpc>
                <a:spcPts val="1220"/>
              </a:lnSpc>
              <a:spcBef>
                <a:spcPts val="3500"/>
              </a:spcBef>
              <a:spcAft>
                <a:spcPts val="770"/>
              </a:spcAft>
            </a:pPr>
            <a:r>
              <a:rPr lang="ru" sz="1100">
                <a:latin typeface="Times New Roman"/>
              </a:rPr>
              <a:t>Далее вы должны дать согласие на обработку и защиту персональных данных</a:t>
            </a:r>
          </a:p>
          <a:p>
            <a:pPr marL="139192" indent="0" algn="just">
              <a:lnSpc>
                <a:spcPts val="790"/>
              </a:lnSpc>
              <a:spcAft>
                <a:spcPts val="2170"/>
              </a:spcAft>
            </a:pPr>
            <a:r>
              <a:rPr lang="ru" sz="700">
                <a:solidFill>
                  <a:srgbClr val="793D34"/>
                </a:solidFill>
                <a:latin typeface="Franklin Gothic Heavy"/>
              </a:rPr>
              <a:t>_</a:t>
            </a:r>
            <a:r>
              <a:rPr lang="ru" sz="700" u="sng">
                <a:solidFill>
                  <a:srgbClr val="5C5D5D"/>
                </a:solidFill>
                <a:latin typeface="Franklin Gothic Heavy"/>
              </a:rPr>
              <a:t>СОГЛАСИЕ НА ОБРАБОТКУ ПЕРСОНАЛЬНЫХ ДАННЫХ</a:t>
            </a:r>
            <a:r>
              <a:rPr lang="ru" sz="700">
                <a:solidFill>
                  <a:srgbClr val="793D34"/>
                </a:solidFill>
                <a:latin typeface="Franklin Gothic Heavy"/>
              </a:rPr>
              <a:t>_</a:t>
            </a:r>
          </a:p>
          <a:p>
            <a:pPr marL="1180592" indent="0">
              <a:lnSpc>
                <a:spcPts val="790"/>
              </a:lnSpc>
              <a:spcAft>
                <a:spcPts val="770"/>
              </a:spcAft>
            </a:pPr>
            <a:r>
              <a:rPr lang="ru" sz="700">
                <a:solidFill>
                  <a:srgbClr val="5C5D5D"/>
                </a:solidFill>
                <a:latin typeface="Franklin Gothic Heavy"/>
              </a:rPr>
              <a:t>ПОЛЬЗОВАТЕЛЬСКОЕ СОГЛАШЕНИЕ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002536" y="5334000"/>
            <a:ext cx="2880360" cy="118872"/>
          </a:xfrm>
          <a:prstGeom prst="rect">
            <a:avLst/>
          </a:prstGeom>
          <a:solidFill>
            <a:srgbClr val="F6F1E7"/>
          </a:solidFill>
        </p:spPr>
        <p:txBody>
          <a:bodyPr wrap="none" lIns="0" tIns="0" rIns="0" bIns="0">
            <a:noAutofit/>
          </a:bodyPr>
          <a:lstStyle/>
          <a:p>
            <a:pPr indent="0">
              <a:lnSpc>
                <a:spcPts val="790"/>
              </a:lnSpc>
              <a:spcBef>
                <a:spcPts val="770"/>
              </a:spcBef>
            </a:pPr>
            <a:r>
              <a:rPr lang="ru" sz="700">
                <a:solidFill>
                  <a:srgbClr val="5C5D5D"/>
                </a:solidFill>
                <a:latin typeface="Franklin Gothic Heavy"/>
              </a:rPr>
              <a:t>ПОЛОЖЕНИЕ ОБ ОБРАБОТКЕ И ЗАЩИТЕ ПЕРСОНАЛЬНЫХ ДАННЫХ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069848" y="6708648"/>
            <a:ext cx="5961888" cy="697992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indent="457200">
              <a:lnSpc>
                <a:spcPts val="2088"/>
              </a:lnSpc>
              <a:spcBef>
                <a:spcPts val="420"/>
              </a:spcBef>
            </a:pPr>
            <a:r>
              <a:rPr lang="ru" sz="1100">
                <a:latin typeface="Times New Roman"/>
              </a:rPr>
              <a:t>И нажать на клавишу «Регистрация».</a:t>
            </a:r>
          </a:p>
          <a:p>
            <a:pPr indent="457200">
              <a:lnSpc>
                <a:spcPts val="2088"/>
              </a:lnSpc>
              <a:spcAft>
                <a:spcPts val="1400"/>
              </a:spcAft>
            </a:pPr>
            <a:r>
              <a:rPr lang="ru" sz="1100">
                <a:latin typeface="Times New Roman"/>
              </a:rPr>
              <a:t>После того как мы нажали на клавишу «Регистрация» мы перешли на данную страницу.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2788" y="1914313"/>
            <a:ext cx="3983736" cy="221284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063752" y="734568"/>
            <a:ext cx="5971032" cy="7010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indent="469900" algn="just">
              <a:lnSpc>
                <a:spcPts val="2064"/>
              </a:lnSpc>
            </a:pPr>
            <a:r>
              <a:rPr lang="ru" sz="1100" dirty="0">
                <a:latin typeface="Times New Roman"/>
              </a:rPr>
              <a:t>Здесь нам объясняют наши дальнейшие действия. Заходим на указанную выше Вами электронную почту. Для входа на сайт и получения ГТО </a:t>
            </a:r>
            <a:r>
              <a:rPr lang="en-US" sz="1100" dirty="0">
                <a:latin typeface="Times New Roman"/>
              </a:rPr>
              <a:t>ID </a:t>
            </a:r>
            <a:r>
              <a:rPr lang="ru" sz="1100" dirty="0">
                <a:latin typeface="Times New Roman"/>
              </a:rPr>
              <a:t>вам нужно перейти по ссылке в письме, отправленном на ваш почтовый адрес, а затем войти на сайт с использованием </a:t>
            </a:r>
            <a:r>
              <a:rPr lang="en-US" sz="1100" dirty="0">
                <a:latin typeface="Times New Roman"/>
              </a:rPr>
              <a:t>email </a:t>
            </a:r>
            <a:r>
              <a:rPr lang="ru" sz="1100" dirty="0">
                <a:latin typeface="Times New Roman"/>
              </a:rPr>
              <a:t>и пароля, указанного при регистрации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063752" y="4080916"/>
            <a:ext cx="5964936" cy="697992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indent="495300">
              <a:lnSpc>
                <a:spcPts val="2064"/>
              </a:lnSpc>
            </a:pPr>
            <a:r>
              <a:rPr lang="ru" sz="1100" dirty="0">
                <a:latin typeface="Times New Roman"/>
              </a:rPr>
              <a:t>Далее нажимаем «Вход».</a:t>
            </a:r>
          </a:p>
          <a:p>
            <a:pPr indent="495300">
              <a:lnSpc>
                <a:spcPts val="2064"/>
              </a:lnSpc>
              <a:spcAft>
                <a:spcPts val="420"/>
              </a:spcAft>
            </a:pPr>
            <a:r>
              <a:rPr lang="ru" sz="1100" dirty="0">
                <a:latin typeface="Times New Roman"/>
              </a:rPr>
              <a:t>Далее вы попадаете на свою личную страничку, здесь же указывают Вашу ступень и перечисляют нормативы, которые Вам предстоит сдавать.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2093976" y="6869079"/>
            <a:ext cx="2941320" cy="166817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/>
          <a:p>
            <a:pPr marL="495300" indent="0">
              <a:lnSpc>
                <a:spcPts val="1220"/>
              </a:lnSpc>
              <a:spcBef>
                <a:spcPts val="2240"/>
              </a:spcBef>
            </a:pPr>
            <a:r>
              <a:rPr lang="ru" sz="1100" dirty="0">
                <a:latin typeface="Times New Roman"/>
              </a:rPr>
              <a:t>Удачной Вам сдачи нормативов ВФСК ГТО!!!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391</Words>
  <Application>Microsoft Office PowerPoint</Application>
  <PresentationFormat>Произвольный</PresentationFormat>
  <Paragraphs>33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Franklin Gothic Heavy</vt:lpstr>
      <vt:lpstr>Tahoma</vt:lpstr>
      <vt:lpstr>Times New Roman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>Delfin_sport</dc:creator>
  <cp:keywords/>
  <cp:lastModifiedBy>Pavel Ralkov</cp:lastModifiedBy>
  <cp:revision>1</cp:revision>
  <dcterms:modified xsi:type="dcterms:W3CDTF">2023-02-06T22:32:01Z</dcterms:modified>
</cp:coreProperties>
</file>