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0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5F951-BA18-463F-8599-5DEDD1311BF1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EFED2-EC6D-4348-8E88-1C2384C68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953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EFED2-EC6D-4348-8E88-1C2384C684C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6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121D9B-2BBC-4030-9D12-4B0D32C4276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A8C1DF-A217-4D35-868C-A5F146982B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7672414" cy="2528905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Билингвальное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 обучение в детском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саду.</a:t>
            </a:r>
            <a:endParaRPr lang="ru-RU" sz="4400" dirty="0">
              <a:solidFill>
                <a:schemeClr val="accent2">
                  <a:lumMod val="75000"/>
                </a:schemeClr>
              </a:solidFill>
              <a:effectLst/>
              <a:latin typeface="Bahnschrift Light Condense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571876"/>
            <a:ext cx="5976664" cy="1009252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Подготовил</a:t>
            </a:r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а: воспитатель МБДОУ </a:t>
            </a:r>
          </a:p>
          <a:p>
            <a:pPr algn="r"/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Детский сад</a:t>
            </a:r>
          </a:p>
          <a:p>
            <a:pPr algn="r"/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 №92  г. Уфа </a:t>
            </a:r>
          </a:p>
          <a:p>
            <a:pPr algn="r"/>
            <a:r>
              <a:rPr lang="ru-RU" sz="2900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Мустафина Альбина </a:t>
            </a:r>
            <a:r>
              <a:rPr lang="ru-RU" sz="2900" b="1" dirty="0" err="1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А</a:t>
            </a:r>
            <a:r>
              <a:rPr lang="ru-RU" sz="2900" b="1" dirty="0" err="1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затовна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ahnschrift Ligh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90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Yu Gothic UI Semilight" pitchFamily="34" charset="-128"/>
                <a:cs typeface="Times New Roman" pitchFamily="18" charset="0"/>
              </a:rPr>
              <a:t>Основные положения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Yu Gothic UI Semilight" pitchFamily="34" charset="-128"/>
                <a:cs typeface="Times New Roman" pitchFamily="18" charset="0"/>
              </a:rPr>
              <a:t>организации работы в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Yu Gothic UI Semilight" pitchFamily="34" charset="-128"/>
                <a:cs typeface="Times New Roman" pitchFamily="18" charset="0"/>
              </a:rPr>
              <a:t>билингвальных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Yu Gothic UI Semilight" pitchFamily="34" charset="-128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Yu Gothic UI Semilight" pitchFamily="34" charset="-128"/>
                <a:cs typeface="Times New Roman" pitchFamily="18" charset="0"/>
              </a:rPr>
              <a:t>ДОУ.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Yu Gothic UI Semilight" pitchFamily="34" charset="-128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504351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которые актуальны в современных условиях, разработал еще И. Я. Яковлев в XIX в. .</a:t>
            </a:r>
          </a:p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Он считал, что при обучении детей в двуязычных образовательных учреждениях необходимо соблюдать четкую последовательность этапов, соответствующих двум основным ступеням:</a:t>
            </a:r>
          </a:p>
          <a:p>
            <a:pPr lvl="0"/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Обучение на родном языке, ступень для подготовки к обучению на государственном языке.</a:t>
            </a:r>
          </a:p>
          <a:p>
            <a:pPr lvl="0"/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Обучение на русском языке - подготовка к переходу на общегосударственную систему образования.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1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Bahnschrift Light" pitchFamily="34" charset="0"/>
                <a:ea typeface="Segoe UI Black" pitchFamily="34" charset="0"/>
                <a:cs typeface="Times New Roman" pitchFamily="18" charset="0"/>
              </a:rPr>
              <a:t>Направление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Bahnschrift Light" pitchFamily="34" charset="0"/>
                <a:ea typeface="Segoe UI Black" pitchFamily="34" charset="0"/>
                <a:cs typeface="Times New Roman" pitchFamily="18" charset="0"/>
              </a:rPr>
              <a:t>работы с детьми с опорой на родной язык ребёнка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Bahnschrift Light" pitchFamily="34" charset="0"/>
                <a:ea typeface="Segoe UI Black" pitchFamily="34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19639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1. Пальчиковая гимнастика (исследователями разных стран установлено и практикой     подтверждено, что уровень развития устной и письменной речи детей находится в прямой зависимости от степени </a:t>
            </a:r>
            <a:r>
              <a:rPr lang="ru-RU" sz="2000" dirty="0" err="1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сформированности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 тонких движений пальцев рук);</a:t>
            </a:r>
          </a:p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2. Дидактические игры (сохранение эмоционального интереса, развитие речи, мышления, сенсорного восприятия, формирование сотрудничества и овладение способами усвоения общественного опыта);</a:t>
            </a:r>
          </a:p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Занятия 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с использованием ИКТ-технологии (презентации направлены на формирование основ русского языка, на возможность формирования словесно-логического мышления, через соотнесение знакомых предметов с понятиями);</a:t>
            </a:r>
          </a:p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4.    Развитие личности в целом, создание положительного микроклимата, музыка.</a:t>
            </a:r>
          </a:p>
          <a:p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Вывод.  Данные направления помогают мне, как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воспитателю развивать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  <a:cs typeface="Times New Roman" pitchFamily="18" charset="0"/>
              </a:rPr>
              <a:t>, как устную речь, так и впоследствии грамотное письмо.</a:t>
            </a:r>
          </a:p>
        </p:txBody>
      </p:sp>
    </p:spTree>
    <p:extLst>
      <p:ext uri="{BB962C8B-B14F-4D97-AF65-F5344CB8AC3E}">
        <p14:creationId xmlns:p14="http://schemas.microsoft.com/office/powerpoint/2010/main" val="40820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166992" cy="1800200"/>
          </a:xfrm>
        </p:spPr>
        <p:txBody>
          <a:bodyPr>
            <a:normAutofit/>
          </a:bodyPr>
          <a:lstStyle/>
          <a:p>
            <a:r>
              <a:rPr lang="ru-RU" sz="2400" b="0" dirty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Двуязычное образовательное учреждение, по его мнению, должно выполнять следующие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функции: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Bahnschrift Ligh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>
              <a:solidFill>
                <a:srgbClr val="0033CC"/>
              </a:solidFill>
              <a:latin typeface="Cambria" pitchFamily="18" charset="0"/>
            </a:endParaRPr>
          </a:p>
          <a:p>
            <a:pPr lvl="0"/>
            <a:endParaRPr lang="ru-RU" dirty="0">
              <a:solidFill>
                <a:srgbClr val="0033CC"/>
              </a:solidFill>
              <a:latin typeface="Cambria" pitchFamily="18" charset="0"/>
            </a:endParaRPr>
          </a:p>
          <a:p>
            <a:pPr lvl="0"/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Воспитание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и образование молодого поколения на родном и русском языках по принципу приоритетности первого.</a:t>
            </a:r>
          </a:p>
          <a:p>
            <a:pPr lvl="0"/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Сельские ДОУ, школа должны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быть проводником сближения и объединения бурят с русским народом.</a:t>
            </a:r>
          </a:p>
          <a:p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Одна из моделей организации </a:t>
            </a:r>
            <a:r>
              <a:rPr lang="ru-RU" sz="2400" b="0" dirty="0" err="1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билингвального</a:t>
            </a:r>
            <a:r>
              <a:rPr lang="ru-RU" sz="2400" b="0" dirty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 образования в детских садах.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0033CC"/>
                </a:solidFill>
                <a:latin typeface="Bahnschrift Light" pitchFamily="34" charset="0"/>
              </a:rPr>
              <a:t>«погружение» (иммерсия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), которая популярна в Германии, она подразумевает,  что с раннего возраста дети слышат два языка, благодаря чему они погружаются в «языковую ванну»,  неосознанно усваивая при этом звуковые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структуры. Овладение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языком происходит в ходе привычной ежедневной деятельности ребенка (рисование, пение, игра, конструирование и т.д.).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10927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Проблема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погружения в языковую среду.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мало разговариваем с детьми на русском языке.</a:t>
            </a:r>
          </a:p>
          <a:p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Не выполняем  цель ФГОС ДО «обеспечение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государством равенства возможностей для каждого ребёнка в получении качественного дошкольного образования», так как на дальнейшей ступени ребенку необходим русский язык, прописанный в Законе «Об образовании в РФ»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 как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государственный язык.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239000" cy="114300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Решение проблемы</a:t>
            </a:r>
            <a:r>
              <a:rPr lang="ru-RU" sz="3200" b="0" dirty="0" smtClean="0">
                <a:solidFill>
                  <a:schemeClr val="accent2">
                    <a:lumMod val="75000"/>
                  </a:schemeClr>
                </a:solidFill>
                <a:latin typeface="Bahnschrift Light Condensed" pitchFamily="34" charset="0"/>
              </a:rPr>
              <a:t>:</a:t>
            </a:r>
            <a:endParaRPr lang="ru-RU" sz="3200" b="0" dirty="0">
              <a:solidFill>
                <a:schemeClr val="accent2">
                  <a:lumMod val="75000"/>
                </a:schemeClr>
              </a:solidFill>
              <a:latin typeface="Bahnschrift Ligh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47800"/>
            <a:ext cx="8394136" cy="16211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33CC"/>
                </a:solidFill>
                <a:latin typeface="Cambria" pitchFamily="18" charset="0"/>
              </a:rPr>
              <a:t>введение </a:t>
            </a:r>
            <a:r>
              <a:rPr lang="ru-RU" sz="2000" dirty="0">
                <a:solidFill>
                  <a:srgbClr val="0033CC"/>
                </a:solidFill>
                <a:latin typeface="Cambria" pitchFamily="18" charset="0"/>
              </a:rPr>
              <a:t>в ежедневную педагогическую работу  </a:t>
            </a:r>
            <a:r>
              <a:rPr lang="ru-RU" sz="2000" dirty="0" smtClean="0">
                <a:solidFill>
                  <a:srgbClr val="0033CC"/>
                </a:solidFill>
                <a:latin typeface="Cambria" pitchFamily="18" charset="0"/>
              </a:rPr>
              <a:t>русского языка как языка-партнера, </a:t>
            </a:r>
            <a:r>
              <a:rPr lang="ru-RU" sz="2000" dirty="0">
                <a:solidFill>
                  <a:srgbClr val="0033CC"/>
                </a:solidFill>
                <a:latin typeface="Cambria" pitchFamily="18" charset="0"/>
              </a:rPr>
              <a:t>который присутствует в воспитательном процессе наравне с родным.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28656" cy="1080120"/>
          </a:xfrm>
        </p:spPr>
        <p:txBody>
          <a:bodyPr>
            <a:normAutofit/>
          </a:bodyPr>
          <a:lstStyle/>
          <a:p>
            <a:r>
              <a:rPr lang="ru-RU" sz="2400" b="0" dirty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Перспектива моей </a:t>
            </a:r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  <a:effectLst/>
                <a:latin typeface="Bahnschrift Light Condensed" pitchFamily="34" charset="0"/>
              </a:rPr>
              <a:t>деятельности.</a:t>
            </a:r>
            <a:endParaRPr lang="ru-RU" sz="2400" b="0" dirty="0">
              <a:solidFill>
                <a:schemeClr val="accent2">
                  <a:lumMod val="75000"/>
                </a:schemeClr>
              </a:solidFill>
              <a:effectLst/>
              <a:latin typeface="Bahnschrift Ligh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использовать - «пространственную модель» в организации </a:t>
            </a:r>
            <a:r>
              <a:rPr lang="ru-RU" sz="2000" dirty="0" err="1">
                <a:solidFill>
                  <a:srgbClr val="0033CC"/>
                </a:solidFill>
                <a:latin typeface="Bahnschrift Light" pitchFamily="34" charset="0"/>
              </a:rPr>
              <a:t>билингвальной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 среды. Например, одно из помещений детского сада отводится русскому языку как  языку-партнеру. Оно оформляется соответствующим образом и оснащается необходимыми учебно-методическими материалами и инвентарем. В определенное время воспитатель в работе с детьми использует только язык-партнер, занимается с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воспитанниками </a:t>
            </a:r>
            <a:r>
              <a:rPr lang="ru-RU" sz="2000" dirty="0">
                <a:solidFill>
                  <a:srgbClr val="0033CC"/>
                </a:solidFill>
                <a:latin typeface="Bahnschrift Light" pitchFamily="34" charset="0"/>
              </a:rPr>
              <a:t>в этом специальном помещении - «пространстве языка-партнера». </a:t>
            </a:r>
            <a:endParaRPr lang="ru-RU" sz="2000" dirty="0" smtClean="0">
              <a:solidFill>
                <a:srgbClr val="0033CC"/>
              </a:solidFill>
              <a:latin typeface="Bahnschrift Light" pitchFamily="34" charset="0"/>
            </a:endParaRPr>
          </a:p>
          <a:p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Участие моих воспитанников в мероприятиях (конкурсах, досугах, литературных вечерах и пр.) села и города с применением </a:t>
            </a:r>
            <a:r>
              <a:rPr lang="ru-RU" sz="2000" dirty="0" smtClean="0">
                <a:solidFill>
                  <a:srgbClr val="0033CC"/>
                </a:solidFill>
                <a:latin typeface="Bahnschrift Light" pitchFamily="34" charset="0"/>
              </a:rPr>
              <a:t>двуязычия.</a:t>
            </a:r>
            <a:endParaRPr lang="ru-RU" sz="2000" dirty="0">
              <a:solidFill>
                <a:srgbClr val="0033CC"/>
              </a:solidFill>
              <a:latin typeface="Bahnschrift Light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927278"/>
              </p:ext>
            </p:extLst>
          </p:nvPr>
        </p:nvGraphicFramePr>
        <p:xfrm>
          <a:off x="1403648" y="188640"/>
          <a:ext cx="7536991" cy="6098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Точечный рисунок" r:id="rId3" imgW="9144000" imgH="6858000" progId="Paint.Picture">
                  <p:embed/>
                </p:oleObj>
              </mc:Choice>
              <mc:Fallback>
                <p:oleObj name="Точечный рисунок" r:id="rId3" imgW="9144000" imgH="68580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188640"/>
                        <a:ext cx="7536991" cy="60982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61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154</TotalTime>
  <Words>387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Солнцестояние</vt:lpstr>
      <vt:lpstr>Изображение Paintbrush</vt:lpstr>
      <vt:lpstr>Билингвальное обучение в детском саду.</vt:lpstr>
      <vt:lpstr>Основные положения организации работы в билингвальных ДОУ.</vt:lpstr>
      <vt:lpstr>Презентация PowerPoint</vt:lpstr>
      <vt:lpstr>Двуязычное образовательное учреждение, по его мнению, должно выполнять следующие функции: </vt:lpstr>
      <vt:lpstr>Одна из моделей организации билингвального образования в детских садах.</vt:lpstr>
      <vt:lpstr>Проблема погружения в языковую среду. </vt:lpstr>
      <vt:lpstr>Решение проблемы:</vt:lpstr>
      <vt:lpstr>Перспектива моей деятельности.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БИЛИНГВАЛЬНАЯ СРЕДА: перспективы развития в сельском ДОУ</dc:title>
  <dc:creator>Home</dc:creator>
  <cp:lastModifiedBy>Айдар</cp:lastModifiedBy>
  <cp:revision>17</cp:revision>
  <dcterms:created xsi:type="dcterms:W3CDTF">2016-03-15T13:44:56Z</dcterms:created>
  <dcterms:modified xsi:type="dcterms:W3CDTF">2023-02-07T17:39:57Z</dcterms:modified>
</cp:coreProperties>
</file>