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45" r:id="rId3"/>
    <p:sldId id="336" r:id="rId4"/>
    <p:sldId id="349" r:id="rId5"/>
    <p:sldId id="343" r:id="rId6"/>
    <p:sldId id="340" r:id="rId7"/>
    <p:sldId id="339" r:id="rId8"/>
    <p:sldId id="325" r:id="rId9"/>
    <p:sldId id="352" r:id="rId10"/>
    <p:sldId id="353" r:id="rId11"/>
    <p:sldId id="350" r:id="rId12"/>
    <p:sldId id="351" r:id="rId13"/>
    <p:sldId id="337" r:id="rId14"/>
    <p:sldId id="354" r:id="rId15"/>
    <p:sldId id="329" r:id="rId16"/>
    <p:sldId id="346" r:id="rId17"/>
    <p:sldId id="334" r:id="rId18"/>
    <p:sldId id="333" r:id="rId19"/>
    <p:sldId id="330" r:id="rId20"/>
    <p:sldId id="331" r:id="rId21"/>
    <p:sldId id="342" r:id="rId22"/>
    <p:sldId id="355" r:id="rId23"/>
    <p:sldId id="347" r:id="rId24"/>
    <p:sldId id="34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0" autoAdjust="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366938-9D84-407E-B098-235FADFAE3DA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55D944E-87B2-4096-8AFA-34872AD1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043;&#1088;&#1072;&#1092;&#1080;&#1082;&#1080;(&#1075;&#1080;&#1087;&#1077;&#1088;%20&#1089;&#1089;&#1099;&#1083;&#1082;&#1072;).pptx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yrok.ru/" TargetMode="External"/><Relationship Id="rId3" Type="http://schemas.openxmlformats.org/officeDocument/2006/relationships/hyperlink" Target="https://&#1080;&#1089;&#1082;&#1091;&#1089;&#1089;&#1090;&#1074;&#1086;&#1078;&#1080;&#1090;&#1100;.su/idei/185-effekt-latte.html" TargetMode="External"/><Relationship Id="rId7" Type="http://schemas.openxmlformats.org/officeDocument/2006/relationships/hyperlink" Target="https://catalog.prosv.ru/item/28398" TargetMode="External"/><Relationship Id="rId2" Type="http://schemas.openxmlformats.org/officeDocument/2006/relationships/hyperlink" Target="https://www.sravni.ru/text/10-neochevidnykh-faktov-o-lichnykh-finansak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nipage.net/ru" TargetMode="External"/><Relationship Id="rId5" Type="http://schemas.openxmlformats.org/officeDocument/2006/relationships/hyperlink" Target="https://znatokfinansov-ru.turbopages/" TargetMode="External"/><Relationship Id="rId4" Type="http://schemas.openxmlformats.org/officeDocument/2006/relationships/hyperlink" Target="https://vse-dengy.ru/semeiny-budzhet/metod-6-kuvshinov-prostoe-vedenie-semeynogo-byudzheta.html" TargetMode="External"/><Relationship Id="rId9" Type="http://schemas.openxmlformats.org/officeDocument/2006/relationships/hyperlink" Target="https://cyberleninka.com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467600" cy="4929222"/>
          </a:xfrm>
        </p:spPr>
        <p:txBody>
          <a:bodyPr>
            <a:no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МКОУ </a:t>
            </a:r>
            <a:r>
              <a:rPr lang="ru-RU" sz="1200" dirty="0" err="1" smtClean="0">
                <a:solidFill>
                  <a:schemeClr val="tx1"/>
                </a:solidFill>
              </a:rPr>
              <a:t>Кондинская</a:t>
            </a:r>
            <a:r>
              <a:rPr lang="ru-RU" sz="1200" dirty="0" smtClean="0">
                <a:solidFill>
                  <a:schemeClr val="tx1"/>
                </a:solidFill>
              </a:rPr>
              <a:t> СОШ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4800" b="1" dirty="0" smtClean="0"/>
              <a:t>«Бюджет студента»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6866" name="AutoShape 2" descr="https://www.keelpoint.com/wp-content/uploads/2020/05/KP-college-savings-blog-head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7" name="Picture 3" descr="C:\Users\home\Desktop\KP-college-savings-blog-head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714356"/>
            <a:ext cx="5869747" cy="3071834"/>
          </a:xfrm>
          <a:prstGeom prst="rect">
            <a:avLst/>
          </a:prstGeom>
          <a:noFill/>
        </p:spPr>
      </p:pic>
      <p:sp>
        <p:nvSpPr>
          <p:cNvPr id="6" name="Содержимое 7"/>
          <p:cNvSpPr txBox="1">
            <a:spLocks/>
          </p:cNvSpPr>
          <p:nvPr/>
        </p:nvSpPr>
        <p:spPr>
          <a:xfrm>
            <a:off x="4714876" y="4500570"/>
            <a:ext cx="3657600" cy="192882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Работу выполнил: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1600" dirty="0" smtClean="0"/>
              <a:t>     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Махфиратов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Даниил , 10 класс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Руководитель: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1600" dirty="0" smtClean="0"/>
              <a:t>    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Савельева Людмила Степановна, учитель математики.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600200"/>
            <a:ext cx="7215238" cy="4873752"/>
          </a:xfrm>
        </p:spPr>
        <p:txBody>
          <a:bodyPr>
            <a:normAutofit/>
          </a:bodyPr>
          <a:lstStyle/>
          <a:p>
            <a:r>
              <a:rPr lang="ru-RU" dirty="0" smtClean="0"/>
              <a:t>Показатели прожиточного минимума по </a:t>
            </a:r>
            <a:r>
              <a:rPr lang="ru-RU" dirty="0" err="1" smtClean="0"/>
              <a:t>Кондинскому</a:t>
            </a:r>
            <a:r>
              <a:rPr lang="ru-RU" dirty="0" smtClean="0"/>
              <a:t> району на 2022 год:</a:t>
            </a:r>
          </a:p>
          <a:p>
            <a:pPr lvl="0">
              <a:buNone/>
            </a:pPr>
            <a:r>
              <a:rPr lang="ru-RU" dirty="0" smtClean="0"/>
              <a:t>В среднем на душу населения -16281 рублей.</a:t>
            </a:r>
          </a:p>
          <a:p>
            <a:pPr lvl="0">
              <a:buNone/>
            </a:pPr>
            <a:r>
              <a:rPr lang="ru-RU" dirty="0" smtClean="0"/>
              <a:t>Для трудоспособного населения -17500 рублей.</a:t>
            </a:r>
          </a:p>
          <a:p>
            <a:pPr lvl="0">
              <a:buNone/>
            </a:pPr>
            <a:r>
              <a:rPr lang="ru-RU" dirty="0" smtClean="0"/>
              <a:t>Для пенсионеров -13236 рублей.</a:t>
            </a:r>
          </a:p>
          <a:p>
            <a:pPr lvl="0">
              <a:buNone/>
            </a:pPr>
            <a:r>
              <a:rPr lang="ru-RU" dirty="0" smtClean="0"/>
              <a:t>Для детей -16306 рублей. </a:t>
            </a:r>
          </a:p>
          <a:p>
            <a:r>
              <a:rPr lang="ru-RU" dirty="0" smtClean="0"/>
              <a:t>Минимальный размер труда составляет 12797 рублей, а средняя заработная плата 19188 рублей.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4092" t="39725" r="52103" b="37546"/>
          <a:stretch/>
        </p:blipFill>
        <p:spPr>
          <a:xfrm>
            <a:off x="4929190" y="0"/>
            <a:ext cx="3643338" cy="1643074"/>
          </a:xfrm>
          <a:prstGeom prst="rect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Бюджет семьи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85720" y="829054"/>
          <a:ext cx="8143932" cy="584653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5983"/>
                <a:gridCol w="2010135"/>
                <a:gridCol w="2061831"/>
                <a:gridCol w="2035983"/>
              </a:tblGrid>
              <a:tr h="351331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483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отца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27720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Питание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12312</a:t>
                      </a:r>
                      <a:endParaRPr lang="ru-RU" dirty="0"/>
                    </a:p>
                  </a:txBody>
                  <a:tcPr/>
                </a:tc>
              </a:tr>
              <a:tr h="620432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матери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27060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6385</a:t>
                      </a:r>
                      <a:endParaRPr lang="ru-RU" dirty="0"/>
                    </a:p>
                  </a:txBody>
                  <a:tcPr/>
                </a:tc>
              </a:tr>
              <a:tr h="742308"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Дополнительный заработок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Гигиенические</a:t>
                      </a:r>
                      <a:r>
                        <a:rPr lang="ru-RU" baseline="0" dirty="0" smtClean="0"/>
                        <a:t> средства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3648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4000</a:t>
                      </a:r>
                      <a:endParaRPr lang="ru-RU" dirty="0"/>
                    </a:p>
                  </a:txBody>
                  <a:tcPr/>
                </a:tc>
              </a:tr>
              <a:tr h="5322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Одежда и обувь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9540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Медицина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Обучение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6840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Интернет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2280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50005</a:t>
                      </a:r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1331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Разница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9995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Бюджет студента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785794"/>
          <a:ext cx="7901048" cy="5429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262"/>
                <a:gridCol w="1975262"/>
                <a:gridCol w="1975262"/>
                <a:gridCol w="1975262"/>
              </a:tblGrid>
              <a:tr h="558225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3512"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Деньги</a:t>
                      </a:r>
                      <a:r>
                        <a:rPr lang="ru-RU" baseline="0" dirty="0" smtClean="0"/>
                        <a:t> от родителей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Билет на 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Учёба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Одежда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Развлечение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14000</a:t>
                      </a:r>
                      <a:endParaRPr lang="ru-RU" dirty="0"/>
                    </a:p>
                  </a:txBody>
                  <a:tcPr/>
                </a:tc>
              </a:tr>
              <a:tr h="55822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Разница</a:t>
                      </a:r>
                      <a:r>
                        <a:rPr lang="en-US" dirty="0" smtClean="0"/>
                        <a:t>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C71953-3897-D345-A7D4-B4C26E57570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28662" y="1643050"/>
            <a:ext cx="7758138" cy="4682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i="0" dirty="0">
                <a:solidFill>
                  <a:srgbClr val="333333"/>
                </a:solidFill>
                <a:effectLst/>
                <a:latin typeface="CoFo Sans"/>
              </a:rPr>
              <a:t>Ошибки при составлении бюджета</a:t>
            </a:r>
          </a:p>
          <a:p>
            <a:pPr lvl="0"/>
            <a:r>
              <a:rPr lang="ru-RU" b="1" dirty="0" smtClean="0"/>
              <a:t>Бесконтрольные траты </a:t>
            </a:r>
            <a:endParaRPr lang="ru-RU" b="1" i="0" dirty="0">
              <a:solidFill>
                <a:srgbClr val="292929"/>
              </a:solidFill>
              <a:effectLst/>
              <a:latin typeface="CoFo Sans"/>
            </a:endParaRPr>
          </a:p>
          <a:p>
            <a:r>
              <a:rPr lang="ru-RU" b="1" dirty="0" smtClean="0"/>
              <a:t>Отсутствие долгосрочного планирования</a:t>
            </a:r>
          </a:p>
          <a:p>
            <a:pPr lvl="0"/>
            <a:r>
              <a:rPr lang="ru-RU" b="1" dirty="0" smtClean="0"/>
              <a:t>Расходы всегда ниже доходов  </a:t>
            </a:r>
          </a:p>
          <a:p>
            <a:r>
              <a:rPr lang="ru-RU" b="1" dirty="0" smtClean="0"/>
              <a:t>Отсутствие резервного фонда </a:t>
            </a:r>
          </a:p>
          <a:p>
            <a:endParaRPr lang="ru-RU" b="1" i="0" dirty="0">
              <a:solidFill>
                <a:srgbClr val="292929"/>
              </a:solidFill>
              <a:effectLst/>
              <a:latin typeface="CoFo San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50548" t="64430" r="14321" b="10864"/>
          <a:stretch/>
        </p:blipFill>
        <p:spPr>
          <a:xfrm>
            <a:off x="2357422" y="4429132"/>
            <a:ext cx="3786214" cy="1785950"/>
          </a:xfrm>
          <a:prstGeom prst="rect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2697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142984"/>
            <a:ext cx="6567510" cy="4259398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sz="3200" dirty="0" smtClean="0"/>
              <a:t>Для экономии денег можно использовать разные методы </a:t>
            </a:r>
          </a:p>
          <a:p>
            <a:pPr lvl="0" algn="ctr">
              <a:buNone/>
            </a:pPr>
            <a:endParaRPr lang="ru-RU" b="1" dirty="0" smtClean="0"/>
          </a:p>
          <a:p>
            <a:pPr lvl="0" algn="ctr"/>
            <a:r>
              <a:rPr lang="ru-RU" b="1" dirty="0" smtClean="0"/>
              <a:t>Метод четырёх конвертов </a:t>
            </a:r>
          </a:p>
          <a:p>
            <a:pPr lvl="0" algn="ctr"/>
            <a:endParaRPr lang="ru-RU" b="1" dirty="0" smtClean="0"/>
          </a:p>
          <a:p>
            <a:pPr lvl="0" algn="ctr"/>
            <a:r>
              <a:rPr lang="ru-RU" b="1" dirty="0" smtClean="0"/>
              <a:t>Метод «50-30-20»</a:t>
            </a:r>
          </a:p>
          <a:p>
            <a:pPr lvl="0" algn="ctr"/>
            <a:endParaRPr lang="ru-RU" b="1" dirty="0" smtClean="0"/>
          </a:p>
          <a:p>
            <a:pPr lvl="0" algn="ctr"/>
            <a:r>
              <a:rPr lang="ru-RU" b="1" dirty="0" smtClean="0"/>
              <a:t>6 кувшинов</a:t>
            </a:r>
          </a:p>
          <a:p>
            <a:pPr lvl="0" algn="ctr"/>
            <a:endParaRPr lang="ru-RU" b="1" dirty="0" smtClean="0"/>
          </a:p>
          <a:p>
            <a:pPr lvl="0" algn="ctr"/>
            <a:r>
              <a:rPr lang="ru-RU" b="1" dirty="0" smtClean="0"/>
              <a:t>Эффект </a:t>
            </a:r>
            <a:r>
              <a:rPr lang="ru-RU" b="1" dirty="0" err="1" smtClean="0"/>
              <a:t>латте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object 5"/>
          <p:cNvSpPr/>
          <p:nvPr/>
        </p:nvSpPr>
        <p:spPr>
          <a:xfrm>
            <a:off x="6643702" y="3214686"/>
            <a:ext cx="1908361" cy="22559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281D1A6-D4F2-9E4B-859C-F14ED83E493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441" y="3286123"/>
            <a:ext cx="8687879" cy="3571877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B0E5738-228B-0F4D-AAF2-9F2BF7174169}"/>
              </a:ext>
            </a:extLst>
          </p:cNvPr>
          <p:cNvSpPr txBox="1"/>
          <p:nvPr/>
        </p:nvSpPr>
        <p:spPr>
          <a:xfrm>
            <a:off x="142844" y="142852"/>
            <a:ext cx="852864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-apple-system"/>
              </a:rPr>
              <a:t>    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-apple-system"/>
              </a:rPr>
              <a:t>Каждая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-apple-system"/>
              </a:rPr>
              <a:t>часть (конверт) представляет собой максимально допустимые текущие расходы на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-apple-system"/>
              </a:rPr>
              <a:t>1 неделю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-apple-system"/>
              </a:rPr>
              <a:t>. </a:t>
            </a:r>
            <a:endParaRPr lang="ru-RU" sz="3200" b="0" i="0" dirty="0" smtClean="0">
              <a:solidFill>
                <a:srgbClr val="000000"/>
              </a:solidFill>
              <a:effectLst/>
              <a:latin typeface="-apple-system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-apple-system"/>
              </a:rPr>
              <a:t>   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-apple-system"/>
              </a:rPr>
              <a:t>Тратить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-apple-system"/>
              </a:rPr>
              <a:t>в неделю больше, чем отведено в соответствующем конверте, строго 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-apple-system"/>
              </a:rPr>
              <a:t>запрещается!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7579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725470"/>
          </a:xfrm>
        </p:spPr>
        <p:txBody>
          <a:bodyPr/>
          <a:lstStyle/>
          <a:p>
            <a:pPr algn="ctr"/>
            <a:r>
              <a:rPr lang="ru-RU" dirty="0" smtClean="0"/>
              <a:t>Метод 50-30-20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7467600" cy="4873752"/>
          </a:xfrm>
        </p:spPr>
        <p:txBody>
          <a:bodyPr/>
          <a:lstStyle/>
          <a:p>
            <a:r>
              <a:rPr lang="ru-RU" dirty="0" smtClean="0"/>
              <a:t>Этот метод правильных  расходов.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50%</a:t>
            </a:r>
            <a:r>
              <a:rPr lang="ru-RU" dirty="0" smtClean="0"/>
              <a:t>-это основные расходы (например, питание одежда и т.д.).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30%</a:t>
            </a:r>
            <a:r>
              <a:rPr lang="ru-RU" dirty="0" smtClean="0"/>
              <a:t>- это эмоциональные затраты (отпуск, развлечения и досуг).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20%</a:t>
            </a:r>
            <a:r>
              <a:rPr lang="ru-RU" dirty="0" smtClean="0"/>
              <a:t>-это сбережения.</a:t>
            </a:r>
            <a:endParaRPr lang="ru-RU" dirty="0"/>
          </a:p>
        </p:txBody>
      </p:sp>
      <p:pic>
        <p:nvPicPr>
          <p:cNvPr id="6" name="Содержимое 3" descr="50 30 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643314"/>
            <a:ext cx="8572560" cy="2939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>
            <a:extLst>
              <a:ext uri="{FF2B5EF4-FFF2-40B4-BE49-F238E27FC236}">
                <a16:creationId xmlns:a16="http://schemas.microsoft.com/office/drawing/2014/main" xmlns="" id="{D5DA97D1-CAAF-204F-8B3F-C48892855AB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52" y="3549102"/>
            <a:ext cx="8663589" cy="33088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416A47C-5FC8-BA45-8BB2-54A85A53EA5F}"/>
              </a:ext>
            </a:extLst>
          </p:cNvPr>
          <p:cNvSpPr txBox="1"/>
          <p:nvPr/>
        </p:nvSpPr>
        <p:spPr>
          <a:xfrm>
            <a:off x="285720" y="0"/>
            <a:ext cx="864399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171D23"/>
                </a:solidFill>
                <a:effectLst/>
                <a:latin typeface="Open Sans"/>
              </a:rPr>
              <a:t>1</a:t>
            </a:r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. обязательные нужды (55% от бюджета);</a:t>
            </a:r>
          </a:p>
          <a:p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2. развлечения (10%);</a:t>
            </a:r>
          </a:p>
          <a:p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3. сбережения (10%);</a:t>
            </a:r>
          </a:p>
          <a:p>
            <a:r>
              <a:rPr lang="ru-RU" sz="3200" b="0" i="0" dirty="0" smtClean="0">
                <a:solidFill>
                  <a:srgbClr val="171D23"/>
                </a:solidFill>
                <a:effectLst/>
                <a:latin typeface="Open Sans"/>
              </a:rPr>
              <a:t>4.самообразование</a:t>
            </a:r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, развитие, повышение квалификации (10%);</a:t>
            </a:r>
          </a:p>
          <a:p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5. подушка безопасности (10%);</a:t>
            </a:r>
          </a:p>
          <a:p>
            <a:r>
              <a:rPr lang="ru-RU" sz="3200" b="0" i="0" dirty="0">
                <a:solidFill>
                  <a:srgbClr val="171D23"/>
                </a:solidFill>
                <a:effectLst/>
                <a:latin typeface="Open Sans"/>
              </a:rPr>
              <a:t>6. подарки и благотворительность (5%).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5457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DAC691-93EB-564F-8EBB-3F55A18E05E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68275" y="426161"/>
            <a:ext cx="8584240" cy="67395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0" dirty="0">
                <a:solidFill>
                  <a:srgbClr val="000000"/>
                </a:solidFill>
                <a:effectLst/>
                <a:latin typeface="-apple-system"/>
              </a:rPr>
              <a:t>Эффект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-apple-system"/>
              </a:rPr>
              <a:t> «</a:t>
            </a:r>
            <a:r>
              <a:rPr lang="ru-RU" sz="3200" b="1" i="0" dirty="0" err="1">
                <a:solidFill>
                  <a:srgbClr val="000000"/>
                </a:solidFill>
                <a:effectLst/>
                <a:latin typeface="-apple-system"/>
              </a:rPr>
              <a:t>латте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-apple-system"/>
              </a:rPr>
              <a:t>» (англ. </a:t>
            </a:r>
            <a:r>
              <a:rPr lang="en-US" sz="3200" b="0" i="0" dirty="0">
                <a:solidFill>
                  <a:srgbClr val="000000"/>
                </a:solidFill>
                <a:effectLst/>
                <a:latin typeface="-apple-system"/>
              </a:rPr>
              <a:t>The </a:t>
            </a:r>
            <a:r>
              <a:rPr lang="en-US" sz="3200" b="1" i="0" dirty="0">
                <a:solidFill>
                  <a:srgbClr val="000000"/>
                </a:solidFill>
                <a:effectLst/>
                <a:latin typeface="-apple-system"/>
              </a:rPr>
              <a:t>Latte</a:t>
            </a:r>
            <a:r>
              <a:rPr lang="en-US" sz="3200" b="0" i="0" dirty="0">
                <a:solidFill>
                  <a:srgbClr val="000000"/>
                </a:solidFill>
                <a:effectLst/>
                <a:latin typeface="-apple-system"/>
              </a:rPr>
              <a:t> Factor) ―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-apple-system"/>
              </a:rPr>
              <a:t>финансовый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-apple-system"/>
              </a:rPr>
              <a:t> концепт, согласно которому отказ потребителя от части своих ежедневных бытовых расходов (например, от чашки кофе) позволяет ему сэкономить за месяцы и годы значительные денежные суммы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marL="0" indent="0">
              <a:buNone/>
            </a:pPr>
            <a:endParaRPr lang="ru-RU" sz="2800" b="0" i="0" dirty="0">
              <a:solidFill>
                <a:srgbClr val="000000"/>
              </a:solidFill>
              <a:effectLst/>
              <a:latin typeface="-apple-system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0000"/>
                </a:solidFill>
                <a:latin typeface="-apple-system"/>
              </a:rPr>
              <a:t>    Пример</a:t>
            </a:r>
            <a:r>
              <a:rPr lang="ru-RU" sz="3200" dirty="0">
                <a:solidFill>
                  <a:srgbClr val="000000"/>
                </a:solidFill>
                <a:latin typeface="-apple-system"/>
              </a:rPr>
              <a:t>: 5$ в день дают 150$ в месяц</a:t>
            </a:r>
            <a:r>
              <a:rPr lang="ru-RU" sz="3200" dirty="0" smtClean="0">
                <a:solidFill>
                  <a:srgbClr val="000000"/>
                </a:solidFill>
                <a:latin typeface="-apple-system"/>
              </a:rPr>
              <a:t>, а </a:t>
            </a:r>
            <a:r>
              <a:rPr lang="ru-RU" sz="3200" dirty="0">
                <a:solidFill>
                  <a:srgbClr val="000000"/>
                </a:solidFill>
                <a:latin typeface="-apple-system"/>
              </a:rPr>
              <a:t>если такую сумму инвестировать по ставке 10% годовых в течение 40 лет</a:t>
            </a:r>
            <a:r>
              <a:rPr lang="ru-RU" sz="3200" dirty="0" smtClean="0">
                <a:solidFill>
                  <a:srgbClr val="000000"/>
                </a:solidFill>
                <a:latin typeface="-apple-system"/>
              </a:rPr>
              <a:t>, то </a:t>
            </a:r>
            <a:r>
              <a:rPr lang="ru-RU" sz="3200" dirty="0">
                <a:solidFill>
                  <a:srgbClr val="000000"/>
                </a:solidFill>
                <a:latin typeface="-apple-system"/>
              </a:rPr>
              <a:t>к концу это периода накопится около миллиона долларов.</a:t>
            </a:r>
            <a:endParaRPr lang="ru-RU" sz="3200" dirty="0"/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xmlns="" id="{86590EAF-4B98-7E46-80D1-7ED7261AE5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5658172"/>
            <a:ext cx="2143140" cy="119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40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28DDAD-4CBB-B642-A200-D9C11CF6E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BB36570F-E20F-2B46-A53A-33B104CD880C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1214422"/>
            <a:ext cx="7445281" cy="530076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FABCFB6-22C9-DC4C-B6ED-7FF17B9B4743}"/>
              </a:ext>
            </a:extLst>
          </p:cNvPr>
          <p:cNvSpPr txBox="1"/>
          <p:nvPr/>
        </p:nvSpPr>
        <p:spPr>
          <a:xfrm>
            <a:off x="457200" y="494308"/>
            <a:ext cx="483217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Доходы</a:t>
            </a:r>
            <a:r>
              <a:rPr lang="ru-RU" sz="2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181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85852" y="2071678"/>
            <a:ext cx="6638948" cy="4402274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</a:t>
            </a:r>
            <a:r>
              <a:rPr lang="ru-RU" b="1" i="1" dirty="0" smtClean="0"/>
              <a:t>Составление бюджета – самый трудоёмкий способ установить, что ты не можешь прожить на свой заработок.     </a:t>
            </a:r>
          </a:p>
          <a:p>
            <a:pPr>
              <a:buNone/>
            </a:pPr>
            <a:r>
              <a:rPr lang="ru-RU" b="1" i="1" dirty="0" smtClean="0"/>
              <a:t>     «Чем больше средств, тем труднее жить по средствам»</a:t>
            </a:r>
          </a:p>
          <a:p>
            <a:pPr>
              <a:buNone/>
            </a:pPr>
            <a:r>
              <a:rPr lang="ru-RU" b="1" i="1" dirty="0" smtClean="0"/>
              <a:t>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b="1" i="1" dirty="0" smtClean="0"/>
              <a:t>                                    Янина </a:t>
            </a:r>
            <a:r>
              <a:rPr lang="ru-RU" b="1" i="1" dirty="0" err="1" smtClean="0"/>
              <a:t>Ипохорская</a:t>
            </a:r>
            <a:r>
              <a:rPr lang="ru-RU" b="1" i="1" dirty="0" smtClean="0"/>
              <a:t>  </a:t>
            </a:r>
          </a:p>
          <a:p>
            <a:endParaRPr lang="ru-RU" dirty="0"/>
          </a:p>
        </p:txBody>
      </p:sp>
      <p:pic>
        <p:nvPicPr>
          <p:cNvPr id="4" name="Picture 3" descr="C:\Users\laris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4534" y="103014"/>
            <a:ext cx="1969366" cy="16829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5929330"/>
            <a:ext cx="3292589" cy="398004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817C25-28F3-D14B-8A7E-814BC1E5D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82" y="323870"/>
            <a:ext cx="7626118" cy="1091025"/>
          </a:xfrm>
        </p:spPr>
        <p:txBody>
          <a:bodyPr>
            <a:normAutofit/>
          </a:bodyPr>
          <a:lstStyle/>
          <a:p>
            <a:r>
              <a:rPr lang="ru-RU" sz="5400">
                <a:solidFill>
                  <a:schemeClr val="tx1"/>
                </a:solidFill>
              </a:rPr>
              <a:t>Расходы 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E947385F-29F4-0048-8C58-14870648DD7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500174"/>
            <a:ext cx="7750989" cy="4399267"/>
          </a:xfrm>
        </p:spPr>
      </p:pic>
      <p:sp>
        <p:nvSpPr>
          <p:cNvPr id="4" name="Стрелка вниз 3">
            <a:hlinkClick r:id="rId3" action="ppaction://hlinkpres?slideindex=1&amp;slidetitle="/>
          </p:cNvPr>
          <p:cNvSpPr/>
          <p:nvPr/>
        </p:nvSpPr>
        <p:spPr>
          <a:xfrm>
            <a:off x="7572396" y="55007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9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Необходимо с детского возраста объяснять, откуда берутся деньги, как их зарабатывать и для чего они нужны. </a:t>
            </a:r>
          </a:p>
          <a:p>
            <a:endParaRPr lang="ru-RU" dirty="0" smtClean="0"/>
          </a:p>
          <a:p>
            <a:r>
              <a:rPr lang="ru-RU" dirty="0" smtClean="0"/>
              <a:t>Если молодые люди поймут значение своего бюджета, то смогут в дальнейшем самостоятельно осуществлять свою финансовую политику и делать её максимально эффективной.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Таким образом, очень важно научиться планировать свой бюджет, ещё живя с родителями, что поможет в далёкой перспективе, когда подросток покинет своё гнездо. 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0"/>
            <a:ext cx="6253154" cy="1143000"/>
          </a:xfrm>
        </p:spPr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643050"/>
            <a:ext cx="8191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Picture 3" descr="C:\Users\larisa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12373">
            <a:off x="1238038" y="3351721"/>
            <a:ext cx="1860828" cy="2687863"/>
          </a:xfrm>
          <a:prstGeom prst="rect">
            <a:avLst/>
          </a:prstGeom>
          <a:noFill/>
        </p:spPr>
      </p:pic>
      <p:pic>
        <p:nvPicPr>
          <p:cNvPr id="8" name="Picture 5" descr="C:\Users\larisa\Desktop\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9037">
            <a:off x="3750463" y="3328528"/>
            <a:ext cx="4227867" cy="307481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642918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857232"/>
            <a:ext cx="8215338" cy="557216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1. 10 неочевидных фактов о личных финансах </a:t>
            </a:r>
            <a:r>
              <a:rPr lang="af-ZA" u="sng" dirty="0" smtClean="0">
                <a:hlinkClick r:id="rId2"/>
              </a:rPr>
              <a:t>https://www.sravni.ru/text/10-neochevidnykh-faktov-o-lichnykh-finansakh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2. Искусство жить </a:t>
            </a:r>
            <a:r>
              <a:rPr lang="af-ZA" u="sng" dirty="0" smtClean="0">
                <a:hlinkClick r:id="rId3"/>
              </a:rPr>
              <a:t>https://</a:t>
            </a:r>
            <a:r>
              <a:rPr lang="ru-RU" u="sng" dirty="0" err="1" smtClean="0">
                <a:hlinkClick r:id="rId3"/>
              </a:rPr>
              <a:t>искусствожить</a:t>
            </a:r>
            <a:r>
              <a:rPr lang="ru-RU" u="sng" dirty="0" smtClean="0">
                <a:hlinkClick r:id="rId3"/>
              </a:rPr>
              <a:t>.</a:t>
            </a:r>
            <a:r>
              <a:rPr lang="af-ZA" u="sng" dirty="0" smtClean="0">
                <a:hlinkClick r:id="rId3"/>
              </a:rPr>
              <a:t>su/idei/185-effekt-latte.html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3. Методы экономии </a:t>
            </a:r>
            <a:r>
              <a:rPr lang="af-ZA" u="sng" dirty="0" smtClean="0">
                <a:hlinkClick r:id="rId4"/>
              </a:rPr>
              <a:t>https://vse-dengy.ru/semeiny-budzhet/metod-6-kuvshinov-prostoe-vedenie-semeynogo-byudzheta.html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4. Информация </a:t>
            </a:r>
            <a:r>
              <a:rPr lang="af-ZA" u="sng" dirty="0" smtClean="0">
                <a:hlinkClick r:id="rId5"/>
              </a:rPr>
              <a:t>https://znatokfinansov-ru.turbopages</a:t>
            </a:r>
            <a:r>
              <a:rPr lang="af-ZA" dirty="0" smtClean="0"/>
              <a:t>. </a:t>
            </a:r>
            <a:r>
              <a:rPr lang="af-ZA" u="sng" dirty="0" smtClean="0">
                <a:hlinkClick r:id="rId6"/>
              </a:rPr>
              <a:t>https://www.unipage.net/ru</a:t>
            </a:r>
            <a:r>
              <a:rPr lang="af-ZA" dirty="0" smtClean="0"/>
              <a:t>   </a:t>
            </a:r>
            <a:r>
              <a:rPr lang="af-ZA" u="sng" dirty="0" smtClean="0">
                <a:hlinkClick r:id="rId7"/>
              </a:rPr>
              <a:t>https://catalog.prosv.ru/item/28398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5. </a:t>
            </a:r>
            <a:r>
              <a:rPr lang="af-ZA" dirty="0" smtClean="0"/>
              <a:t>Потребительская корзина htths://bs-life.ry/makroekonomilka/potrebitelskaya-korzina2022 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6. Бюджет студента  </a:t>
            </a:r>
            <a:r>
              <a:rPr lang="en-US" dirty="0" smtClean="0"/>
              <a:t>htths://templates.office.com 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7. </a:t>
            </a:r>
            <a:r>
              <a:rPr lang="ru-RU" dirty="0" err="1" smtClean="0"/>
              <a:t>Инфоурок</a:t>
            </a:r>
            <a:r>
              <a:rPr lang="ru-RU" dirty="0" smtClean="0"/>
              <a:t> </a:t>
            </a:r>
            <a:r>
              <a:rPr lang="en-US" u="sng" dirty="0" smtClean="0">
                <a:hlinkClick r:id="rId8"/>
              </a:rPr>
              <a:t>https</a:t>
            </a:r>
            <a:r>
              <a:rPr lang="ru-RU" u="sng" dirty="0" smtClean="0">
                <a:hlinkClick r:id="rId8"/>
              </a:rPr>
              <a:t>://</a:t>
            </a:r>
            <a:r>
              <a:rPr lang="en-US" u="sng" dirty="0" err="1" smtClean="0">
                <a:hlinkClick r:id="rId8"/>
              </a:rPr>
              <a:t>infoyrok</a:t>
            </a:r>
            <a:r>
              <a:rPr lang="ru-RU" u="sng" dirty="0" smtClean="0">
                <a:hlinkClick r:id="rId8"/>
              </a:rPr>
              <a:t>.</a:t>
            </a:r>
            <a:r>
              <a:rPr lang="en-US" u="sng" dirty="0" err="1" smtClean="0">
                <a:hlinkClick r:id="rId8"/>
              </a:rPr>
              <a:t>ru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8. Как изменялся бюджет студента </a:t>
            </a:r>
            <a:r>
              <a:rPr lang="en-US" u="sng" dirty="0" smtClean="0">
                <a:hlinkClick r:id="rId9"/>
              </a:rPr>
              <a:t>https</a:t>
            </a:r>
            <a:r>
              <a:rPr lang="ru-RU" u="sng" dirty="0" smtClean="0">
                <a:hlinkClick r:id="rId9"/>
              </a:rPr>
              <a:t>://</a:t>
            </a:r>
            <a:r>
              <a:rPr lang="en-US" u="sng" dirty="0" err="1" smtClean="0">
                <a:hlinkClick r:id="rId9"/>
              </a:rPr>
              <a:t>cyberleninka</a:t>
            </a:r>
            <a:r>
              <a:rPr lang="ru-RU" u="sng" dirty="0" smtClean="0">
                <a:hlinkClick r:id="rId9"/>
              </a:rPr>
              <a:t>.</a:t>
            </a:r>
            <a:r>
              <a:rPr lang="en-US" u="sng" dirty="0" smtClean="0">
                <a:hlinkClick r:id="rId9"/>
              </a:rPr>
              <a:t>com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7467600" cy="557216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9. </a:t>
            </a:r>
            <a:r>
              <a:rPr lang="af-ZA" dirty="0" smtClean="0"/>
              <a:t>https://www.sravni.ru/text/10-neochevidnykh-faktov-o-lichnykh-finansakh/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10. </a:t>
            </a:r>
            <a:r>
              <a:rPr lang="af-ZA" dirty="0" smtClean="0"/>
              <a:t>htthttps://www.sravni.ru/text/10-neochevidnykh-faktov-o-lichnykh-finansakh/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11. </a:t>
            </a:r>
            <a:r>
              <a:rPr lang="af-ZA" dirty="0" smtClean="0"/>
              <a:t>ps://www.sravni.ru/text/10-neochevidnykh-faktov-o-lichnykh-finansakh/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12. </a:t>
            </a:r>
            <a:r>
              <a:rPr lang="af-ZA" dirty="0" smtClean="0"/>
              <a:t>https://www.sravni.ru/text/10-neochevidnykh-faktov-o-lichnykh-finansakh/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13. </a:t>
            </a:r>
            <a:r>
              <a:rPr lang="af-ZA" dirty="0" smtClean="0"/>
              <a:t>https://www.sravni.ru/text/10-neochevidnykh-faktov-o-lichnykh-finansakh/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24D86230-F115-4549-84F1-E0396A150C6D}"/>
              </a:ext>
            </a:extLst>
          </p:cNvPr>
          <p:cNvSpPr txBox="1">
            <a:spLocks noGrp="1"/>
          </p:cNvSpPr>
          <p:nvPr>
            <p:ph sz="quarter" idx="1"/>
          </p:nvPr>
        </p:nvSpPr>
        <p:spPr>
          <a:xfrm>
            <a:off x="642910" y="271582"/>
            <a:ext cx="7429552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 smtClean="0">
                <a:solidFill>
                  <a:srgbClr val="181818"/>
                </a:solidFill>
                <a:effectLst/>
                <a:latin typeface="Open Sans"/>
              </a:rPr>
              <a:t>Актуальность темы исследования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</a:t>
            </a:r>
            <a:r>
              <a:rPr lang="ru-RU" b="1" dirty="0" smtClean="0">
                <a:solidFill>
                  <a:srgbClr val="181818"/>
                </a:solidFill>
                <a:latin typeface="Open Sans"/>
              </a:rPr>
              <a:t>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181818"/>
                </a:solidFill>
                <a:latin typeface="Open Sans"/>
              </a:rPr>
              <a:t>       </a:t>
            </a: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С таким понятием как бюджет студента рано или поздно сталкиваются все подростки, но далеко не все знают, что это и как с ним обращаться.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        Студенты часто жалуются на недостаток  денег, однако редко задумываются над путями решения своих финансовых проблем.</a:t>
            </a:r>
            <a:endParaRPr lang="en-US" sz="2000" dirty="0" smtClean="0">
              <a:solidFill>
                <a:srgbClr val="181818"/>
              </a:solidFill>
              <a:latin typeface="Open Sans"/>
            </a:endParaRPr>
          </a:p>
          <a:p>
            <a:pPr algn="just"/>
            <a:endParaRPr lang="ru-RU" b="1" i="0" dirty="0" smtClean="0">
              <a:solidFill>
                <a:srgbClr val="181818"/>
              </a:solidFill>
              <a:effectLst/>
              <a:latin typeface="Open Sans"/>
            </a:endParaRPr>
          </a:p>
          <a:p>
            <a:pPr algn="just"/>
            <a:r>
              <a:rPr lang="ru-RU" b="1" i="0" dirty="0" smtClean="0">
                <a:solidFill>
                  <a:srgbClr val="181818"/>
                </a:solidFill>
                <a:effectLst/>
                <a:latin typeface="Open Sans"/>
              </a:rPr>
              <a:t>Объект исследования</a:t>
            </a:r>
            <a:r>
              <a:rPr lang="en-US" b="1" i="0" dirty="0" smtClean="0">
                <a:solidFill>
                  <a:srgbClr val="181818"/>
                </a:solidFill>
                <a:effectLst/>
                <a:latin typeface="Open Sans"/>
              </a:rPr>
              <a:t>:</a:t>
            </a:r>
            <a:r>
              <a:rPr lang="en-US" b="0" i="0" dirty="0" smtClean="0">
                <a:solidFill>
                  <a:srgbClr val="181818"/>
                </a:solidFill>
                <a:effectLst/>
                <a:latin typeface="Open Sans"/>
              </a:rPr>
              <a:t> </a:t>
            </a:r>
            <a:endParaRPr lang="ru-RU" b="0" i="0" dirty="0" smtClean="0">
              <a:solidFill>
                <a:srgbClr val="181818"/>
              </a:solidFill>
              <a:effectLst/>
              <a:latin typeface="Open Sans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                                     </a:t>
            </a:r>
            <a:r>
              <a:rPr lang="ru-RU" sz="2000" b="0" i="0" dirty="0" smtClean="0">
                <a:solidFill>
                  <a:srgbClr val="181818"/>
                </a:solidFill>
                <a:effectLst/>
                <a:latin typeface="Open Sans"/>
              </a:rPr>
              <a:t>Студенческая экономика</a:t>
            </a:r>
            <a:endParaRPr lang="ru-RU" sz="2000" dirty="0" smtClean="0">
              <a:solidFill>
                <a:srgbClr val="181818"/>
              </a:solidFill>
              <a:latin typeface="Open Sans"/>
            </a:endParaRPr>
          </a:p>
          <a:p>
            <a:pPr algn="just"/>
            <a:r>
              <a:rPr lang="ru-RU" b="1" dirty="0" smtClean="0">
                <a:solidFill>
                  <a:srgbClr val="181818"/>
                </a:solidFill>
                <a:latin typeface="Open Sans"/>
              </a:rPr>
              <a:t>Предмет </a:t>
            </a:r>
            <a:r>
              <a:rPr lang="ru-RU" b="1" dirty="0" err="1" smtClean="0">
                <a:solidFill>
                  <a:srgbClr val="181818"/>
                </a:solidFill>
                <a:latin typeface="Open Sans"/>
              </a:rPr>
              <a:t>ис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c</a:t>
            </a:r>
            <a:r>
              <a:rPr lang="ru-RU" b="1" dirty="0" err="1" smtClean="0">
                <a:solidFill>
                  <a:srgbClr val="181818"/>
                </a:solidFill>
                <a:latin typeface="Open Sans"/>
              </a:rPr>
              <a:t>ледования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 </a:t>
            </a:r>
            <a:endParaRPr lang="ru-RU" b="1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181818"/>
                </a:solidFill>
                <a:latin typeface="Open Sans"/>
              </a:rPr>
              <a:t>                                          </a:t>
            </a: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Бюджет студента</a:t>
            </a:r>
            <a:endParaRPr lang="en-US" sz="2000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None/>
            </a:pPr>
            <a:endParaRPr lang="ru-RU" sz="1000" b="1" i="0" dirty="0">
              <a:solidFill>
                <a:srgbClr val="181818"/>
              </a:solidFill>
              <a:effectLst/>
              <a:latin typeface="Open Sans"/>
            </a:endParaRPr>
          </a:p>
          <a:p>
            <a:pPr algn="just"/>
            <a:r>
              <a:rPr lang="ru-RU" b="1" i="0" dirty="0">
                <a:solidFill>
                  <a:srgbClr val="181818"/>
                </a:solidFill>
                <a:effectLst/>
                <a:latin typeface="Open Sans"/>
              </a:rPr>
              <a:t>Цель исследования: </a:t>
            </a:r>
            <a:endParaRPr lang="ru-RU" b="1" i="0" dirty="0" smtClean="0">
              <a:solidFill>
                <a:srgbClr val="181818"/>
              </a:solidFill>
              <a:effectLst/>
              <a:latin typeface="Open Sans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181818"/>
                </a:solidFill>
                <a:latin typeface="Open Sans"/>
              </a:rPr>
              <a:t>       </a:t>
            </a: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составление бюджета студента – понижения </a:t>
            </a:r>
            <a:r>
              <a:rPr lang="ru-RU" sz="2000" dirty="0">
                <a:solidFill>
                  <a:srgbClr val="181818"/>
                </a:solidFill>
                <a:latin typeface="Open Sans"/>
              </a:rPr>
              <a:t>ненужных и незапланированных расходов</a:t>
            </a: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, осознанное </a:t>
            </a:r>
            <a:r>
              <a:rPr lang="ru-RU" sz="2000" dirty="0">
                <a:solidFill>
                  <a:srgbClr val="181818"/>
                </a:solidFill>
                <a:latin typeface="Open Sans"/>
              </a:rPr>
              <a:t>планирование будущих покупок</a:t>
            </a:r>
            <a:r>
              <a:rPr lang="ru-RU" sz="2000" dirty="0" smtClean="0">
                <a:solidFill>
                  <a:srgbClr val="181818"/>
                </a:solidFill>
                <a:latin typeface="Open Sans"/>
              </a:rPr>
              <a:t>.</a:t>
            </a:r>
            <a:endParaRPr lang="ru-RU" sz="2000" b="0" i="0" dirty="0">
              <a:solidFill>
                <a:srgbClr val="181818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0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00042"/>
            <a:ext cx="7467600" cy="61436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181818"/>
                </a:solidFill>
                <a:latin typeface="Open Sans"/>
              </a:rPr>
              <a:t>Задачи исследовательской работы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Изучить бюджет студента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Изучить из чего складывается доход студента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Перечислить необходимые расходы студента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Подсчитать, соответствуют ли доходы расходам.</a:t>
            </a:r>
            <a:endParaRPr lang="en-US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Font typeface="Arial" pitchFamily="34" charset="0"/>
              <a:buChar char="•"/>
            </a:pPr>
            <a:endParaRPr lang="ru-RU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SzPct val="100000"/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181818"/>
                </a:solidFill>
                <a:latin typeface="Open Sans"/>
              </a:rPr>
              <a:t> Гипотеза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 </a:t>
            </a:r>
            <a:r>
              <a:rPr lang="ru-RU" dirty="0" smtClean="0">
                <a:solidFill>
                  <a:srgbClr val="181818"/>
                </a:solidFill>
                <a:latin typeface="Open Sans"/>
              </a:rPr>
              <a:t>Помогает ли умение планировать и контролировать  траты экономить свой бюджет.</a:t>
            </a:r>
            <a:endParaRPr lang="en-US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SzPct val="100000"/>
              <a:buFont typeface="Courier New" pitchFamily="49" charset="0"/>
              <a:buChar char="o"/>
            </a:pPr>
            <a:endParaRPr lang="en-US" dirty="0" smtClean="0">
              <a:solidFill>
                <a:srgbClr val="181818"/>
              </a:solidFill>
              <a:latin typeface="Open Sans"/>
            </a:endParaRPr>
          </a:p>
          <a:p>
            <a:r>
              <a:rPr lang="ru-RU" b="1" dirty="0" smtClean="0">
                <a:solidFill>
                  <a:srgbClr val="181818"/>
                </a:solidFill>
                <a:latin typeface="Open Sans"/>
              </a:rPr>
              <a:t>Основные этапы работы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</a:t>
            </a:r>
            <a:endParaRPr lang="en-US" dirty="0" smtClean="0">
              <a:solidFill>
                <a:srgbClr val="181818"/>
              </a:solidFill>
              <a:latin typeface="Open Sans"/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Сбор и изучение информации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Изучение доходов и расходов бюджета студента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Сравнение доходов и расходов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Советы и рекомендации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181818"/>
                </a:solidFill>
                <a:latin typeface="Open Sans"/>
              </a:rPr>
              <a:t>Заключение  </a:t>
            </a:r>
            <a:endParaRPr lang="ru-RU" b="1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SzPct val="100000"/>
              <a:buFont typeface="Courier New" pitchFamily="49" charset="0"/>
              <a:buChar char="o"/>
            </a:pPr>
            <a:endParaRPr lang="ru-RU" dirty="0" smtClean="0">
              <a:solidFill>
                <a:srgbClr val="181818"/>
              </a:solidFill>
              <a:latin typeface="Open Sans"/>
            </a:endParaRPr>
          </a:p>
          <a:p>
            <a:pPr algn="just">
              <a:buSzPct val="100000"/>
              <a:buNone/>
            </a:pPr>
            <a:endParaRPr lang="ru-RU" b="1" dirty="0" smtClean="0">
              <a:solidFill>
                <a:srgbClr val="181818"/>
              </a:solidFill>
              <a:latin typeface="Open Sans"/>
            </a:endParaRP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5929330"/>
            <a:ext cx="2759242" cy="428628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7972452" cy="600079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181818"/>
                </a:solidFill>
                <a:latin typeface="Open Sans"/>
              </a:rPr>
              <a:t>Научная новизна</a:t>
            </a:r>
            <a:r>
              <a:rPr lang="en-US" b="1" dirty="0" smtClean="0">
                <a:solidFill>
                  <a:srgbClr val="181818"/>
                </a:solidFill>
                <a:latin typeface="Open Sans"/>
              </a:rPr>
              <a:t>:</a:t>
            </a:r>
            <a:endParaRPr lang="ru-RU" b="1" dirty="0" smtClean="0">
              <a:solidFill>
                <a:srgbClr val="181818"/>
              </a:solidFill>
              <a:latin typeface="Open Sans"/>
            </a:endParaRPr>
          </a:p>
          <a:p>
            <a:pPr>
              <a:buNone/>
            </a:pPr>
            <a:r>
              <a:rPr lang="ru-RU" b="1" dirty="0" smtClean="0">
                <a:solidFill>
                  <a:srgbClr val="181818"/>
                </a:solidFill>
                <a:latin typeface="Open Sans"/>
              </a:rPr>
              <a:t>      </a:t>
            </a:r>
            <a:r>
              <a:rPr lang="ru-RU" dirty="0" smtClean="0"/>
              <a:t>Исследование заключается в том, что важно изучать и учится планировать бюджет студента и экономить ещё в  школьном возрасте</a:t>
            </a:r>
            <a:endParaRPr lang="en-US" dirty="0" smtClean="0"/>
          </a:p>
          <a:p>
            <a:endParaRPr lang="en-US" sz="900" dirty="0" smtClean="0"/>
          </a:p>
          <a:p>
            <a:r>
              <a:rPr lang="ru-RU" b="1" dirty="0" smtClean="0"/>
              <a:t>Теоретическая значимость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Заключается в том, что материал исследовательской работы может быть использован при расчёте бюджета студента</a:t>
            </a:r>
            <a:endParaRPr lang="en-US" dirty="0" smtClean="0"/>
          </a:p>
          <a:p>
            <a:pPr>
              <a:buNone/>
            </a:pPr>
            <a:endParaRPr lang="en-US" sz="900" dirty="0" smtClean="0"/>
          </a:p>
          <a:p>
            <a:r>
              <a:rPr lang="ru-RU" b="1" dirty="0" smtClean="0"/>
              <a:t>Практическая значимость</a:t>
            </a:r>
            <a:r>
              <a:rPr lang="en-US" b="1" dirty="0" smtClean="0"/>
              <a:t>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Заключается в том что, материал исследовательской работы поможет в дальнейшем не только во время планирования бюджета, но и во время изучения такого предмета, как экономика</a:t>
            </a:r>
          </a:p>
          <a:p>
            <a:pPr>
              <a:buNone/>
            </a:pPr>
            <a:r>
              <a:rPr lang="ru-RU" b="1" dirty="0" smtClean="0">
                <a:solidFill>
                  <a:srgbClr val="181818"/>
                </a:solidFill>
                <a:latin typeface="Open Sans"/>
              </a:rPr>
              <a:t>Методы исследования: </a:t>
            </a:r>
            <a:r>
              <a:rPr lang="ru-RU" dirty="0" smtClean="0"/>
              <a:t>Опрос, анкетирование, анализ, сравнение и обобщение результатов </a:t>
            </a:r>
          </a:p>
          <a:p>
            <a:pPr>
              <a:buNone/>
            </a:pPr>
            <a:endParaRPr lang="ru-RU" dirty="0" smtClean="0"/>
          </a:p>
          <a:p>
            <a:endParaRPr lang="ru-RU" b="1" dirty="0" smtClean="0">
              <a:solidFill>
                <a:srgbClr val="181818"/>
              </a:solidFill>
              <a:latin typeface="Open Sans"/>
            </a:endParaRPr>
          </a:p>
        </p:txBody>
      </p:sp>
      <p:pic>
        <p:nvPicPr>
          <p:cNvPr id="4" name="Picture 2" descr="http://www.fa.ru/news/PublishingImages/minf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3" y="0"/>
            <a:ext cx="2663517" cy="642918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642958"/>
          </a:xfrm>
        </p:spPr>
        <p:txBody>
          <a:bodyPr/>
          <a:lstStyle/>
          <a:p>
            <a:r>
              <a:rPr lang="ru-RU" dirty="0" smtClean="0"/>
              <a:t>Понятие БЮДЖЕТ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14356"/>
            <a:ext cx="7786742" cy="6143644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Бюджет</a:t>
            </a:r>
            <a:r>
              <a:rPr lang="ru-RU" dirty="0" smtClean="0"/>
              <a:t> - это структура доходов и расходов, составляемых на определённый период, обычно на один год. </a:t>
            </a:r>
            <a:endParaRPr lang="en-US" dirty="0" smtClean="0"/>
          </a:p>
          <a:p>
            <a:pPr lvl="0"/>
            <a:endParaRPr lang="ru-RU" sz="800" dirty="0" smtClean="0"/>
          </a:p>
          <a:p>
            <a:pPr lvl="0"/>
            <a:r>
              <a:rPr lang="ru-RU" b="1" dirty="0" smtClean="0"/>
              <a:t>Бюджет студента </a:t>
            </a:r>
            <a:r>
              <a:rPr lang="ru-RU" dirty="0" smtClean="0"/>
              <a:t>- это совокупность личных расходов и доходов, а также умение их распределять каждым из студентов ВУЗа. Он состоит из двух основных частей – доходов и расходов.</a:t>
            </a:r>
            <a:endParaRPr lang="en-US" dirty="0" smtClean="0"/>
          </a:p>
          <a:p>
            <a:pPr lvl="0"/>
            <a:endParaRPr lang="ru-RU" sz="800" dirty="0" smtClean="0"/>
          </a:p>
          <a:p>
            <a:r>
              <a:rPr lang="ru-RU" b="1" dirty="0" smtClean="0"/>
              <a:t>Доходы </a:t>
            </a:r>
            <a:r>
              <a:rPr lang="ru-RU" dirty="0" smtClean="0"/>
              <a:t>- это все деньги и материальные ценности, получаемые за выполненную работу, услугу или какую – либо другую деятельность.</a:t>
            </a:r>
            <a:endParaRPr lang="en-US" dirty="0" smtClean="0"/>
          </a:p>
          <a:p>
            <a:endParaRPr lang="ru-RU" sz="800" dirty="0" smtClean="0"/>
          </a:p>
          <a:p>
            <a:pPr lvl="0"/>
            <a:r>
              <a:rPr lang="ru-RU" b="1" dirty="0" smtClean="0"/>
              <a:t>Расходы</a:t>
            </a:r>
            <a:r>
              <a:rPr lang="ru-RU" dirty="0" smtClean="0"/>
              <a:t> – это затраты на товары и услуги, необходимые для существования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8C5E1A-E1AE-2346-9B95-B0A4AA78E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272" y="134947"/>
            <a:ext cx="7344528" cy="128269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 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1890AB-6557-9847-80EA-FCAC641860A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692928" cy="3971940"/>
          </a:xfrm>
        </p:spPr>
        <p:txBody>
          <a:bodyPr>
            <a:noAutofit/>
          </a:bodyPr>
          <a:lstStyle/>
          <a:p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 Стипендию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учащимся начали выдавать в средневековых университетах и городских школах. </a:t>
            </a:r>
            <a:endParaRPr lang="en-US" sz="3200" b="0" i="0" dirty="0" smtClean="0">
              <a:solidFill>
                <a:srgbClr val="2021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3200" b="0" i="0" dirty="0" smtClean="0">
              <a:solidFill>
                <a:srgbClr val="2021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России стипендии существуют с 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. Средства </a:t>
            </a:r>
            <a:r>
              <a:rPr lang="ru-RU" sz="3200" b="0" i="0" dirty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на стипендии жертвовались благотворителями, а также поступали от городских 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властей,</a:t>
            </a:r>
            <a:r>
              <a:rPr lang="ru-RU" sz="3200" dirty="0" smtClean="0">
                <a:solidFill>
                  <a:srgbClr val="2021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i="0" dirty="0" smtClean="0">
                <a:solidFill>
                  <a:srgbClr val="202122"/>
                </a:solidFill>
                <a:effectLst/>
                <a:latin typeface="Times New Roman" pitchFamily="18" charset="0"/>
                <a:cs typeface="Times New Roman" pitchFamily="18" charset="0"/>
              </a:rPr>
              <a:t>из государственной казны, церкви.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3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23D01A9-6B64-F846-8C9A-2EAA2FFB85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344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928670"/>
            <a:ext cx="7467600" cy="4616588"/>
          </a:xfrm>
        </p:spPr>
        <p:txBody>
          <a:bodyPr/>
          <a:lstStyle/>
          <a:p>
            <a:r>
              <a:rPr lang="ru-RU" dirty="0" smtClean="0"/>
              <a:t>Потребительская корзина – это минимальный набор товаров и услуг, на один календарный месяц, установленный законом РФ.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Прожиточный минимум – это минимальный набор товаров и услуг, необходимых для удовлетворения потребностей человека.</a:t>
            </a:r>
          </a:p>
          <a:p>
            <a:endParaRPr lang="ru-RU" dirty="0"/>
          </a:p>
        </p:txBody>
      </p:sp>
      <p:pic>
        <p:nvPicPr>
          <p:cNvPr id="4" name="Рисунок 3" descr="01 МФГ_ФН_5_001_03_04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4429132"/>
            <a:ext cx="3105338" cy="2000240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5" name="Picture 3" descr="C:\Users\larisa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047750" cy="8953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5072074"/>
            <a:ext cx="3292589" cy="398004"/>
          </a:xfrm>
          <a:prstGeom prst="rect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866</TotalTime>
  <Words>854</Words>
  <Application>Microsoft Office PowerPoint</Application>
  <PresentationFormat>Экран (4:3)</PresentationFormat>
  <Paragraphs>182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МКОУ Кондинская СОШ                   «Бюджет студента» </vt:lpstr>
      <vt:lpstr>Слайд 2</vt:lpstr>
      <vt:lpstr>Слайд 3</vt:lpstr>
      <vt:lpstr>Слайд 4</vt:lpstr>
      <vt:lpstr>Слайд 5</vt:lpstr>
      <vt:lpstr>Понятие БЮДЖЕТ - </vt:lpstr>
      <vt:lpstr>Историческая справка  </vt:lpstr>
      <vt:lpstr>Слайд 8</vt:lpstr>
      <vt:lpstr>Слайд 9</vt:lpstr>
      <vt:lpstr>Слайд 10</vt:lpstr>
      <vt:lpstr>Бюджет семьи </vt:lpstr>
      <vt:lpstr>Бюджет студента</vt:lpstr>
      <vt:lpstr>Слайд 13</vt:lpstr>
      <vt:lpstr>Слайд 14</vt:lpstr>
      <vt:lpstr>Слайд 15</vt:lpstr>
      <vt:lpstr>Метод 50-30-20</vt:lpstr>
      <vt:lpstr>Слайд 17</vt:lpstr>
      <vt:lpstr>Слайд 18</vt:lpstr>
      <vt:lpstr> </vt:lpstr>
      <vt:lpstr>Расходы </vt:lpstr>
      <vt:lpstr>Заключение</vt:lpstr>
      <vt:lpstr>Слайд 22</vt:lpstr>
      <vt:lpstr>Литература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СПб ГБОУ СПО  «Петровский колледж»</dc:title>
  <dc:creator>Александра</dc:creator>
  <cp:lastModifiedBy>User</cp:lastModifiedBy>
  <cp:revision>120</cp:revision>
  <dcterms:created xsi:type="dcterms:W3CDTF">2015-08-31T17:33:52Z</dcterms:created>
  <dcterms:modified xsi:type="dcterms:W3CDTF">2022-04-21T16:48:54Z</dcterms:modified>
</cp:coreProperties>
</file>