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7.png"/><Relationship Id="rId7" Type="http://schemas.openxmlformats.org/officeDocument/2006/relationships/image" Target="../media/image16.png"/><Relationship Id="rId8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2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ctrTitle"/>
          </p:nvPr>
        </p:nvSpPr>
        <p:spPr>
          <a:xfrm>
            <a:off x="2285984" y="1571612"/>
            <a:ext cx="5072098" cy="2143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Times New Roman"/>
              <a:buNone/>
            </a:pPr>
            <a:r>
              <a:rPr b="1" i="1" lang="ru-RU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Дифференциация звуков [Щ-С’]</a:t>
            </a:r>
            <a:endParaRPr b="1" i="1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idx="1" type="body"/>
          </p:nvPr>
        </p:nvSpPr>
        <p:spPr>
          <a:xfrm>
            <a:off x="457200" y="214290"/>
            <a:ext cx="8686800" cy="4543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7200"/>
              <a:buNone/>
            </a:pPr>
            <a:r>
              <a:rPr b="1" i="1" lang="ru-RU" sz="72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МОЛОДЕЦ!</a:t>
            </a:r>
            <a:endParaRPr/>
          </a:p>
          <a:p>
            <a:pPr indent="-342900" lvl="0" marL="342900" rtl="0" algn="ctr">
              <a:spcBef>
                <a:spcPts val="1440"/>
              </a:spcBef>
              <a:spcAft>
                <a:spcPts val="0"/>
              </a:spcAft>
              <a:buClr>
                <a:srgbClr val="7030A0"/>
              </a:buClr>
              <a:buSzPts val="7200"/>
              <a:buNone/>
            </a:pPr>
            <a:r>
              <a:rPr b="1" i="1" lang="ru-RU" sz="72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 ДЕРЖАТЬ!</a:t>
            </a:r>
            <a:endParaRPr b="1" i="1" sz="72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dunedindonnyjeandesignz.files.wordpress.com/2014/07/clipart-thumbs-up-happy-smiley-emoticon-512x512-8595.png" id="189" name="Google Shape;18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1868" y="2428868"/>
            <a:ext cx="3929090" cy="3729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/>
          <p:nvPr/>
        </p:nvSpPr>
        <p:spPr>
          <a:xfrm>
            <a:off x="2071670" y="142852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Проследите глазками за птичкой. Куда же она нас приведет?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910" y="1071546"/>
            <a:ext cx="1709737" cy="142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357158" y="14287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Times New Roman"/>
              <a:buNone/>
            </a:pPr>
            <a:r>
              <a:rPr i="1" lang="ru-RU" u="sng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Артикуляционная гимнастика</a:t>
            </a:r>
            <a:endParaRPr i="1" u="sng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5"/>
          <p:cNvSpPr/>
          <p:nvPr/>
        </p:nvSpPr>
        <p:spPr>
          <a:xfrm>
            <a:off x="1785918" y="214290"/>
            <a:ext cx="5429256" cy="584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b="1" i="0" lang="ru-RU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приведет она нас в гости к язычку! Поприветствуем язычок.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5"/>
          <p:cNvSpPr/>
          <p:nvPr/>
        </p:nvSpPr>
        <p:spPr>
          <a:xfrm>
            <a:off x="1857356" y="857232"/>
            <a:ext cx="500066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И, конечно, наш любимый друг хочет с нами поиграть!!!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3570" y="2428868"/>
            <a:ext cx="1809754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4348" y="4214818"/>
            <a:ext cx="1709740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57224" y="2571744"/>
            <a:ext cx="187643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71802" y="2571744"/>
            <a:ext cx="1504952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00760" y="4000504"/>
            <a:ext cx="1785949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786050" y="4286256"/>
            <a:ext cx="230505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457200" y="274638"/>
            <a:ext cx="8229600" cy="939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Times New Roman"/>
              <a:buNone/>
            </a:pPr>
            <a:r>
              <a:rPr i="1" lang="ru-RU" u="sng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Отгадай Загадки</a:t>
            </a:r>
            <a:endParaRPr i="1" u="sng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3" name="Google Shape;11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4414" y="2000240"/>
            <a:ext cx="2500330" cy="25146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yandex.ru/images/_crpd/YnODN5449/2d1d2cFZ/ZFXYJL2md-RDRh0RTjYmrmnQa1DXxgSIAcasavBKKvb30x3FJaBVYdAVSrKZBATy8TfnAtULL4JoSgQHFcREqCQg2DVYhzcRl9cYcdvz0" id="114" name="Google Shape;11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19672" y="1857364"/>
            <a:ext cx="2643204" cy="264320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/>
          <p:nvPr/>
        </p:nvSpPr>
        <p:spPr>
          <a:xfrm>
            <a:off x="1357290" y="5500702"/>
            <a:ext cx="6643734" cy="1169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228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 начну предложение, а ты закончишь  «Детёныш собаки ….(щенок)».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228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Назовите первый  звук в отгадке. [щ]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228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Сколько дней в неделе?  (семь) 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228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Назови первый  звук в ответе. [c’]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228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-  С какими звуками будем сегодня работать? ([с’- щ])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3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3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642910" y="214290"/>
            <a:ext cx="8229600" cy="5111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/>
              <a:t>Дайте характеристику звуку</a:t>
            </a:r>
            <a:endParaRPr i="1" sz="3200" u="sng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0" y="4929198"/>
            <a:ext cx="3786182" cy="8572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1214414" y="1000108"/>
            <a:ext cx="2857520" cy="8572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[Щ]</a:t>
            </a:r>
            <a:endParaRPr b="1" i="0" sz="6000" u="none" cap="none" strike="noStrike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5572132" y="1071546"/>
            <a:ext cx="2857520" cy="8572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[С’]</a:t>
            </a:r>
            <a:endParaRPr b="1" i="0" sz="6000" u="none" cap="none" strike="noStrike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2000232" y="5429264"/>
            <a:ext cx="140428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согласный, всегда мягкий, глухой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7"/>
          <p:cNvSpPr/>
          <p:nvPr/>
        </p:nvSpPr>
        <p:spPr>
          <a:xfrm>
            <a:off x="6572264" y="5643578"/>
            <a:ext cx="1285884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согласный, мягкий, глухой</a:t>
            </a:r>
            <a:endParaRPr b="1" i="1"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264" y="3000372"/>
            <a:ext cx="1114420" cy="1082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71670" y="4286256"/>
            <a:ext cx="1128503" cy="1071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57950" y="1928802"/>
            <a:ext cx="1285884" cy="100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1670" y="3071810"/>
            <a:ext cx="1114420" cy="1082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28794" y="2000240"/>
            <a:ext cx="1285884" cy="100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264" y="4214818"/>
            <a:ext cx="1143008" cy="107157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7"/>
          <p:cNvSpPr/>
          <p:nvPr/>
        </p:nvSpPr>
        <p:spPr>
          <a:xfrm>
            <a:off x="3428992" y="1000108"/>
            <a:ext cx="1500198" cy="1169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губы округлены, широкий язык поднят к альвеолам.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7"/>
          <p:cNvSpPr/>
          <p:nvPr/>
        </p:nvSpPr>
        <p:spPr>
          <a:xfrm>
            <a:off x="7643834" y="1142984"/>
            <a:ext cx="1357290" cy="11695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губы в улыбке, кончик языка упирается в нижние зубы.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i="1" lang="ru-RU" u="sng">
                <a:latin typeface="Times New Roman"/>
                <a:ea typeface="Times New Roman"/>
                <a:cs typeface="Times New Roman"/>
                <a:sym typeface="Times New Roman"/>
              </a:rPr>
              <a:t>Игра «</a:t>
            </a:r>
            <a:r>
              <a:rPr i="1" lang="ru-RU" u="sng"/>
              <a:t>Назови звуки</a:t>
            </a:r>
            <a:r>
              <a:rPr i="1" lang="ru-RU" u="sng"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i="1" u="sng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642910" y="6000768"/>
            <a:ext cx="11114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[Щ]</a:t>
            </a:r>
            <a:endParaRPr b="1" sz="180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2000232" y="6000768"/>
            <a:ext cx="5822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[С’]</a:t>
            </a:r>
            <a:endParaRPr b="1" sz="180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910" y="4857760"/>
            <a:ext cx="1143008" cy="11495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yandex.ru/images/_crpd/YnODN5449/2d1d2cFZ/ZFXYJL2md-RDRh0RTjYmrmnQa1DXxgSIAcasavBKKvb30x3FJaBVYdAVSrKZBATy8TfnAtULL4JoSgQHFcREqCQg2DVYhzcRl9cYcdvz0" id="142" name="Google Shape;14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85918" y="4929198"/>
            <a:ext cx="1047736" cy="1047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282" y="1500174"/>
            <a:ext cx="1143008" cy="1149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0166" y="1500174"/>
            <a:ext cx="1143008" cy="1149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4612" y="1500174"/>
            <a:ext cx="1143008" cy="11495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yandex.ru/images/_crpd/YnODN5449/2d1d2cFZ/ZFXYJL2md-RDRh0RTjYmrmnQa1DXxgSIAcasavBKKvb30x3FJaBVYdAVSrKZBATy8TfnAtULL4JoSgQHFcREqCQg2DVYhzcRl9cYcdvz0" id="146" name="Google Shape;14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9190" y="1571612"/>
            <a:ext cx="1047736" cy="1047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0760" y="1571612"/>
            <a:ext cx="1143008" cy="11495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yandex.ru/images/_crpd/YnODN5449/2d1d2cFZ/ZFXYJL2md-RDRh0RTjYmrmnQa1DXxgSIAcasavBKKvb30x3FJaBVYdAVSrKZBATy8TfnAtULL4JoSgQHFcREqCQg2DVYhzcRl9cYcdvz0" id="148" name="Google Shape;14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8082" y="1643050"/>
            <a:ext cx="1047736" cy="10477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yandex.ru/images/_crpd/YnODN5449/2d1d2cFZ/ZFXYJL2md-RDRh0RTjYmrmnQa1DXxgSIAcasavBKKvb30x3FJaBVYdAVSrKZBATy8TfnAtULL4JoSgQHFcREqCQg2DVYhzcRl9cYcdvz0" id="149" name="Google Shape;149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00496" y="1571612"/>
            <a:ext cx="1047736" cy="1047737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8"/>
          <p:cNvSpPr/>
          <p:nvPr/>
        </p:nvSpPr>
        <p:spPr>
          <a:xfrm>
            <a:off x="3786182" y="4857760"/>
            <a:ext cx="45720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1.Сейчас на экране будут появляться картинки.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увидишь щенка</a:t>
            </a:r>
            <a:r>
              <a:rPr b="1"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 мы называем звук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…[щ]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, если цифру семь – называем звук [сь]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/>
          <p:nvPr>
            <p:ph type="ctrTitle"/>
          </p:nvPr>
        </p:nvSpPr>
        <p:spPr>
          <a:xfrm>
            <a:off x="714348" y="0"/>
            <a:ext cx="7772400" cy="8985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Слоговые цепочки</a:t>
            </a:r>
            <a:endParaRPr/>
          </a:p>
        </p:txBody>
      </p:sp>
      <p:sp>
        <p:nvSpPr>
          <p:cNvPr id="156" name="Google Shape;156;p19"/>
          <p:cNvSpPr txBox="1"/>
          <p:nvPr>
            <p:ph idx="1" type="subTitle"/>
          </p:nvPr>
        </p:nvSpPr>
        <p:spPr>
          <a:xfrm>
            <a:off x="2428860" y="857232"/>
            <a:ext cx="4500594" cy="857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Поможем разобраться  Симе и Щенку разделить слоги. 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Слог, в котором будет звук [Щ] мы отдадим</a:t>
            </a:r>
            <a:r>
              <a:rPr b="1"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Щенку, </a:t>
            </a:r>
            <a:r>
              <a:rPr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слог, в котором будет звук [С’] – </a:t>
            </a:r>
            <a:r>
              <a:rPr b="1"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Симе.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ru-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Слоги: ся, ща, ущ, усь, юсь, ющ, ася, аси, аща.</a:t>
            </a:r>
            <a:endParaRPr/>
          </a:p>
          <a:p>
            <a:pPr indent="0" lvl="0" marL="0" rtl="0" algn="ctr">
              <a:spcBef>
                <a:spcPts val="592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932073" cy="19431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om the collection &amp;quot;&amp;Kcy;&amp;acy;&amp;rcy;&amp;tcy;&amp;icy;&amp;ncy;&amp;kcy;&amp;icy; &amp;dcy;&amp;iecy;&amp;vcy;&amp;ocy;&amp;chcy;&amp;iecy;&amp;kcy; &amp;ncy;&amp;acy;&amp;rcy;&amp;icy;&amp;scy;&amp;ocy;&amp;vcy;&amp;acy;&amp;ncy;&amp;ncy;&amp;ycy;&amp;iecy;&amp;quot; ." id="158" name="Google Shape;15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96132" y="0"/>
            <a:ext cx="2047868" cy="204786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9"/>
          <p:cNvSpPr/>
          <p:nvPr/>
        </p:nvSpPr>
        <p:spPr>
          <a:xfrm>
            <a:off x="4357686" y="2000240"/>
            <a:ext cx="73609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ся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4286248" y="2143116"/>
            <a:ext cx="9412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ща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9"/>
          <p:cNvSpPr/>
          <p:nvPr/>
        </p:nvSpPr>
        <p:spPr>
          <a:xfrm>
            <a:off x="4286248" y="2857496"/>
            <a:ext cx="9252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ущ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4286248" y="3143248"/>
            <a:ext cx="100937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усь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4214810" y="3786190"/>
            <a:ext cx="117692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юсь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9"/>
          <p:cNvSpPr/>
          <p:nvPr/>
        </p:nvSpPr>
        <p:spPr>
          <a:xfrm>
            <a:off x="4214810" y="3857628"/>
            <a:ext cx="114326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ющ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9"/>
          <p:cNvSpPr/>
          <p:nvPr/>
        </p:nvSpPr>
        <p:spPr>
          <a:xfrm>
            <a:off x="4286248" y="4500570"/>
            <a:ext cx="1031051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ася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4286248" y="5143512"/>
            <a:ext cx="112562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аси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/>
          <p:nvPr/>
        </p:nvSpPr>
        <p:spPr>
          <a:xfrm>
            <a:off x="4214810" y="5857892"/>
            <a:ext cx="123623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аща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/>
          <p:nvPr>
            <p:ph type="ctrTitle"/>
          </p:nvPr>
        </p:nvSpPr>
        <p:spPr>
          <a:xfrm>
            <a:off x="714348" y="285728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Игра «Четвертый лишний»</a:t>
            </a:r>
            <a:endParaRPr/>
          </a:p>
        </p:txBody>
      </p:sp>
      <p:sp>
        <p:nvSpPr>
          <p:cNvPr id="173" name="Google Shape;173;p20"/>
          <p:cNvSpPr txBox="1"/>
          <p:nvPr>
            <p:ph idx="1" type="subTitle"/>
          </p:nvPr>
        </p:nvSpPr>
        <p:spPr>
          <a:xfrm>
            <a:off x="1357290" y="6357958"/>
            <a:ext cx="6400800" cy="323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ru-RU"/>
              <a:t>Слова: щетка, щегол, щука, сено.</a:t>
            </a:r>
            <a:endParaRPr/>
          </a:p>
        </p:txBody>
      </p:sp>
      <p:pic>
        <p:nvPicPr>
          <p:cNvPr id="174" name="Google Shape;17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282" y="1357298"/>
            <a:ext cx="2052987" cy="2024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86050" y="1571612"/>
            <a:ext cx="2000264" cy="1848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57752" y="1428736"/>
            <a:ext cx="1828803" cy="1990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86578" y="1643049"/>
            <a:ext cx="2357423" cy="175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3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Итог занятия!!!</a:t>
            </a:r>
            <a:endParaRPr/>
          </a:p>
        </p:txBody>
      </p:sp>
      <p:sp>
        <p:nvSpPr>
          <p:cNvPr id="183" name="Google Shape;183;p2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Чем мы сегодня занимались?</a:t>
            </a:r>
            <a:endParaRPr/>
          </a:p>
          <a:p>
            <a:pPr indent="0" lvl="0" marL="0" rtl="0" algn="just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 каких звуках мы сегодня говорили на занятии?</a:t>
            </a:r>
            <a:endParaRPr/>
          </a:p>
          <a:p>
            <a:pPr indent="0" lvl="0" marL="0" rtl="0" algn="just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Мне понравилось, как ты активно работал, молодец!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