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C0E94-7B87-44DB-BCE0-CB9EC46BB2BF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6126C-D389-4407-87CA-1C314FAA3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489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C0E94-7B87-44DB-BCE0-CB9EC46BB2BF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6126C-D389-4407-87CA-1C314FAA3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311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C0E94-7B87-44DB-BCE0-CB9EC46BB2BF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6126C-D389-4407-87CA-1C314FAA3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0197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C0E94-7B87-44DB-BCE0-CB9EC46BB2BF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6126C-D389-4407-87CA-1C314FAA3531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082706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C0E94-7B87-44DB-BCE0-CB9EC46BB2BF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6126C-D389-4407-87CA-1C314FAA3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4800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C0E94-7B87-44DB-BCE0-CB9EC46BB2BF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6126C-D389-4407-87CA-1C314FAA3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1368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C0E94-7B87-44DB-BCE0-CB9EC46BB2BF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6126C-D389-4407-87CA-1C314FAA3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3002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C0E94-7B87-44DB-BCE0-CB9EC46BB2BF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6126C-D389-4407-87CA-1C314FAA3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7748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C0E94-7B87-44DB-BCE0-CB9EC46BB2BF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6126C-D389-4407-87CA-1C314FAA3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769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C0E94-7B87-44DB-BCE0-CB9EC46BB2BF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6126C-D389-4407-87CA-1C314FAA3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39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C0E94-7B87-44DB-BCE0-CB9EC46BB2BF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6126C-D389-4407-87CA-1C314FAA3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50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C0E94-7B87-44DB-BCE0-CB9EC46BB2BF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6126C-D389-4407-87CA-1C314FAA3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713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C0E94-7B87-44DB-BCE0-CB9EC46BB2BF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6126C-D389-4407-87CA-1C314FAA3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432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C0E94-7B87-44DB-BCE0-CB9EC46BB2BF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6126C-D389-4407-87CA-1C314FAA3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44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C0E94-7B87-44DB-BCE0-CB9EC46BB2BF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6126C-D389-4407-87CA-1C314FAA3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964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C0E94-7B87-44DB-BCE0-CB9EC46BB2BF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6126C-D389-4407-87CA-1C314FAA3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735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C0E94-7B87-44DB-BCE0-CB9EC46BB2BF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6126C-D389-4407-87CA-1C314FAA3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063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4C0E94-7B87-44DB-BCE0-CB9EC46BB2BF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6D6126C-D389-4407-87CA-1C314FAA3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655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55654" y="1634980"/>
            <a:ext cx="8791575" cy="2387600"/>
          </a:xfrm>
        </p:spPr>
        <p:txBody>
          <a:bodyPr>
            <a:normAutofit/>
          </a:bodyPr>
          <a:lstStyle/>
          <a:p>
            <a:pPr algn="ctr"/>
            <a:r>
              <a:rPr lang="ru-RU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СанПиН к</a:t>
            </a:r>
            <a:br>
              <a:rPr lang="ru-RU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размещению оборудований в</a:t>
            </a:r>
            <a:br>
              <a:rPr lang="ru-RU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помещении ДОУ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27842" y="4835092"/>
            <a:ext cx="4053321" cy="1655762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cap="none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Выполнила:</a:t>
            </a:r>
          </a:p>
          <a:p>
            <a:pPr>
              <a:spcBef>
                <a:spcPts val="0"/>
              </a:spcBef>
            </a:pPr>
            <a:r>
              <a:rPr lang="ru-RU" cap="none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Студентка группы ЗД4</a:t>
            </a:r>
          </a:p>
          <a:p>
            <a:pPr>
              <a:spcBef>
                <a:spcPts val="0"/>
              </a:spcBef>
            </a:pPr>
            <a:r>
              <a:rPr lang="ru-RU" cap="none" dirty="0" err="1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Мысягина</a:t>
            </a:r>
            <a:r>
              <a:rPr lang="ru-RU" cap="none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Фаина Сергеевна</a:t>
            </a:r>
            <a:endParaRPr lang="ru-RU" cap="none" dirty="0">
              <a:ln w="0"/>
              <a:solidFill>
                <a:sysClr val="windowText" lastClr="0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216425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921" y="1842654"/>
            <a:ext cx="10364451" cy="2838149"/>
          </a:xfrm>
        </p:spPr>
        <p:txBody>
          <a:bodyPr>
            <a:noAutofit/>
          </a:bodyPr>
          <a:lstStyle/>
          <a:p>
            <a:r>
              <a:rPr lang="ru-RU" sz="6000" cap="none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br>
              <a:rPr lang="ru-RU" sz="6000" cap="none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cap="none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br>
              <a:rPr lang="ru-RU" sz="6000" cap="none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cap="none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  <a:endParaRPr lang="ru-RU" sz="6000" cap="none" dirty="0">
              <a:ln w="0"/>
              <a:solidFill>
                <a:sysClr val="windowText" lastClr="0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9017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2358" y="937172"/>
            <a:ext cx="9905998" cy="5172682"/>
          </a:xfrm>
        </p:spPr>
        <p:txBody>
          <a:bodyPr>
            <a:noAutofit/>
          </a:bodyPr>
          <a:lstStyle/>
          <a:p>
            <a:r>
              <a:rPr lang="ru-RU" sz="24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Настоящие санитарно-эпидемиологические правила и нормативы (далее - санитарные правила) направлены на охрану здоровья детей при осуществлении деятельности по воспитанию, обучению, развитию и оздоровлению, уходу и присмотру в дошкольных образовательных организациях, независимо от вида, организационно-правовых форм и форм собственности, а также при осуществлении деятельности по уходу и присмотру в дошкольных группах, размещенных во встроенных, встроенно-пристроенных к жилым домам зданиях (помещениях) и зданиях административного общественного назначения (кроме административных зданий промышленных предприятий), независимо от вида, организационно-правовых форм и форм собственности.</a:t>
            </a:r>
          </a:p>
        </p:txBody>
      </p:sp>
    </p:spTree>
    <p:extLst>
      <p:ext uri="{BB962C8B-B14F-4D97-AF65-F5344CB8AC3E}">
        <p14:creationId xmlns:p14="http://schemas.microsoft.com/office/powerpoint/2010/main" val="187617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67369" y="0"/>
            <a:ext cx="8791575" cy="1399164"/>
          </a:xfrm>
        </p:spPr>
        <p:txBody>
          <a:bodyPr>
            <a:noAutofit/>
          </a:bodyPr>
          <a:lstStyle/>
          <a:p>
            <a:pPr algn="ctr"/>
            <a:r>
              <a:rPr lang="ru-RU" sz="2800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1.2. Настоящие санитарные правила устанавливают санитарно-эпидемиологические требования к: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3732" y="1814945"/>
            <a:ext cx="8098848" cy="4655127"/>
          </a:xfrm>
        </p:spPr>
        <p:txBody>
          <a:bodyPr>
            <a:normAutofit lnSpcReduction="10000"/>
          </a:bodyPr>
          <a:lstStyle/>
          <a:p>
            <a:pPr algn="l">
              <a:spcBef>
                <a:spcPts val="0"/>
              </a:spcBef>
            </a:pPr>
            <a:r>
              <a:rPr lang="ru-RU" cap="none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- условиям размещения дошкольных образовательных организаций</a:t>
            </a:r>
            <a:r>
              <a:rPr lang="ru-RU" cap="none" dirty="0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</a:t>
            </a:r>
            <a:endParaRPr lang="ru-RU" cap="none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l">
              <a:spcBef>
                <a:spcPts val="0"/>
              </a:spcBef>
            </a:pPr>
            <a:r>
              <a:rPr lang="ru-RU" cap="none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- оборудованию и содержанию территории</a:t>
            </a:r>
            <a:r>
              <a:rPr lang="ru-RU" cap="none" dirty="0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</a:t>
            </a:r>
            <a:endParaRPr lang="ru-RU" cap="none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l">
              <a:spcBef>
                <a:spcPts val="0"/>
              </a:spcBef>
            </a:pPr>
            <a:r>
              <a:rPr lang="ru-RU" cap="none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- помещениям, их оборудованию и содержанию</a:t>
            </a:r>
            <a:r>
              <a:rPr lang="ru-RU" cap="none" dirty="0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</a:t>
            </a:r>
            <a:endParaRPr lang="ru-RU" cap="none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l">
              <a:spcBef>
                <a:spcPts val="0"/>
              </a:spcBef>
            </a:pPr>
            <a:r>
              <a:rPr lang="ru-RU" cap="none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- естественному и искусственному освещению помещений</a:t>
            </a:r>
            <a:r>
              <a:rPr lang="ru-RU" cap="none" dirty="0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</a:t>
            </a:r>
            <a:endParaRPr lang="ru-RU" cap="none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l">
              <a:spcBef>
                <a:spcPts val="0"/>
              </a:spcBef>
            </a:pPr>
            <a:r>
              <a:rPr lang="ru-RU" cap="none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- отоплению и вентиляции</a:t>
            </a:r>
            <a:r>
              <a:rPr lang="ru-RU" cap="none" dirty="0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</a:t>
            </a:r>
            <a:endParaRPr lang="ru-RU" cap="none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l">
              <a:spcBef>
                <a:spcPts val="0"/>
              </a:spcBef>
            </a:pPr>
            <a:r>
              <a:rPr lang="ru-RU" cap="none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- водоснабжению и канализации</a:t>
            </a:r>
            <a:r>
              <a:rPr lang="ru-RU" cap="none" dirty="0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</a:t>
            </a:r>
            <a:endParaRPr lang="ru-RU" cap="none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l">
              <a:spcBef>
                <a:spcPts val="0"/>
              </a:spcBef>
            </a:pPr>
            <a:r>
              <a:rPr lang="ru-RU" cap="none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- организации питания</a:t>
            </a:r>
            <a:r>
              <a:rPr lang="ru-RU" cap="none" dirty="0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</a:t>
            </a:r>
            <a:endParaRPr lang="ru-RU" cap="none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l">
              <a:spcBef>
                <a:spcPts val="0"/>
              </a:spcBef>
            </a:pPr>
            <a:r>
              <a:rPr lang="ru-RU" cap="none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- приему детей в дошкольные образовательные организации</a:t>
            </a:r>
            <a:r>
              <a:rPr lang="ru-RU" cap="none" dirty="0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</a:t>
            </a:r>
            <a:endParaRPr lang="ru-RU" cap="none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l">
              <a:spcBef>
                <a:spcPts val="0"/>
              </a:spcBef>
            </a:pPr>
            <a:r>
              <a:rPr lang="ru-RU" cap="none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- организации режима дня</a:t>
            </a:r>
            <a:r>
              <a:rPr lang="ru-RU" cap="none" dirty="0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</a:t>
            </a:r>
            <a:endParaRPr lang="ru-RU" cap="none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l">
              <a:spcBef>
                <a:spcPts val="0"/>
              </a:spcBef>
            </a:pPr>
            <a:r>
              <a:rPr lang="ru-RU" cap="none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- организации физического воспитания</a:t>
            </a:r>
            <a:r>
              <a:rPr lang="ru-RU" cap="none" dirty="0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</a:t>
            </a:r>
            <a:endParaRPr lang="ru-RU" cap="none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l">
              <a:spcBef>
                <a:spcPts val="0"/>
              </a:spcBef>
            </a:pPr>
            <a:r>
              <a:rPr lang="ru-RU" cap="none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- личной гигиене персонала.</a:t>
            </a:r>
          </a:p>
        </p:txBody>
      </p:sp>
    </p:spTree>
    <p:extLst>
      <p:ext uri="{BB962C8B-B14F-4D97-AF65-F5344CB8AC3E}">
        <p14:creationId xmlns:p14="http://schemas.microsoft.com/office/powerpoint/2010/main" val="23503817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1195" y="1228118"/>
            <a:ext cx="5882842" cy="5422064"/>
          </a:xfrm>
        </p:spPr>
        <p:txBody>
          <a:bodyPr>
            <a:noAutofit/>
          </a:bodyPr>
          <a:lstStyle/>
          <a:p>
            <a:pPr algn="l"/>
            <a:r>
              <a:rPr lang="ru-RU" sz="1800" b="1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Влажная уборка </a:t>
            </a:r>
            <a:r>
              <a:rPr lang="ru-RU" sz="1800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всех помещений проводится с применением моющих</a:t>
            </a:r>
            <a:br>
              <a:rPr lang="ru-RU" sz="1800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 не менее 2 раз в день при открытых фрамугах или окнах с</a:t>
            </a:r>
            <a:br>
              <a:rPr lang="ru-RU" sz="1800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обязательной уборкой мест скопления пыли и часто загрязняющихся</a:t>
            </a:r>
            <a:br>
              <a:rPr lang="ru-RU" sz="1800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поверхностей</a:t>
            </a:r>
            <a:r>
              <a:rPr lang="ru-RU" sz="1800" cap="none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800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Влажная уборка в спальнях проводится после ночного и дневного сна, в</a:t>
            </a:r>
            <a:br>
              <a:rPr lang="ru-RU" sz="1800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групповых - после каждого приема пищи</a:t>
            </a:r>
            <a:r>
              <a:rPr lang="ru-RU" sz="1800" cap="none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800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спортивном зале проводится 1 раз в день и после каждого занятия. После</a:t>
            </a:r>
            <a:br>
              <a:rPr lang="ru-RU" sz="1800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каждого занятия спортивный зал проветривается в течение не менее 10 минут</a:t>
            </a:r>
            <a:r>
              <a:rPr lang="ru-RU" sz="1800" cap="none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800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Генеральная уборка </a:t>
            </a:r>
            <a:r>
              <a:rPr lang="ru-RU" sz="1800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всех помещений и оборудования проводится один раз в</a:t>
            </a:r>
            <a:br>
              <a:rPr lang="ru-RU" sz="1800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месяц с применением моющих и дезинфекционных средств. Окна снаружи и</a:t>
            </a:r>
            <a:br>
              <a:rPr lang="ru-RU" sz="1800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изнутри моются по мере загрязнения, но не реже 2 раз в год (весной и</a:t>
            </a:r>
            <a:br>
              <a:rPr lang="ru-RU" sz="1800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осенью).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1564" y="1996465"/>
            <a:ext cx="4370059" cy="33505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87169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528" y="123899"/>
            <a:ext cx="9102437" cy="3851564"/>
          </a:xfrm>
        </p:spPr>
        <p:txBody>
          <a:bodyPr>
            <a:noAutofit/>
          </a:bodyPr>
          <a:lstStyle/>
          <a:p>
            <a:pPr algn="l"/>
            <a:r>
              <a:rPr lang="ru-RU" sz="2000" b="1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Столы </a:t>
            </a:r>
            <a: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групповых помещениях промываются горячей водой с мылом до</a:t>
            </a:r>
            <a:b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после каждого приема пищи специальной ветошью, которую стирают,</a:t>
            </a:r>
            <a:b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просушивают и хранят в сухом виде в специальной промаркированной</a:t>
            </a:r>
            <a:b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посуде с крышкой</a:t>
            </a:r>
            <a:r>
              <a:rPr lang="ru-RU" sz="2000" cap="none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Стулья, </a:t>
            </a:r>
            <a:r>
              <a:rPr lang="ru-RU" sz="2000" cap="none" dirty="0" err="1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пеленальные</a:t>
            </a:r>
            <a: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столы, манежи и другое оборудование, а также</a:t>
            </a:r>
            <a:b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подкладочные клеенки, клеенчатые нагрудники после использования</a:t>
            </a:r>
            <a:b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моются горячей водой с мылом; нагрудники из ткани - стираются</a:t>
            </a:r>
            <a:r>
              <a:rPr lang="ru-RU" sz="2000" cap="none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Сидения на унитазах, ручки сливных бачков и ручки дверей моются</a:t>
            </a:r>
            <a:b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теплой водой с мылом или иным моющим средством, безвредным для</a:t>
            </a:r>
            <a:b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 человека, ежедневно. Горшки моются после каждого</a:t>
            </a:r>
            <a:b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использования при помощи ершей или щеток и моющих средств. Ванны,</a:t>
            </a:r>
            <a:b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раковины, унитазы чистят дважды в день ершами или щетками с</a:t>
            </a:r>
            <a:b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использованием моющих и дезинфекционных средств.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024" y="3975463"/>
            <a:ext cx="3755008" cy="281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691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612" y="1006444"/>
            <a:ext cx="5819533" cy="5560610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Игрушки </a:t>
            </a:r>
            <a: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(за исключением </a:t>
            </a:r>
            <a:r>
              <a:rPr lang="ru-RU" sz="2000" cap="none" dirty="0" err="1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мягконабивных</a:t>
            </a:r>
            <a: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 перед поступлением в</a:t>
            </a:r>
            <a:b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групповые моются проточной водой (температура 37°С) с мылом </a:t>
            </a:r>
            <a:r>
              <a:rPr lang="ru-RU" sz="2000" cap="none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en-US" sz="2000" cap="none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cap="none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иным</a:t>
            </a:r>
            <a: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моющим средством, безвредным для здоровья детей, и затем высушивают на</a:t>
            </a:r>
            <a:b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воздухе</a:t>
            </a:r>
            <a:r>
              <a:rPr lang="ru-RU" sz="2000" cap="none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 err="1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Пенолатексные</a:t>
            </a:r>
            <a: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cap="none" dirty="0" err="1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ворсованые</a:t>
            </a:r>
            <a: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игрушки и </a:t>
            </a:r>
            <a:r>
              <a:rPr lang="ru-RU" sz="2000" cap="none" dirty="0" err="1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мягконабивные</a:t>
            </a:r>
            <a: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игрушки</a:t>
            </a:r>
            <a:b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обрабатываются согласно инструкции изготовителя</a:t>
            </a:r>
            <a:r>
              <a:rPr lang="ru-RU" sz="2000" cap="none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Игрушки, которые не подлежат влажной обработке (мытью, стирке),</a:t>
            </a:r>
            <a:b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используются только в качестве дидактического материала</a:t>
            </a:r>
            <a:r>
              <a:rPr lang="ru-RU" sz="2000" cap="none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Игрушки моются ежедневно в конце дня, а в группах для детей</a:t>
            </a:r>
            <a:b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младенческого и раннего возраста - 2 раза в день. Кукольная одежда</a:t>
            </a:r>
            <a:b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стирается по мере загрязнения с использованием детского мыла и</a:t>
            </a:r>
            <a:b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проглаживается.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2156" y="2005656"/>
            <a:ext cx="4011089" cy="273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942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6" y="576953"/>
            <a:ext cx="6124334" cy="5851555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b="1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Постельное белье</a:t>
            </a:r>
            <a:r>
              <a:rPr lang="ru-RU" sz="18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кроме наволочек, маркируется у ножного края. На каждого</a:t>
            </a:r>
            <a:br>
              <a:rPr lang="ru-RU" sz="18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необходимо иметь три комплекта белья, включая полотенца для лица и</a:t>
            </a:r>
            <a:br>
              <a:rPr lang="ru-RU" sz="18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ног, и две смены </a:t>
            </a:r>
            <a:r>
              <a:rPr lang="ru-RU" sz="1800" cap="none" dirty="0" err="1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наматрасников</a:t>
            </a:r>
            <a:r>
              <a:rPr lang="ru-RU" sz="18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Чистое белье доставляется в мешках и</a:t>
            </a:r>
            <a:br>
              <a:rPr lang="ru-RU" sz="18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хранится в шкафах. Смена постельного белья, полотенец проводится по мере</a:t>
            </a:r>
            <a:br>
              <a:rPr lang="ru-RU" sz="18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загрязнения, но не реже одного раза в неделю. Все белье маркируется</a:t>
            </a:r>
            <a:r>
              <a:rPr lang="ru-RU" sz="1800" cap="none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8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Белье после употребления складывается в специальный бак, ведро с крышкой,</a:t>
            </a:r>
            <a:br>
              <a:rPr lang="ru-RU" sz="18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клеенчатый, пластиковый или из двойной материи мешок. Грязное белье</a:t>
            </a:r>
            <a:br>
              <a:rPr lang="ru-RU" sz="18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доставляется в </a:t>
            </a:r>
            <a:r>
              <a:rPr lang="ru-RU" sz="1800" cap="none" dirty="0" err="1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постирочную</a:t>
            </a:r>
            <a:r>
              <a:rPr lang="ru-RU" sz="18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(или специальное помещение). Матерчатые мешки</a:t>
            </a:r>
            <a:br>
              <a:rPr lang="ru-RU" sz="18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стираются, клеенчатые и пластиковые - обрабатываются горячим мыльно-</a:t>
            </a:r>
            <a:br>
              <a:rPr lang="ru-RU" sz="18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содовым раствором</a:t>
            </a:r>
            <a:r>
              <a:rPr lang="ru-RU" sz="1800" cap="none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8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Постельные принадлежности: матрацы, подушки, спальные мешки</a:t>
            </a:r>
            <a:br>
              <a:rPr lang="ru-RU" sz="18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проветриваются непосредственно в спальнях при открытых окнах во время</a:t>
            </a:r>
            <a:br>
              <a:rPr lang="ru-RU" sz="18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каждой генеральной уборки и периодически на специально отведенных для</a:t>
            </a:r>
            <a:br>
              <a:rPr lang="ru-RU" sz="18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этого площадках хозяйственной зоны</a:t>
            </a:r>
            <a:r>
              <a:rPr lang="ru-RU" sz="1800" cap="none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8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Рекомендуется один раз в год постельные принадлежности подвергать</a:t>
            </a:r>
            <a:br>
              <a:rPr lang="ru-RU" sz="18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химической чистке или </a:t>
            </a:r>
            <a:r>
              <a:rPr lang="ru-RU" sz="1800" cap="none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обработке</a:t>
            </a:r>
            <a:r>
              <a:rPr lang="ru-RU" sz="18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дезинфекционной камере.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3138" y="2136501"/>
            <a:ext cx="3818302" cy="2599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108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42575" y="457198"/>
            <a:ext cx="7890591" cy="2065515"/>
          </a:xfrm>
        </p:spPr>
        <p:txBody>
          <a:bodyPr>
            <a:normAutofit/>
          </a:bodyPr>
          <a:lstStyle/>
          <a:p>
            <a:pPr algn="l"/>
            <a:r>
              <a:rPr lang="ru-RU" sz="20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 неблагоприятной эпидемиологической ситуации в дошкольных</a:t>
            </a:r>
            <a:br>
              <a:rPr lang="ru-RU" sz="20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образовательных организациях (группах), в целях предупреждения</a:t>
            </a:r>
            <a:br>
              <a:rPr lang="ru-RU" sz="20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распространения инфекции, проводятся дополнительные мероприятия </a:t>
            </a:r>
            <a:r>
              <a:rPr lang="ru-RU" sz="2000" cap="none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</a:t>
            </a:r>
            <a:r>
              <a:rPr lang="ru-RU" sz="20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требованиями санитарных правил</a:t>
            </a:r>
            <a:r>
              <a:rPr lang="ru-RU" sz="2000" cap="none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 регистрации случаев инфекционных заболеваний проводятся</a:t>
            </a:r>
            <a:br>
              <a:rPr lang="ru-RU" sz="20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противоэпидемические мероприятия персоналом дошкольной</a:t>
            </a:r>
            <a:br>
              <a:rPr lang="ru-RU" sz="20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организации.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4686" y="2899955"/>
            <a:ext cx="3901438" cy="2926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2423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0793" y="729353"/>
            <a:ext cx="5736407" cy="5255810"/>
          </a:xfrm>
        </p:spPr>
        <p:txBody>
          <a:bodyPr>
            <a:noAutofit/>
          </a:bodyPr>
          <a:lstStyle/>
          <a:p>
            <a:pPr algn="l"/>
            <a:r>
              <a:rPr lang="ru-RU" sz="16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теплое время года </a:t>
            </a:r>
            <a:r>
              <a:rPr lang="ru-RU" sz="1600" cap="none" dirty="0" err="1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засетчиваются</a:t>
            </a:r>
            <a:r>
              <a:rPr lang="ru-RU" sz="16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окна и двери. Для борьбы с мухами</a:t>
            </a:r>
            <a:br>
              <a:rPr lang="ru-RU" sz="16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внутри помещений допускается использовать механические методы (липкие</a:t>
            </a:r>
            <a:br>
              <a:rPr lang="ru-RU" sz="16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ленты, мухоловки).Жалюзийные решетки вытяжных вентиляционных систем</a:t>
            </a:r>
            <a:br>
              <a:rPr lang="ru-RU" sz="16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быть открыты; прикрывать их следует только при резком перепаде</a:t>
            </a:r>
            <a:br>
              <a:rPr lang="ru-RU" sz="16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 воздуха помещений и наружного воздуха. По мере загрязнения их</a:t>
            </a:r>
            <a:br>
              <a:rPr lang="ru-RU" sz="16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очищают от пыли</a:t>
            </a:r>
            <a:r>
              <a:rPr lang="ru-RU" sz="1600" cap="none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Очистка шахт вытяжной вентиляции проводится по мере </a:t>
            </a:r>
            <a:r>
              <a:rPr lang="ru-RU" sz="1600" cap="none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загрязнения.</a:t>
            </a:r>
            <a:r>
              <a:rPr lang="ru-RU" sz="16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дошкольной образовательной организации должны проводиться</a:t>
            </a:r>
            <a:br>
              <a:rPr lang="ru-RU" sz="16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мероприятия, исключающие проникновение насекомых и грызунов. При их</a:t>
            </a:r>
            <a:br>
              <a:rPr lang="ru-RU" sz="16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обнаружении в течение суток должны быть организованы и проведены</a:t>
            </a:r>
            <a:br>
              <a:rPr lang="ru-RU" sz="16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 по </a:t>
            </a:r>
            <a:r>
              <a:rPr lang="ru-RU" sz="1600" b="1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дезинсекции и дератизации </a:t>
            </a:r>
            <a:r>
              <a:rPr lang="ru-RU" sz="16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требованиями</a:t>
            </a:r>
            <a:br>
              <a:rPr lang="ru-RU" sz="16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 проведению дезинфекционных и </a:t>
            </a:r>
            <a:r>
              <a:rPr lang="ru-RU" sz="1600" cap="none" dirty="0" err="1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дератизационных</a:t>
            </a:r>
            <a:r>
              <a:rPr lang="ru-RU" sz="16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мероприятий. Все виды</a:t>
            </a:r>
            <a:br>
              <a:rPr lang="ru-RU" sz="16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ремонтных работ не допускается проводить при функционировании</a:t>
            </a:r>
            <a:br>
              <a:rPr lang="ru-RU" sz="16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дошкольных </a:t>
            </a:r>
            <a:r>
              <a:rPr lang="ru-RU" sz="1600" cap="none" dirty="0" smtClean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образовательных</a:t>
            </a:r>
            <a:r>
              <a:rPr lang="ru-RU" sz="16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cap="none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организаций в присутствии детей.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9648" y="1991509"/>
            <a:ext cx="4097247" cy="2731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311801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154</TotalTime>
  <Words>239</Words>
  <Application>Microsoft Office PowerPoint</Application>
  <PresentationFormat>Широкоэкранный</PresentationFormat>
  <Paragraphs>24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Times New Roman</vt:lpstr>
      <vt:lpstr>Tw Cen MT</vt:lpstr>
      <vt:lpstr>Капля</vt:lpstr>
      <vt:lpstr>Требования СанПиН к размещению оборудований в помещении ДОУ</vt:lpstr>
      <vt:lpstr>Настоящие санитарно-эпидемиологические правила и нормативы (далее - санитарные правила) направлены на охрану здоровья детей при осуществлении деятельности по воспитанию, обучению, развитию и оздоровлению, уходу и присмотру в дошкольных образовательных организациях, независимо от вида, организационно-правовых форм и форм собственности, а также при осуществлении деятельности по уходу и присмотру в дошкольных группах, размещенных во встроенных, встроенно-пристроенных к жилым домам зданиях (помещениях) и зданиях административного общественного назначения (кроме административных зданий промышленных предприятий), независимо от вида, организационно-правовых форм и форм собственности.</vt:lpstr>
      <vt:lpstr>1.2. Настоящие санитарные правила устанавливают санитарно-эпидемиологические требования к:</vt:lpstr>
      <vt:lpstr>Влажная уборка всех помещений проводится с применением моющих средств не менее 2 раз в день при открытых фрамугах или окнах с обязательной уборкой мест скопления пыли и часто загрязняющихся поверхностей. Влажная уборка в спальнях проводится после ночного и дневного сна, в групповых - после каждого приема пищи. В спортивном зале проводится 1 раз в день и после каждого занятия. После каждого занятия спортивный зал проветривается в течение не менее 10 минут. Генеральная уборка всех помещений и оборудования проводится один раз в месяц с применением моющих и дезинфекционных средств. Окна снаружи и изнутри моются по мере загрязнения, но не реже 2 раз в год (весной и осенью).</vt:lpstr>
      <vt:lpstr>Столы в групповых помещениях промываются горячей водой с мылом до и после каждого приема пищи специальной ветошью, которую стирают, просушивают и хранят в сухом виде в специальной промаркированной посуде с крышкой. Стулья, пеленальные столы, манежи и другое оборудование, а также подкладочные клеенки, клеенчатые нагрудники после использования моются горячей водой с мылом; нагрудники из ткани - стираются. Сидения на унитазах, ручки сливных бачков и ручки дверей моются теплой водой с мылом или иным моющим средством, безвредным для здоровья человека, ежедневно. Горшки моются после каждого использования при помощи ершей или щеток и моющих средств. Ванны, раковины, унитазы чистят дважды в день ершами или щетками с использованием моющих и дезинфекционных средств.</vt:lpstr>
      <vt:lpstr>Игрушки (за исключением мягконабивных) перед поступлением в групповые моются проточной водой (температура 37°С) с мылом или иным моющим средством, безвредным для здоровья детей, и затем высушивают на воздухе. Пенолатексные ворсованые игрушки и мягконабивные игрушки обрабатываются согласно инструкции изготовителя. Игрушки, которые не подлежат влажной обработке (мытью, стирке), используются только в качестве дидактического материала. Игрушки моются ежедневно в конце дня, а в группах для детей младенческого и раннего возраста - 2 раза в день. Кукольная одежда стирается по мере загрязнения с использованием детского мыла и проглаживается.</vt:lpstr>
      <vt:lpstr>Постельное белье, кроме наволочек, маркируется у ножного края. На каждого ребенка необходимо иметь три комплекта белья, включая полотенца для лица и ног, и две смены наматрасников. Чистое белье доставляется в мешках и хранится в шкафах. Смена постельного белья, полотенец проводится по мере загрязнения, но не реже одного раза в неделю. Все белье маркируется. Белье после употребления складывается в специальный бак, ведро с крышкой, клеенчатый, пластиковый или из двойной материи мешок. Грязное белье доставляется в постирочную (или специальное помещение). Матерчатые мешки стираются, клеенчатые и пластиковые - обрабатываются горячим мыльно- содовым раствором. Постельные принадлежности: матрацы, подушки, спальные мешки проветриваются непосредственно в спальнях при открытых окнах во время каждой генеральной уборки и периодически на специально отведенных для этого площадках хозяйственной зоны. Рекомендуется один раз в год постельные принадлежности подвергать химической чистке или обработке в дезинфекционной камере.</vt:lpstr>
      <vt:lpstr>При неблагоприятной эпидемиологической ситуации в дошкольных образовательных организациях (группах), в целях предупреждения распространения инфекции, проводятся дополнительные мероприятия в соответствии с требованиями санитарных правил. При регистрации случаев инфекционных заболеваний проводятся противоэпидемические мероприятия персоналом дошкольной образовательной организации.</vt:lpstr>
      <vt:lpstr>В теплое время года засетчиваются окна и двери. Для борьбы с мухами внутри помещений допускается использовать механические методы (липкие ленты, мухоловки).Жалюзийные решетки вытяжных вентиляционных систем должны быть открыты; прикрывать их следует только при резком перепаде температур воздуха помещений и наружного воздуха. По мере загрязнения их очищают от пыли. Очистка шахт вытяжной вентиляции проводится по мере загрязнения. В дошкольной образовательной организации должны проводиться мероприятия, исключающие проникновение насекомых и грызунов. При их обнаружении в течение суток должны быть организованы и проведены мероприятия по дезинсекции и дератизации в соответствии с требованиями к проведению дезинфекционных и дератизационных мероприятий. Все виды ремонтных работ не допускается проводить при функционировании дошкольных образовательных организаций в присутствии детей.</vt:lpstr>
      <vt:lpstr>СПАСИБО  ЗА 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Требования СанПиН к размещению оборудований в помещении ДОУ</dc:title>
  <dc:creator>DNS</dc:creator>
  <cp:lastModifiedBy>DNS</cp:lastModifiedBy>
  <cp:revision>10</cp:revision>
  <dcterms:created xsi:type="dcterms:W3CDTF">2023-02-05T12:53:10Z</dcterms:created>
  <dcterms:modified xsi:type="dcterms:W3CDTF">2023-02-07T17:33:48Z</dcterms:modified>
</cp:coreProperties>
</file>