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  <p:sldMasterId id="2147484113" r:id="rId2"/>
    <p:sldMasterId id="2147484133" r:id="rId3"/>
  </p:sldMasterIdLst>
  <p:notesMasterIdLst>
    <p:notesMasterId r:id="rId150"/>
  </p:notes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4" r:id="rId29"/>
    <p:sldId id="282" r:id="rId30"/>
    <p:sldId id="283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7" r:id="rId43"/>
    <p:sldId id="296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6" r:id="rId62"/>
    <p:sldId id="317" r:id="rId63"/>
    <p:sldId id="315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52" r:id="rId77"/>
    <p:sldId id="353" r:id="rId78"/>
    <p:sldId id="355" r:id="rId79"/>
    <p:sldId id="354" r:id="rId80"/>
    <p:sldId id="357" r:id="rId81"/>
    <p:sldId id="358" r:id="rId82"/>
    <p:sldId id="356" r:id="rId83"/>
    <p:sldId id="330" r:id="rId84"/>
    <p:sldId id="331" r:id="rId85"/>
    <p:sldId id="332" r:id="rId86"/>
    <p:sldId id="333" r:id="rId87"/>
    <p:sldId id="334" r:id="rId88"/>
    <p:sldId id="335" r:id="rId89"/>
    <p:sldId id="336" r:id="rId90"/>
    <p:sldId id="337" r:id="rId91"/>
    <p:sldId id="338" r:id="rId92"/>
    <p:sldId id="339" r:id="rId93"/>
    <p:sldId id="346" r:id="rId94"/>
    <p:sldId id="347" r:id="rId95"/>
    <p:sldId id="348" r:id="rId96"/>
    <p:sldId id="349" r:id="rId97"/>
    <p:sldId id="350" r:id="rId98"/>
    <p:sldId id="351" r:id="rId99"/>
    <p:sldId id="360" r:id="rId100"/>
    <p:sldId id="361" r:id="rId101"/>
    <p:sldId id="362" r:id="rId102"/>
    <p:sldId id="366" r:id="rId103"/>
    <p:sldId id="363" r:id="rId104"/>
    <p:sldId id="364" r:id="rId105"/>
    <p:sldId id="367" r:id="rId106"/>
    <p:sldId id="365" r:id="rId107"/>
    <p:sldId id="368" r:id="rId108"/>
    <p:sldId id="369" r:id="rId109"/>
    <p:sldId id="370" r:id="rId110"/>
    <p:sldId id="371" r:id="rId111"/>
    <p:sldId id="372" r:id="rId112"/>
    <p:sldId id="379" r:id="rId113"/>
    <p:sldId id="373" r:id="rId114"/>
    <p:sldId id="374" r:id="rId115"/>
    <p:sldId id="375" r:id="rId116"/>
    <p:sldId id="376" r:id="rId117"/>
    <p:sldId id="377" r:id="rId118"/>
    <p:sldId id="378" r:id="rId119"/>
    <p:sldId id="381" r:id="rId120"/>
    <p:sldId id="382" r:id="rId121"/>
    <p:sldId id="383" r:id="rId122"/>
    <p:sldId id="380" r:id="rId123"/>
    <p:sldId id="384" r:id="rId124"/>
    <p:sldId id="385" r:id="rId125"/>
    <p:sldId id="386" r:id="rId126"/>
    <p:sldId id="388" r:id="rId127"/>
    <p:sldId id="387" r:id="rId128"/>
    <p:sldId id="389" r:id="rId129"/>
    <p:sldId id="390" r:id="rId130"/>
    <p:sldId id="391" r:id="rId131"/>
    <p:sldId id="392" r:id="rId132"/>
    <p:sldId id="393" r:id="rId133"/>
    <p:sldId id="405" r:id="rId134"/>
    <p:sldId id="407" r:id="rId135"/>
    <p:sldId id="406" r:id="rId136"/>
    <p:sldId id="408" r:id="rId137"/>
    <p:sldId id="394" r:id="rId138"/>
    <p:sldId id="395" r:id="rId139"/>
    <p:sldId id="396" r:id="rId140"/>
    <p:sldId id="397" r:id="rId141"/>
    <p:sldId id="398" r:id="rId142"/>
    <p:sldId id="401" r:id="rId143"/>
    <p:sldId id="402" r:id="rId144"/>
    <p:sldId id="400" r:id="rId145"/>
    <p:sldId id="399" r:id="rId146"/>
    <p:sldId id="404" r:id="rId147"/>
    <p:sldId id="409" r:id="rId148"/>
    <p:sldId id="410" r:id="rId14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1E25BB4-153C-46B2-98DB-165D7212C7A4}">
          <p14:sldIdLst>
            <p14:sldId id="256"/>
            <p14:sldId id="258"/>
          </p14:sldIdLst>
        </p14:section>
        <p14:section name="1 тур" id="{12E0C9AD-B344-489C-A724-CF968B28656D}">
          <p14:sldIdLst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7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8"/>
            <p14:sldId id="279"/>
            <p14:sldId id="280"/>
            <p14:sldId id="281"/>
            <p14:sldId id="284"/>
            <p14:sldId id="282"/>
            <p14:sldId id="283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7"/>
            <p14:sldId id="296"/>
            <p14:sldId id="298"/>
            <p14:sldId id="299"/>
          </p14:sldIdLst>
        </p14:section>
        <p14:section name="2 тур" id="{7B7A009F-37ED-47CF-8DC1-52487FA76B6B}">
          <p14:sldIdLst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6"/>
            <p14:sldId id="317"/>
            <p14:sldId id="315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52"/>
            <p14:sldId id="353"/>
            <p14:sldId id="355"/>
            <p14:sldId id="354"/>
            <p14:sldId id="357"/>
            <p14:sldId id="358"/>
            <p14:sldId id="356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6"/>
            <p14:sldId id="347"/>
            <p14:sldId id="348"/>
            <p14:sldId id="349"/>
            <p14:sldId id="350"/>
            <p14:sldId id="351"/>
          </p14:sldIdLst>
        </p14:section>
        <p14:section name="Капитаны" id="{ECA15E52-B63D-4573-BE61-755C298D2D5A}">
          <p14:sldIdLst/>
        </p14:section>
        <p14:section name="3 тур" id="{67CBE64A-69F5-4EB7-A8A7-92C199CBBDE9}">
          <p14:sldIdLst>
            <p14:sldId id="360"/>
            <p14:sldId id="361"/>
            <p14:sldId id="362"/>
            <p14:sldId id="366"/>
            <p14:sldId id="363"/>
            <p14:sldId id="364"/>
            <p14:sldId id="367"/>
            <p14:sldId id="365"/>
            <p14:sldId id="368"/>
            <p14:sldId id="369"/>
            <p14:sldId id="370"/>
            <p14:sldId id="371"/>
            <p14:sldId id="372"/>
            <p14:sldId id="379"/>
            <p14:sldId id="373"/>
            <p14:sldId id="374"/>
            <p14:sldId id="375"/>
            <p14:sldId id="376"/>
            <p14:sldId id="377"/>
            <p14:sldId id="378"/>
            <p14:sldId id="381"/>
            <p14:sldId id="382"/>
            <p14:sldId id="383"/>
            <p14:sldId id="380"/>
            <p14:sldId id="384"/>
            <p14:sldId id="385"/>
            <p14:sldId id="386"/>
            <p14:sldId id="388"/>
            <p14:sldId id="387"/>
            <p14:sldId id="389"/>
            <p14:sldId id="390"/>
            <p14:sldId id="391"/>
            <p14:sldId id="392"/>
            <p14:sldId id="393"/>
            <p14:sldId id="405"/>
            <p14:sldId id="407"/>
            <p14:sldId id="406"/>
            <p14:sldId id="408"/>
            <p14:sldId id="394"/>
            <p14:sldId id="395"/>
            <p14:sldId id="396"/>
            <p14:sldId id="397"/>
            <p14:sldId id="398"/>
            <p14:sldId id="401"/>
            <p14:sldId id="402"/>
            <p14:sldId id="400"/>
            <p14:sldId id="399"/>
            <p14:sldId id="404"/>
          </p14:sldIdLst>
        </p14:section>
        <p14:section name="Конец" id="{7B321D2F-EF3A-41EA-A1CD-79B5BD561337}">
          <p14:sldIdLst>
            <p14:sldId id="409"/>
            <p14:sldId id="41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34"/>
    <a:srgbClr val="FAF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35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33" Type="http://schemas.openxmlformats.org/officeDocument/2006/relationships/slide" Target="slides/slide130.xml"/><Relationship Id="rId138" Type="http://schemas.openxmlformats.org/officeDocument/2006/relationships/slide" Target="slides/slide135.xml"/><Relationship Id="rId154" Type="http://schemas.openxmlformats.org/officeDocument/2006/relationships/tableStyles" Target="tableStyles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slide" Target="slides/slide120.xml"/><Relationship Id="rId128" Type="http://schemas.openxmlformats.org/officeDocument/2006/relationships/slide" Target="slides/slide125.xml"/><Relationship Id="rId144" Type="http://schemas.openxmlformats.org/officeDocument/2006/relationships/slide" Target="slides/slide141.xml"/><Relationship Id="rId149" Type="http://schemas.openxmlformats.org/officeDocument/2006/relationships/slide" Target="slides/slide146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134" Type="http://schemas.openxmlformats.org/officeDocument/2006/relationships/slide" Target="slides/slide131.xml"/><Relationship Id="rId139" Type="http://schemas.openxmlformats.org/officeDocument/2006/relationships/slide" Target="slides/slide13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50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16" Type="http://schemas.openxmlformats.org/officeDocument/2006/relationships/slide" Target="slides/slide113.xml"/><Relationship Id="rId124" Type="http://schemas.openxmlformats.org/officeDocument/2006/relationships/slide" Target="slides/slide121.xml"/><Relationship Id="rId129" Type="http://schemas.openxmlformats.org/officeDocument/2006/relationships/slide" Target="slides/slide126.xml"/><Relationship Id="rId137" Type="http://schemas.openxmlformats.org/officeDocument/2006/relationships/slide" Target="slides/slide13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11" Type="http://schemas.openxmlformats.org/officeDocument/2006/relationships/slide" Target="slides/slide108.xml"/><Relationship Id="rId132" Type="http://schemas.openxmlformats.org/officeDocument/2006/relationships/slide" Target="slides/slide129.xml"/><Relationship Id="rId140" Type="http://schemas.openxmlformats.org/officeDocument/2006/relationships/slide" Target="slides/slide137.xml"/><Relationship Id="rId145" Type="http://schemas.openxmlformats.org/officeDocument/2006/relationships/slide" Target="slides/slide142.xml"/><Relationship Id="rId15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127" Type="http://schemas.openxmlformats.org/officeDocument/2006/relationships/slide" Target="slides/slide12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130" Type="http://schemas.openxmlformats.org/officeDocument/2006/relationships/slide" Target="slides/slide127.xml"/><Relationship Id="rId135" Type="http://schemas.openxmlformats.org/officeDocument/2006/relationships/slide" Target="slides/slide132.xml"/><Relationship Id="rId143" Type="http://schemas.openxmlformats.org/officeDocument/2006/relationships/slide" Target="slides/slide140.xml"/><Relationship Id="rId148" Type="http://schemas.openxmlformats.org/officeDocument/2006/relationships/slide" Target="slides/slide145.xml"/><Relationship Id="rId15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slide" Target="slides/slide122.xml"/><Relationship Id="rId141" Type="http://schemas.openxmlformats.org/officeDocument/2006/relationships/slide" Target="slides/slide138.xml"/><Relationship Id="rId146" Type="http://schemas.openxmlformats.org/officeDocument/2006/relationships/slide" Target="slides/slide14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131" Type="http://schemas.openxmlformats.org/officeDocument/2006/relationships/slide" Target="slides/slide128.xml"/><Relationship Id="rId136" Type="http://schemas.openxmlformats.org/officeDocument/2006/relationships/slide" Target="slides/slide133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52" Type="http://schemas.openxmlformats.org/officeDocument/2006/relationships/viewProps" Target="view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slide" Target="slides/slide123.xml"/><Relationship Id="rId147" Type="http://schemas.openxmlformats.org/officeDocument/2006/relationships/slide" Target="slides/slide14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142" Type="http://schemas.openxmlformats.org/officeDocument/2006/relationships/slide" Target="slides/slide139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0CDCF-A7DC-44AF-B61A-DC494645EBD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10BB4-9862-475F-901A-FE2978DD5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411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10BB4-9862-475F-901A-FE2978DD542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10BB4-9862-475F-901A-FE2978DD5429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84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326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13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27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413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10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248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24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132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968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46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62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05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030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70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87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221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32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961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93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9" y="1635617"/>
            <a:ext cx="5002426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127680" y="1635617"/>
            <a:ext cx="4919730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64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08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21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77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68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202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8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346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877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9" y="1635617"/>
            <a:ext cx="5002426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127680" y="1635617"/>
            <a:ext cx="4919730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30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112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64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26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16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46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7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259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48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38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9" y="1635617"/>
            <a:ext cx="5002426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127680" y="1635617"/>
            <a:ext cx="4919730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39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44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19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80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351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188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973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3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106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75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9" y="1635617"/>
            <a:ext cx="5002426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6127680" y="1635617"/>
            <a:ext cx="4919730" cy="4155582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913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96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225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42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278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788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92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21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77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252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12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18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11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575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01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410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52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45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50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41411" y="518615"/>
            <a:ext cx="9906000" cy="5280523"/>
          </a:xfrm>
        </p:spPr>
        <p:txBody>
          <a:bodyPr>
            <a:normAutofit/>
          </a:bodyPr>
          <a:lstStyle>
            <a:lvl1pPr marL="0" indent="0">
              <a:buNone/>
              <a:defRPr sz="2400" cap="none" baseline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43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41411" y="518615"/>
            <a:ext cx="9906000" cy="5280523"/>
          </a:xfrm>
        </p:spPr>
        <p:txBody>
          <a:bodyPr>
            <a:normAutofit/>
          </a:bodyPr>
          <a:lstStyle>
            <a:lvl1pPr marL="0" indent="0">
              <a:buNone/>
              <a:defRPr sz="2400" cap="none" baseline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72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112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24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006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234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987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521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507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0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073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89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239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69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1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398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08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25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92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3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51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283983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086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1646712" y="1407634"/>
            <a:ext cx="4423887" cy="4475639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70598" y="1407631"/>
            <a:ext cx="4508501" cy="4475641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39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56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75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91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55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33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  <p:sldLayoutId id="2147484015" r:id="rId16"/>
    <p:sldLayoutId id="2147484016" r:id="rId17"/>
    <p:sldLayoutId id="2147484017" r:id="rId18"/>
    <p:sldLayoutId id="2147484018" r:id="rId19"/>
    <p:sldLayoutId id="2147484019" r:id="rId20"/>
    <p:sldLayoutId id="2147484020" r:id="rId21"/>
    <p:sldLayoutId id="2147484021" r:id="rId22"/>
    <p:sldLayoutId id="2147484022" r:id="rId23"/>
    <p:sldLayoutId id="2147484023" r:id="rId24"/>
    <p:sldLayoutId id="2147484024" r:id="rId25"/>
    <p:sldLayoutId id="2147484025" r:id="rId26"/>
    <p:sldLayoutId id="2147484026" r:id="rId27"/>
    <p:sldLayoutId id="2147484027" r:id="rId28"/>
    <p:sldLayoutId id="2147484028" r:id="rId29"/>
    <p:sldLayoutId id="2147484029" r:id="rId30"/>
    <p:sldLayoutId id="2147484030" r:id="rId31"/>
    <p:sldLayoutId id="2147484031" r:id="rId32"/>
    <p:sldLayoutId id="2147484032" r:id="rId33"/>
    <p:sldLayoutId id="2147484033" r:id="rId34"/>
    <p:sldLayoutId id="2147484034" r:id="rId35"/>
    <p:sldLayoutId id="2147484035" r:id="rId36"/>
    <p:sldLayoutId id="2147484036" r:id="rId37"/>
    <p:sldLayoutId id="2147484037" r:id="rId38"/>
    <p:sldLayoutId id="2147484038" r:id="rId39"/>
    <p:sldLayoutId id="2147484039" r:id="rId40"/>
    <p:sldLayoutId id="2147484040" r:id="rId41"/>
    <p:sldLayoutId id="2147484041" r:id="rId42"/>
    <p:sldLayoutId id="2147484042" r:id="rId43"/>
    <p:sldLayoutId id="2147484043" r:id="rId44"/>
    <p:sldLayoutId id="2147484044" r:id="rId45"/>
    <p:sldLayoutId id="2147484045" r:id="rId46"/>
    <p:sldLayoutId id="2147484046" r:id="rId47"/>
    <p:sldLayoutId id="2147484047" r:id="rId48"/>
    <p:sldLayoutId id="2147484048" r:id="rId49"/>
    <p:sldLayoutId id="2147484049" r:id="rId50"/>
    <p:sldLayoutId id="2147484050" r:id="rId51"/>
    <p:sldLayoutId id="2147484051" r:id="rId52"/>
    <p:sldLayoutId id="2147484052" r:id="rId5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768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  <p:sldLayoutId id="2147484125" r:id="rId12"/>
    <p:sldLayoutId id="2147484126" r:id="rId13"/>
    <p:sldLayoutId id="2147484127" r:id="rId14"/>
    <p:sldLayoutId id="2147484128" r:id="rId15"/>
    <p:sldLayoutId id="2147484129" r:id="rId16"/>
    <p:sldLayoutId id="2147484130" r:id="rId17"/>
    <p:sldLayoutId id="2147484131" r:id="rId18"/>
    <p:sldLayoutId id="2147484132" r:id="rId19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1A771-1E00-4984-9202-83CC5A1DB683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2C95-3D52-480D-A52E-B39302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919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  <p:sldLayoutId id="2147484151" r:id="rId18"/>
    <p:sldLayoutId id="2147484152" r:id="rId19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0.xml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9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9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9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9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9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90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9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9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0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9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0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0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0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0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0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0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0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0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9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90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0895" y="1260908"/>
            <a:ext cx="9262631" cy="2387600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ИНТЕЛЛЕКТАУЛЬНА ИГРА</a:t>
            </a:r>
            <a:br>
              <a:rPr lang="ru-RU" sz="6000" dirty="0"/>
            </a:br>
            <a:r>
              <a:rPr lang="ru-RU" sz="6000" dirty="0"/>
              <a:t>«ЭРУДИТ»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58291" y="3906838"/>
            <a:ext cx="8645235" cy="1655762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5394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5374" y="1180173"/>
            <a:ext cx="9906000" cy="5283983"/>
          </a:xfrm>
        </p:spPr>
        <p:txBody>
          <a:bodyPr>
            <a:normAutofit/>
          </a:bodyPr>
          <a:lstStyle/>
          <a:p>
            <a:r>
              <a:rPr lang="ru-RU" sz="4400" b="1" dirty="0"/>
              <a:t>6. </a:t>
            </a:r>
            <a:r>
              <a:rPr lang="ru-RU" sz="4400" dirty="0"/>
              <a:t>Для танца дети стали парами. Оглядевшись, Маша насчитала 6 пар сзади себя и 5 впереди. </a:t>
            </a:r>
            <a:br>
              <a:rPr lang="ru-RU" sz="4400" dirty="0"/>
            </a:br>
            <a:r>
              <a:rPr lang="ru-RU" sz="4400" u="sng" dirty="0"/>
              <a:t>Сколько всего детей вышли танцевать?</a:t>
            </a:r>
          </a:p>
        </p:txBody>
      </p:sp>
    </p:spTree>
    <p:extLst>
      <p:ext uri="{BB962C8B-B14F-4D97-AF65-F5344CB8AC3E}">
        <p14:creationId xmlns:p14="http://schemas.microsoft.com/office/powerpoint/2010/main" val="2751289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03565" y="809560"/>
            <a:ext cx="11222181" cy="528052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2. </a:t>
            </a:r>
            <a:r>
              <a:rPr lang="ru-RU" sz="4800" dirty="0"/>
              <a:t>«Не пнёшь- не полетит». </a:t>
            </a:r>
            <a:br>
              <a:rPr lang="ru-RU" sz="4800" dirty="0"/>
            </a:br>
            <a:r>
              <a:rPr lang="ru-RU" sz="4800" dirty="0"/>
              <a:t>«Как пнёшь, так и полетит». </a:t>
            </a:r>
            <a:br>
              <a:rPr lang="ru-RU" sz="4800" dirty="0"/>
            </a:br>
            <a:r>
              <a:rPr lang="ru-RU" sz="4800" dirty="0"/>
              <a:t>«Как пнёшь, так и получишь». </a:t>
            </a:r>
            <a:br>
              <a:rPr lang="ru-RU" sz="4800" dirty="0"/>
            </a:br>
            <a:r>
              <a:rPr lang="ru-RU" sz="4800" u="sng" dirty="0"/>
              <a:t>Ответьте двумя словами</a:t>
            </a:r>
            <a:r>
              <a:rPr lang="ru-RU" sz="4800" dirty="0"/>
              <a:t>, для запоминания чего предназначены эти три фразы.</a:t>
            </a:r>
          </a:p>
        </p:txBody>
      </p:sp>
    </p:spTree>
    <p:extLst>
      <p:ext uri="{BB962C8B-B14F-4D97-AF65-F5344CB8AC3E}">
        <p14:creationId xmlns:p14="http://schemas.microsoft.com/office/powerpoint/2010/main" val="2732622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03565" y="809560"/>
            <a:ext cx="11222181" cy="5280523"/>
          </a:xfrm>
        </p:spPr>
        <p:txBody>
          <a:bodyPr>
            <a:noAutofit/>
          </a:bodyPr>
          <a:lstStyle/>
          <a:p>
            <a:r>
              <a:rPr lang="ru-RU" sz="3600" b="1" dirty="0"/>
              <a:t>3. </a:t>
            </a:r>
            <a:r>
              <a:rPr lang="ru-RU" sz="3600" dirty="0"/>
              <a:t>После смерти великого русского химика </a:t>
            </a:r>
            <a:br>
              <a:rPr lang="ru-RU" sz="3600" dirty="0"/>
            </a:br>
            <a:r>
              <a:rPr lang="ru-RU" sz="3600" dirty="0"/>
              <a:t>Д. И. Менделеева в его халате нашли записку, где было всего четыре буквы: "э", "м", "м", "н". Вначале предположили, что это зашифрованное имя тайной возлюбленной, но все оказалось гораздо прозаичнее. </a:t>
            </a:r>
            <a:br>
              <a:rPr lang="ru-RU" sz="3600" dirty="0"/>
            </a:br>
            <a:r>
              <a:rPr lang="ru-RU" sz="3600" u="sng" dirty="0"/>
              <a:t>Что же стоит за этими буквами, если первая "м" означает можно, а "н" - нельзя? 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64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03565" y="809560"/>
            <a:ext cx="11222181" cy="5280523"/>
          </a:xfrm>
        </p:spPr>
        <p:txBody>
          <a:bodyPr>
            <a:noAutofit/>
          </a:bodyPr>
          <a:lstStyle/>
          <a:p>
            <a:r>
              <a:rPr lang="ru-RU" sz="4000" b="1" dirty="0"/>
              <a:t>4. </a:t>
            </a:r>
            <a:r>
              <a:rPr lang="ru-RU" sz="4000" dirty="0"/>
              <a:t>То, что планеты нашей Солнечной системы непрерывно вращаются вокруг Солнца, известно каждому. Как и то, что при этом они еще и совершают вращения вокруг своей оси</a:t>
            </a:r>
            <a:r>
              <a:rPr lang="ru-RU" sz="4000" u="sng" dirty="0"/>
              <a:t>. Однако помните ли вы, какая из планет крутится вокруг своей оси не в ту сторону, что все остальные?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74619" y="781850"/>
            <a:ext cx="10224653" cy="5280523"/>
          </a:xfrm>
        </p:spPr>
        <p:txBody>
          <a:bodyPr>
            <a:noAutofit/>
          </a:bodyPr>
          <a:lstStyle/>
          <a:p>
            <a:r>
              <a:rPr lang="ru-RU" sz="4800" b="1" dirty="0"/>
              <a:t>5. </a:t>
            </a:r>
            <a:r>
              <a:rPr lang="ru-RU" sz="4800" dirty="0"/>
              <a:t>Чтобы получить француза, надо итальянца поделить на немца. Кстати, формула, по которой мы считаем, </a:t>
            </a:r>
            <a:br>
              <a:rPr lang="ru-RU" sz="4800" dirty="0"/>
            </a:br>
            <a:r>
              <a:rPr lang="ru-RU" sz="4800" dirty="0"/>
              <a:t>как раз в честь этого немца и названа. </a:t>
            </a:r>
            <a:br>
              <a:rPr lang="ru-RU" sz="4800" dirty="0"/>
            </a:br>
            <a:r>
              <a:rPr lang="ru-RU" sz="4800" u="sng" dirty="0"/>
              <a:t>Назовите всех троих. </a:t>
            </a:r>
          </a:p>
        </p:txBody>
      </p:sp>
    </p:spTree>
    <p:extLst>
      <p:ext uri="{BB962C8B-B14F-4D97-AF65-F5344CB8AC3E}">
        <p14:creationId xmlns:p14="http://schemas.microsoft.com/office/powerpoint/2010/main" val="3172183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86693" y="241524"/>
            <a:ext cx="10764980" cy="5280523"/>
          </a:xfrm>
        </p:spPr>
        <p:txBody>
          <a:bodyPr>
            <a:noAutofit/>
          </a:bodyPr>
          <a:lstStyle/>
          <a:p>
            <a:r>
              <a:rPr lang="ru-RU" sz="3600" b="1" dirty="0"/>
              <a:t>6. </a:t>
            </a:r>
            <a:r>
              <a:rPr lang="ru-RU" sz="3600" dirty="0"/>
              <a:t>По преданию, царицу Клеопатру пытались отравить. Ей подали отравленный напиток. Догадываясь об этом, она вынула из серьги огромную жемчужину и опустила в кубок. Враги, замерев, наблюдали, как несравненная жемчужина медленно растворяется, а царица, выпив весь напиток до последней капли, осталась жива. </a:t>
            </a:r>
            <a:br>
              <a:rPr lang="ru-RU" sz="3600" dirty="0"/>
            </a:br>
            <a:r>
              <a:rPr lang="ru-RU" sz="3600" u="sng" dirty="0"/>
              <a:t>Чем пытались отравить Клеопатру, и как она избежала отравления?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80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74619" y="781850"/>
            <a:ext cx="10224653" cy="5280523"/>
          </a:xfrm>
        </p:spPr>
        <p:txBody>
          <a:bodyPr>
            <a:noAutofit/>
          </a:bodyPr>
          <a:lstStyle/>
          <a:p>
            <a:r>
              <a:rPr lang="ru-RU" sz="5400" b="1" dirty="0"/>
              <a:t>7. </a:t>
            </a:r>
            <a:r>
              <a:rPr lang="ru-RU" sz="5400" dirty="0"/>
              <a:t>Незнание закона Архимеда привело ЕЁ к негативным эмоциям, которые привлекли внимание окружающих. </a:t>
            </a:r>
            <a:br>
              <a:rPr lang="ru-RU" sz="5400" dirty="0"/>
            </a:br>
            <a:r>
              <a:rPr lang="ru-RU" sz="5400" u="sng" dirty="0"/>
              <a:t>Назовите ЕЁ имя.</a:t>
            </a:r>
          </a:p>
        </p:txBody>
      </p:sp>
    </p:spTree>
    <p:extLst>
      <p:ext uri="{BB962C8B-B14F-4D97-AF65-F5344CB8AC3E}">
        <p14:creationId xmlns:p14="http://schemas.microsoft.com/office/powerpoint/2010/main" val="3475694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07667" y="2378045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365303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21519" y="449342"/>
            <a:ext cx="10330153" cy="582676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ru-RU" sz="3500" dirty="0"/>
              <a:t>Ракета</a:t>
            </a:r>
          </a:p>
          <a:p>
            <a:pPr marL="457200" indent="-457200">
              <a:buAutoNum type="arabicPeriod"/>
            </a:pPr>
            <a:r>
              <a:rPr lang="ru-RU" sz="3500" dirty="0"/>
              <a:t>Законов Ньютона</a:t>
            </a:r>
          </a:p>
          <a:p>
            <a:pPr marL="457200" indent="-457200">
              <a:buAutoNum type="arabicPeriod"/>
            </a:pPr>
            <a:r>
              <a:rPr lang="ru-RU" sz="3500" dirty="0"/>
              <a:t>«Этиловый можно, метиловый нельзя»</a:t>
            </a:r>
          </a:p>
          <a:p>
            <a:pPr marL="457200" indent="-457200">
              <a:buAutoNum type="arabicPeriod"/>
            </a:pPr>
            <a:r>
              <a:rPr lang="ru-RU" sz="3500" dirty="0"/>
              <a:t>Венера</a:t>
            </a:r>
          </a:p>
          <a:p>
            <a:pPr marL="457200" indent="-457200">
              <a:buAutoNum type="arabicPeriod"/>
            </a:pPr>
            <a:r>
              <a:rPr lang="ru-RU" sz="3500" dirty="0"/>
              <a:t>Ампер, Вольта, Ом</a:t>
            </a:r>
          </a:p>
          <a:p>
            <a:pPr marL="457200" indent="-457200">
              <a:buAutoNum type="arabicPeriod"/>
            </a:pPr>
            <a:r>
              <a:rPr lang="ru-RU" sz="3500" dirty="0"/>
              <a:t>Жемчужина это гидроксид калия и когда Клеопатра бросила её в воду  гидроксид калия нейтрализовал свойства уксусной кислоты. </a:t>
            </a:r>
            <a:br>
              <a:rPr lang="ru-RU" sz="3500" dirty="0"/>
            </a:br>
            <a:r>
              <a:rPr lang="ru-RU" sz="3500" dirty="0"/>
              <a:t>В итоге она выпила слабый раствор уксусной кислоты.</a:t>
            </a:r>
          </a:p>
          <a:p>
            <a:pPr marL="457200" indent="-457200">
              <a:buAutoNum type="arabicPeriod"/>
            </a:pPr>
            <a:r>
              <a:rPr lang="ru-RU" sz="3500" dirty="0"/>
              <a:t>Таня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5122" name="Picture 2" descr="https://ic.pics.livejournal.com/igorinna/21778772/349828/349828_origina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7192" y="179697"/>
            <a:ext cx="2571763" cy="34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520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99847" y="1377597"/>
            <a:ext cx="9906000" cy="5280523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2 раунд.</a:t>
            </a:r>
            <a:br>
              <a:rPr lang="ru-RU" sz="8000" dirty="0">
                <a:solidFill>
                  <a:srgbClr val="FF0000"/>
                </a:solidFill>
              </a:rPr>
            </a:br>
            <a:r>
              <a:rPr lang="ru-RU" sz="8000" dirty="0">
                <a:solidFill>
                  <a:srgbClr val="FF0000"/>
                </a:solidFill>
              </a:rPr>
              <a:t>Не звОнит, а звонИт</a:t>
            </a:r>
          </a:p>
        </p:txBody>
      </p:sp>
    </p:spTree>
    <p:extLst>
      <p:ext uri="{BB962C8B-B14F-4D97-AF65-F5344CB8AC3E}">
        <p14:creationId xmlns:p14="http://schemas.microsoft.com/office/powerpoint/2010/main" val="4271189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87775" y="1696252"/>
            <a:ext cx="9906000" cy="5280523"/>
          </a:xfrm>
        </p:spPr>
        <p:txBody>
          <a:bodyPr>
            <a:normAutofit/>
          </a:bodyPr>
          <a:lstStyle/>
          <a:p>
            <a:r>
              <a:rPr lang="ru-RU" sz="6000" b="1" dirty="0"/>
              <a:t>1. </a:t>
            </a:r>
            <a:r>
              <a:rPr lang="ru-RU" sz="6000" dirty="0"/>
              <a:t>Сколько гласных в русском языке? Перечислите их.</a:t>
            </a:r>
          </a:p>
        </p:txBody>
      </p:sp>
    </p:spTree>
    <p:extLst>
      <p:ext uri="{BB962C8B-B14F-4D97-AF65-F5344CB8AC3E}">
        <p14:creationId xmlns:p14="http://schemas.microsoft.com/office/powerpoint/2010/main" val="3235546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7. </a:t>
            </a:r>
            <a:r>
              <a:rPr lang="ru-RU" sz="4000" dirty="0"/>
              <a:t>Если человек идёт на работу пешком, а назад едет на транспорте, то на дорогу он тратит полтора часа. Если же в оба конца он едет на транспорте, то весь путь занимает у него 30 минут. </a:t>
            </a:r>
            <a:r>
              <a:rPr lang="ru-RU" sz="4000" u="sng" dirty="0"/>
              <a:t>Сколько минут потребуется человеку на дорогу, если на работу и обратно он пойдёт пешком? </a:t>
            </a:r>
          </a:p>
        </p:txBody>
      </p:sp>
    </p:spTree>
    <p:extLst>
      <p:ext uri="{BB962C8B-B14F-4D97-AF65-F5344CB8AC3E}">
        <p14:creationId xmlns:p14="http://schemas.microsoft.com/office/powerpoint/2010/main" val="3283375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52945" y="615598"/>
            <a:ext cx="10326975" cy="5563529"/>
          </a:xfrm>
        </p:spPr>
        <p:txBody>
          <a:bodyPr>
            <a:normAutofit fontScale="92500" lnSpcReduction="10000"/>
          </a:bodyPr>
          <a:lstStyle/>
          <a:p>
            <a:r>
              <a:rPr lang="ru-RU" sz="6000" b="1" dirty="0"/>
              <a:t>2. </a:t>
            </a:r>
            <a:r>
              <a:rPr lang="ru-RU" sz="6000" u="sng" dirty="0"/>
              <a:t>Отгадайте шараду.</a:t>
            </a:r>
            <a:br>
              <a:rPr lang="ru-RU" sz="2000" dirty="0"/>
            </a:br>
            <a:r>
              <a:rPr lang="ru-RU" sz="6600" dirty="0"/>
              <a:t>Начало деревом зовётся,</a:t>
            </a:r>
            <a:br>
              <a:rPr lang="ru-RU" sz="6600" dirty="0"/>
            </a:br>
            <a:r>
              <a:rPr lang="ru-RU" sz="6600" dirty="0"/>
              <a:t>Конец, читатели мои, </a:t>
            </a:r>
            <a:br>
              <a:rPr lang="ru-RU" sz="6600" dirty="0"/>
            </a:br>
            <a:r>
              <a:rPr lang="ru-RU" sz="6600" dirty="0"/>
              <a:t>Здесь в книге целое найдется,</a:t>
            </a:r>
            <a:br>
              <a:rPr lang="ru-RU" sz="6600" dirty="0"/>
            </a:br>
            <a:r>
              <a:rPr lang="ru-RU" sz="6600" dirty="0"/>
              <a:t>И в каждой строчке есть они. </a:t>
            </a:r>
          </a:p>
        </p:txBody>
      </p:sp>
    </p:spTree>
    <p:extLst>
      <p:ext uri="{BB962C8B-B14F-4D97-AF65-F5344CB8AC3E}">
        <p14:creationId xmlns:p14="http://schemas.microsoft.com/office/powerpoint/2010/main" val="3003366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99309" y="657162"/>
            <a:ext cx="10229993" cy="5280523"/>
          </a:xfrm>
        </p:spPr>
        <p:txBody>
          <a:bodyPr>
            <a:normAutofit lnSpcReduction="10000"/>
          </a:bodyPr>
          <a:lstStyle/>
          <a:p>
            <a:r>
              <a:rPr lang="ru-RU" sz="6000" b="1" dirty="0"/>
              <a:t>3. </a:t>
            </a:r>
            <a:r>
              <a:rPr lang="ru-RU" sz="6000" dirty="0"/>
              <a:t>Изменяемая часть слова, которая служит для образования разных форм одного и то же слова.</a:t>
            </a:r>
          </a:p>
          <a:p>
            <a:r>
              <a:rPr lang="ru-RU" sz="6000" u="sng" dirty="0"/>
              <a:t>О какой морфеме идёт речь?</a:t>
            </a:r>
          </a:p>
        </p:txBody>
      </p:sp>
    </p:spTree>
    <p:extLst>
      <p:ext uri="{BB962C8B-B14F-4D97-AF65-F5344CB8AC3E}">
        <p14:creationId xmlns:p14="http://schemas.microsoft.com/office/powerpoint/2010/main" val="2041666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96829" y="27709"/>
            <a:ext cx="9906000" cy="5280523"/>
          </a:xfrm>
        </p:spPr>
        <p:txBody>
          <a:bodyPr>
            <a:normAutofit/>
          </a:bodyPr>
          <a:lstStyle/>
          <a:p>
            <a:r>
              <a:rPr lang="ru-RU" sz="4800" b="1" dirty="0"/>
              <a:t>4. </a:t>
            </a:r>
            <a:r>
              <a:rPr lang="ru-RU" sz="4800" dirty="0"/>
              <a:t>Найди синоним к фразеологизму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051" y="1030431"/>
            <a:ext cx="8747556" cy="558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35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88473" y="615598"/>
            <a:ext cx="10091447" cy="5280523"/>
          </a:xfrm>
        </p:spPr>
        <p:txBody>
          <a:bodyPr>
            <a:normAutofit fontScale="77500" lnSpcReduction="20000"/>
          </a:bodyPr>
          <a:lstStyle/>
          <a:p>
            <a:r>
              <a:rPr lang="ru-RU" sz="6000" b="1" dirty="0"/>
              <a:t>5. </a:t>
            </a:r>
            <a:r>
              <a:rPr lang="ru-RU" sz="6000" dirty="0"/>
              <a:t>Этот русский писатель, лексикограф, этнограф был удостоен звания почётного академика Петербургской АН (1863) за создание «Толкового словаря живого великорусского языка». </a:t>
            </a:r>
            <a:br>
              <a:rPr lang="ru-RU" sz="6000" dirty="0"/>
            </a:br>
            <a:r>
              <a:rPr lang="ru-RU" sz="6000" u="sng" dirty="0"/>
              <a:t>О ком идёт речь? </a:t>
            </a:r>
          </a:p>
        </p:txBody>
      </p:sp>
    </p:spTree>
    <p:extLst>
      <p:ext uri="{BB962C8B-B14F-4D97-AF65-F5344CB8AC3E}">
        <p14:creationId xmlns:p14="http://schemas.microsoft.com/office/powerpoint/2010/main" val="4268344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rmAutofit/>
          </a:bodyPr>
          <a:lstStyle/>
          <a:p>
            <a:r>
              <a:rPr lang="ru-RU" sz="6000" b="1" dirty="0"/>
              <a:t>6. </a:t>
            </a:r>
            <a:r>
              <a:rPr lang="ru-RU" sz="6000" dirty="0"/>
              <a:t>Угадай фразу-перевёртыш</a:t>
            </a:r>
          </a:p>
          <a:p>
            <a:r>
              <a:rPr lang="ru-RU" sz="6600" b="1" dirty="0"/>
              <a:t>Буквы как орлы- прилетают и ускользают</a:t>
            </a:r>
          </a:p>
        </p:txBody>
      </p:sp>
    </p:spTree>
    <p:extLst>
      <p:ext uri="{BB962C8B-B14F-4D97-AF65-F5344CB8AC3E}">
        <p14:creationId xmlns:p14="http://schemas.microsoft.com/office/powerpoint/2010/main" val="3127799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58283" y="166255"/>
            <a:ext cx="9906000" cy="160712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7. </a:t>
            </a:r>
            <a:r>
              <a:rPr lang="ru-RU" sz="4400" dirty="0"/>
              <a:t>На месте точек вставьте нужные названия стилей речи.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62" y="1773383"/>
            <a:ext cx="9906000" cy="440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375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6322" y="2308773"/>
            <a:ext cx="9905998" cy="147857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1006325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884218" y="920399"/>
            <a:ext cx="9199418" cy="5280523"/>
          </a:xfrm>
        </p:spPr>
        <p:txBody>
          <a:bodyPr>
            <a:normAutofit/>
          </a:bodyPr>
          <a:lstStyle/>
          <a:p>
            <a:r>
              <a:rPr lang="ru-RU" sz="6000" b="1" dirty="0"/>
              <a:t>1. </a:t>
            </a:r>
            <a:r>
              <a:rPr lang="ru-RU" sz="6000" dirty="0"/>
              <a:t>10 гласных: </a:t>
            </a:r>
            <a:br>
              <a:rPr lang="ru-RU" sz="6000" dirty="0"/>
            </a:br>
            <a:r>
              <a:rPr lang="ru-RU" sz="6000" dirty="0"/>
              <a:t>а, о, и, у, ы, э, е, ё, ю, я </a:t>
            </a:r>
          </a:p>
          <a:p>
            <a:r>
              <a:rPr lang="ru-RU" sz="6000" b="1" dirty="0"/>
              <a:t>2. </a:t>
            </a:r>
            <a:r>
              <a:rPr lang="ru-RU" sz="6000" dirty="0"/>
              <a:t>Буквы</a:t>
            </a:r>
          </a:p>
          <a:p>
            <a:r>
              <a:rPr lang="ru-RU" sz="6000" b="1" dirty="0"/>
              <a:t>3. </a:t>
            </a:r>
            <a:r>
              <a:rPr lang="ru-RU" sz="6000" dirty="0"/>
              <a:t>Окончание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84973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82975" y="310798"/>
            <a:ext cx="9906000" cy="922257"/>
          </a:xfrm>
        </p:spPr>
        <p:txBody>
          <a:bodyPr>
            <a:noAutofit/>
          </a:bodyPr>
          <a:lstStyle/>
          <a:p>
            <a:r>
              <a:rPr lang="ru-RU" sz="5400" dirty="0"/>
              <a:t>4.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0855" y="310798"/>
            <a:ext cx="9836345" cy="620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63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80655" y="1100508"/>
            <a:ext cx="10764982" cy="5280523"/>
          </a:xfrm>
        </p:spPr>
        <p:txBody>
          <a:bodyPr>
            <a:normAutofit/>
          </a:bodyPr>
          <a:lstStyle/>
          <a:p>
            <a:r>
              <a:rPr lang="ru-RU" sz="6600" dirty="0"/>
              <a:t>5. Владимир Иванович Даль</a:t>
            </a:r>
          </a:p>
          <a:p>
            <a:r>
              <a:rPr lang="ru-RU" sz="6600" dirty="0"/>
              <a:t>6. Слово- не воробей, вылетит- не поймаешь</a:t>
            </a:r>
          </a:p>
        </p:txBody>
      </p:sp>
    </p:spTree>
    <p:extLst>
      <p:ext uri="{BB962C8B-B14F-4D97-AF65-F5344CB8AC3E}">
        <p14:creationId xmlns:p14="http://schemas.microsoft.com/office/powerpoint/2010/main" val="2062497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1522" y="2419609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2452717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5448" y="449344"/>
            <a:ext cx="9906000" cy="1268620"/>
          </a:xfrm>
        </p:spPr>
        <p:txBody>
          <a:bodyPr>
            <a:normAutofit/>
          </a:bodyPr>
          <a:lstStyle/>
          <a:p>
            <a:r>
              <a:rPr lang="ru-RU" sz="6000" dirty="0"/>
              <a:t>7.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186" y="1717964"/>
            <a:ext cx="1127477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87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49229" y="1266762"/>
            <a:ext cx="9906000" cy="5280523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solidFill>
                  <a:srgbClr val="FF0000"/>
                </a:solidFill>
              </a:rPr>
              <a:t>3 раунд.</a:t>
            </a:r>
            <a:br>
              <a:rPr lang="ru-RU" sz="8800" dirty="0">
                <a:solidFill>
                  <a:srgbClr val="FF0000"/>
                </a:solidFill>
              </a:rPr>
            </a:br>
            <a:r>
              <a:rPr lang="ru-RU" sz="8800" dirty="0">
                <a:solidFill>
                  <a:srgbClr val="FF0000"/>
                </a:solidFill>
              </a:rPr>
              <a:t>А-ля Пушкин</a:t>
            </a:r>
          </a:p>
        </p:txBody>
      </p:sp>
    </p:spTree>
    <p:extLst>
      <p:ext uri="{BB962C8B-B14F-4D97-AF65-F5344CB8AC3E}">
        <p14:creationId xmlns:p14="http://schemas.microsoft.com/office/powerpoint/2010/main" val="1598086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555807" y="1577477"/>
            <a:ext cx="9906000" cy="5280523"/>
          </a:xfrm>
        </p:spPr>
        <p:txBody>
          <a:bodyPr>
            <a:normAutofit/>
          </a:bodyPr>
          <a:lstStyle/>
          <a:p>
            <a:r>
              <a:rPr lang="ru-RU" sz="6000" b="1" dirty="0"/>
              <a:t>1. </a:t>
            </a:r>
            <a:r>
              <a:rPr lang="ru-RU" sz="6000" dirty="0"/>
              <a:t>Четвертый лишний:</a:t>
            </a:r>
          </a:p>
          <a:p>
            <a:r>
              <a:rPr lang="ru-RU" sz="6000" b="1" dirty="0"/>
              <a:t>Ямб, ода, дактиль, анапест.</a:t>
            </a:r>
          </a:p>
        </p:txBody>
      </p:sp>
    </p:spTree>
    <p:extLst>
      <p:ext uri="{BB962C8B-B14F-4D97-AF65-F5344CB8AC3E}">
        <p14:creationId xmlns:p14="http://schemas.microsoft.com/office/powerpoint/2010/main" val="3380413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19" y="615598"/>
            <a:ext cx="10153973" cy="5280523"/>
          </a:xfrm>
        </p:spPr>
        <p:txBody>
          <a:bodyPr>
            <a:normAutofit/>
          </a:bodyPr>
          <a:lstStyle/>
          <a:p>
            <a:r>
              <a:rPr lang="ru-RU" sz="5400" b="1" dirty="0"/>
              <a:t>2. </a:t>
            </a:r>
            <a:r>
              <a:rPr lang="ru-RU" sz="5400" dirty="0"/>
              <a:t>Из какого произведения </a:t>
            </a:r>
          </a:p>
          <a:p>
            <a:r>
              <a:rPr lang="ru-RU" sz="5400" dirty="0"/>
              <a:t>А.С. Пушкина взят этот эпиграф: </a:t>
            </a:r>
          </a:p>
          <a:p>
            <a:r>
              <a:rPr lang="ru-RU" sz="5400" b="1" dirty="0"/>
              <a:t>«Во всех ты, Душенька, нарядах хороша...» </a:t>
            </a:r>
          </a:p>
        </p:txBody>
      </p:sp>
    </p:spTree>
    <p:extLst>
      <p:ext uri="{BB962C8B-B14F-4D97-AF65-F5344CB8AC3E}">
        <p14:creationId xmlns:p14="http://schemas.microsoft.com/office/powerpoint/2010/main" val="1030635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Autofit/>
          </a:bodyPr>
          <a:lstStyle/>
          <a:p>
            <a:r>
              <a:rPr lang="ru-RU" sz="4800" b="1" dirty="0"/>
              <a:t>3</a:t>
            </a:r>
            <a:r>
              <a:rPr lang="ru-RU" sz="6600" b="1" dirty="0"/>
              <a:t>. </a:t>
            </a:r>
            <a:r>
              <a:rPr lang="ru-RU" sz="6600" dirty="0"/>
              <a:t>Назовите русские сказки, в которых главный герой умирает.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04192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rmAutofit lnSpcReduction="10000"/>
          </a:bodyPr>
          <a:lstStyle/>
          <a:p>
            <a:r>
              <a:rPr lang="ru-RU" sz="6000" b="1" dirty="0"/>
              <a:t>4. </a:t>
            </a:r>
            <a:r>
              <a:rPr lang="ru-RU" sz="6000" dirty="0"/>
              <a:t>Его знают почти все. </a:t>
            </a:r>
            <a:br>
              <a:rPr lang="ru-RU" sz="6000" dirty="0"/>
            </a:br>
            <a:r>
              <a:rPr lang="ru-RU" sz="6000" dirty="0"/>
              <a:t>Он был художником, поэтом, музыкантом, доктором, путешественником, космонавтом. </a:t>
            </a:r>
            <a:r>
              <a:rPr lang="ru-RU" sz="6000" u="sng" dirty="0"/>
              <a:t>Кто он?</a:t>
            </a:r>
          </a:p>
        </p:txBody>
      </p:sp>
    </p:spTree>
    <p:extLst>
      <p:ext uri="{BB962C8B-B14F-4D97-AF65-F5344CB8AC3E}">
        <p14:creationId xmlns:p14="http://schemas.microsoft.com/office/powerpoint/2010/main" val="1498874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rmAutofit fontScale="92500" lnSpcReduction="20000"/>
          </a:bodyPr>
          <a:lstStyle/>
          <a:p>
            <a:r>
              <a:rPr lang="ru-RU" sz="6000" b="1" dirty="0"/>
              <a:t>5. </a:t>
            </a:r>
            <a:r>
              <a:rPr lang="ru-RU" sz="6000" dirty="0"/>
              <a:t>«…как трудно в известные лета начать изучение древних языков…». Но один известный поэт был не согласен с этим и на спор за два года выучил латинский язык. </a:t>
            </a:r>
            <a:r>
              <a:rPr lang="ru-RU" sz="6000" u="sng" dirty="0"/>
              <a:t>Кто это был?</a:t>
            </a:r>
          </a:p>
        </p:txBody>
      </p:sp>
    </p:spTree>
    <p:extLst>
      <p:ext uri="{BB962C8B-B14F-4D97-AF65-F5344CB8AC3E}">
        <p14:creationId xmlns:p14="http://schemas.microsoft.com/office/powerpoint/2010/main" val="3466839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73708" y="369939"/>
            <a:ext cx="10342690" cy="5744258"/>
          </a:xfrm>
        </p:spPr>
        <p:txBody>
          <a:bodyPr>
            <a:noAutofit/>
          </a:bodyPr>
          <a:lstStyle/>
          <a:p>
            <a:r>
              <a:rPr lang="ru-RU" sz="4400" b="1" dirty="0"/>
              <a:t>6. </a:t>
            </a:r>
            <a:r>
              <a:rPr lang="ru-RU" sz="4400" dirty="0"/>
              <a:t>Во всём виновата женщина… </a:t>
            </a:r>
            <a:br>
              <a:rPr lang="ru-RU" sz="4400" dirty="0"/>
            </a:br>
            <a:r>
              <a:rPr lang="ru-RU" sz="4400" dirty="0"/>
              <a:t>В далёком 19 веке двое писателей поссорились друг с другом из-за разных взглядов на благотворительную деятельность дочери одного из них. Они не общались друг с другом целых 17 лет. </a:t>
            </a:r>
          </a:p>
          <a:p>
            <a:r>
              <a:rPr lang="ru-RU" sz="4400" u="sng" dirty="0"/>
              <a:t>Как зовут этих писателей?</a:t>
            </a:r>
          </a:p>
        </p:txBody>
      </p:sp>
    </p:spTree>
    <p:extLst>
      <p:ext uri="{BB962C8B-B14F-4D97-AF65-F5344CB8AC3E}">
        <p14:creationId xmlns:p14="http://schemas.microsoft.com/office/powerpoint/2010/main" val="1991763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rmAutofit fontScale="70000" lnSpcReduction="20000"/>
          </a:bodyPr>
          <a:lstStyle/>
          <a:p>
            <a:r>
              <a:rPr lang="ru-RU" sz="6000" dirty="0"/>
              <a:t>7. Как-то мне в руки попалась книга — небольшое руководство. Вот некоторые подзаголовки из нее: "Выбор места", "Маскировка", "Общий вид пули", "Бомба", "Сила руки" и даже "Методика ловли стандартных дырок". </a:t>
            </a:r>
            <a:br>
              <a:rPr lang="ru-RU" sz="6000" dirty="0"/>
            </a:br>
            <a:r>
              <a:rPr lang="ru-RU" sz="6000" u="sng" dirty="0"/>
              <a:t>Для чего же предназначена эта книга?</a:t>
            </a:r>
          </a:p>
        </p:txBody>
      </p:sp>
    </p:spTree>
    <p:extLst>
      <p:ext uri="{BB962C8B-B14F-4D97-AF65-F5344CB8AC3E}">
        <p14:creationId xmlns:p14="http://schemas.microsoft.com/office/powerpoint/2010/main" val="3333417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87777" y="2378046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2727786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type="body" sz="half" idx="15"/>
          </p:nvPr>
        </p:nvSpPr>
        <p:spPr>
          <a:xfrm>
            <a:off x="1125254" y="619893"/>
            <a:ext cx="5002426" cy="41555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46 лет 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12 конфет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12 мальчиков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3 минуты</a:t>
            </a:r>
          </a:p>
        </p:txBody>
      </p:sp>
      <p:sp>
        <p:nvSpPr>
          <p:cNvPr id="6" name="Объект 5"/>
          <p:cNvSpPr>
            <a:spLocks noGrp="1"/>
          </p:cNvSpPr>
          <p:nvPr>
            <p:ph type="body" sz="half" idx="16"/>
          </p:nvPr>
        </p:nvSpPr>
        <p:spPr>
          <a:xfrm>
            <a:off x="5527655" y="619893"/>
            <a:ext cx="4919730" cy="4155582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20 рублей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24 человека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150 минут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2" name="Picture 4" descr="http://www.pngmart.com/files/4/The-Boss-Baby-PNG-Clipar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144" y="2308036"/>
            <a:ext cx="3787251" cy="424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150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32976" y="192518"/>
            <a:ext cx="9906000" cy="2250432"/>
          </a:xfrm>
        </p:spPr>
        <p:txBody>
          <a:bodyPr>
            <a:normAutofit/>
          </a:bodyPr>
          <a:lstStyle/>
          <a:p>
            <a:r>
              <a:rPr lang="ru-RU" sz="3600" dirty="0"/>
              <a:t>1. </a:t>
            </a:r>
            <a:r>
              <a:rPr lang="ru-RU" sz="3600" b="1" dirty="0"/>
              <a:t>Ода</a:t>
            </a:r>
            <a:r>
              <a:rPr lang="ru-RU" sz="3600" dirty="0"/>
              <a:t> — жанр лирики, торжественная песня, посвящённая какому-либо событию, герою, или отдельное произведение такого жанра.</a:t>
            </a:r>
          </a:p>
        </p:txBody>
      </p:sp>
      <p:pic>
        <p:nvPicPr>
          <p:cNvPr id="1026" name="Picture 2" descr="http://aplik.ru/wp-content/uploads/media/%D0%A1%D1%82%D0%B8%D1%85%D0%BE%D1%82%D0%B2%D0%BE%D1%80%D0%BD%D1%8B%D0%B5-%D1%80%D0%B0%D0%B7%D0%B8%D0%B5%D1%80%D1%8B/image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718" y="2545233"/>
            <a:ext cx="11506720" cy="333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404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5752" y="285983"/>
            <a:ext cx="10618617" cy="5280523"/>
          </a:xfrm>
        </p:spPr>
        <p:txBody>
          <a:bodyPr>
            <a:normAutofit/>
          </a:bodyPr>
          <a:lstStyle/>
          <a:p>
            <a:r>
              <a:rPr lang="ru-RU" sz="4400" dirty="0"/>
              <a:t>2. Повести Белкина «Барышня-крестьянка»</a:t>
            </a:r>
          </a:p>
          <a:p>
            <a:r>
              <a:rPr lang="ru-RU" sz="4400" dirty="0"/>
              <a:t>3. Например, «Колобок», «Снегурочка»</a:t>
            </a:r>
          </a:p>
          <a:p>
            <a:r>
              <a:rPr lang="ru-RU" sz="4400" dirty="0"/>
              <a:t>4. Незнайка</a:t>
            </a:r>
          </a:p>
        </p:txBody>
      </p:sp>
      <p:pic>
        <p:nvPicPr>
          <p:cNvPr id="2050" name="Picture 2" descr="https://gorobzor.ru/content/events/2018/06/neznaykina_azbuka_image_5b11292a449e82.2651483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66526" y="2258086"/>
            <a:ext cx="4429317" cy="442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357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68582" y="442933"/>
            <a:ext cx="9906000" cy="6415067"/>
          </a:xfrm>
        </p:spPr>
        <p:txBody>
          <a:bodyPr>
            <a:normAutofit fontScale="40000" lnSpcReduction="20000"/>
          </a:bodyPr>
          <a:lstStyle/>
          <a:p>
            <a:r>
              <a:rPr lang="ru-RU" sz="10100" dirty="0"/>
              <a:t>5. Иван Андреевич Крылов</a:t>
            </a:r>
          </a:p>
          <a:p>
            <a:r>
              <a:rPr lang="ru-RU" sz="5500" dirty="0"/>
              <a:t>«В 1818 году разговорились однажды у Оленина, как трудно в известные лета начать изучение древних языков. Крылов не был согласен с общим мнением и вызвал </a:t>
            </a:r>
            <a:r>
              <a:rPr lang="ru-RU" sz="5500" dirty="0" err="1"/>
              <a:t>Гнедича</a:t>
            </a:r>
            <a:r>
              <a:rPr lang="ru-RU" sz="5500" dirty="0"/>
              <a:t> на заклад, что докажет ему противное. Дело принято было всеми за шутку, о которой и не вспоминал никто. Между тем Крылов, сравнительно с прежним, реже видался с </a:t>
            </a:r>
            <a:r>
              <a:rPr lang="ru-RU" sz="5500" dirty="0" err="1"/>
              <a:t>Гнедичем</a:t>
            </a:r>
            <a:r>
              <a:rPr lang="ru-RU" sz="5500" dirty="0"/>
              <a:t>, давая знать ему при встречах, что пустился снова играть в карты. Через два года, у Оленина же, он приглашает всех присутствующих быть свидетелями экзамена, который </a:t>
            </a:r>
            <a:r>
              <a:rPr lang="ru-RU" sz="5500" dirty="0" err="1"/>
              <a:t>Гнедич</a:t>
            </a:r>
            <a:r>
              <a:rPr lang="ru-RU" sz="5500" dirty="0"/>
              <a:t> должен произвести ему в греческом языке. Раскрывают в «Илиаде» одно место, другое, третье — и так далее. Крылов всё объясняет свободно. Каково было при этой новости всеобщее удивление, особенно </a:t>
            </a:r>
            <a:r>
              <a:rPr lang="ru-RU" sz="5500" dirty="0" err="1"/>
              <a:t>Гнедича</a:t>
            </a:r>
            <a:r>
              <a:rPr lang="ru-RU" sz="5500" dirty="0"/>
              <a:t>, который узнал, что приятель его, без помощи учителя, сам собою, только в течение двух лет, достигнул того, над чем сам </a:t>
            </a:r>
            <a:r>
              <a:rPr lang="ru-RU" sz="5500" dirty="0" err="1"/>
              <a:t>Гнедич</a:t>
            </a:r>
            <a:r>
              <a:rPr lang="ru-RU" sz="5500" dirty="0"/>
              <a:t> провел половину жизни своей! Но Крылов не собирался извлечь из этого никакой выгоды ни себе, ни обществу: он удовольствовался только тем, что выиграл заклад у </a:t>
            </a:r>
            <a:r>
              <a:rPr lang="ru-RU" sz="5500" dirty="0" err="1"/>
              <a:t>Гнедича</a:t>
            </a:r>
            <a:r>
              <a:rPr lang="ru-RU" sz="5500" dirty="0"/>
              <a:t> и развеселил приятелей своих». </a:t>
            </a:r>
          </a:p>
        </p:txBody>
      </p:sp>
    </p:spTree>
    <p:extLst>
      <p:ext uri="{BB962C8B-B14F-4D97-AF65-F5344CB8AC3E}">
        <p14:creationId xmlns:p14="http://schemas.microsoft.com/office/powerpoint/2010/main" val="4074470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82231" y="0"/>
            <a:ext cx="10222831" cy="6537897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/>
              <a:t>6. Лев Николаевич Толстой и </a:t>
            </a:r>
            <a:br>
              <a:rPr lang="ru-RU" sz="14400" dirty="0"/>
            </a:br>
            <a:r>
              <a:rPr lang="ru-RU" sz="14400" dirty="0"/>
              <a:t>Иван Сергеевич Тургенев</a:t>
            </a:r>
          </a:p>
          <a:p>
            <a:r>
              <a:rPr lang="ru-RU" sz="8800" dirty="0"/>
              <a:t>Ссора произошла в имении </a:t>
            </a:r>
            <a:r>
              <a:rPr lang="ru-RU" sz="8800" dirty="0" err="1"/>
              <a:t>А.Фета</a:t>
            </a:r>
            <a:r>
              <a:rPr lang="ru-RU" sz="8800" dirty="0"/>
              <a:t>, куда приехали погостить Толстой и Тургенев. Во время дружеской беседы речь зашла о благотворительной деятельности внебрачной дочери Тургенева – Пелагеи. К тому времени девушка (мать её – простая крепостная крестьянка) жила за границей и воспитывалась в семье у Полины Виардо.</a:t>
            </a:r>
            <a:br>
              <a:rPr lang="ru-RU" sz="8800" dirty="0"/>
            </a:br>
            <a:endParaRPr lang="ru-RU" sz="8800" dirty="0"/>
          </a:p>
          <a:p>
            <a:r>
              <a:rPr lang="ru-RU" sz="8800" dirty="0"/>
              <a:t>В кругах передовой интеллигенции атмосфера предвещала «Грозу» (ссора между писателями произошла как раз в год отмены крепостного рабства - в 1861 году), Базаровы с надеждой ждали грядущих перемен, в салонах господа говорили о «хождении в народ», о необходимости помогать бедным крестьянам.</a:t>
            </a:r>
          </a:p>
          <a:p>
            <a:r>
              <a:rPr lang="ru-RU" sz="8800" dirty="0"/>
              <a:t>Тургенев начал с упоением рассказывать Толстому о том, что его дочь берёт одежду у бедняков и собственноручно чинит её, а потом возвращает им принадлежности.</a:t>
            </a:r>
          </a:p>
          <a:p>
            <a:r>
              <a:rPr lang="ru-RU" sz="8800" dirty="0"/>
              <a:t>Толстой возмутился, сказав, что «разряженная девушка, держащая на коленях грязные и зловонные лохмотья, играет неискреннюю, театральную сцену» (по воспоминаниям Фета).</a:t>
            </a:r>
          </a:p>
          <a:p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207606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54935" y="0"/>
            <a:ext cx="10222831" cy="4394579"/>
          </a:xfrm>
        </p:spPr>
        <p:txBody>
          <a:bodyPr>
            <a:normAutofit/>
          </a:bodyPr>
          <a:lstStyle/>
          <a:p>
            <a:r>
              <a:rPr lang="ru-RU" sz="4800" b="1" dirty="0"/>
              <a:t>7. </a:t>
            </a:r>
            <a:r>
              <a:rPr lang="ru-RU" sz="4800" dirty="0"/>
              <a:t>Книга предназначена для обучения преферансу.</a:t>
            </a:r>
          </a:p>
          <a:p>
            <a:r>
              <a:rPr lang="ru-RU" sz="4000" b="1" dirty="0"/>
              <a:t>Преферанс</a:t>
            </a:r>
            <a:r>
              <a:rPr lang="ru-RU" sz="4000" dirty="0"/>
              <a:t>- карточная игра со взятками. Получила распространение в России в середине XIX века</a:t>
            </a:r>
          </a:p>
          <a:p>
            <a:endParaRPr lang="ru-RU" sz="5000" dirty="0"/>
          </a:p>
        </p:txBody>
      </p:sp>
      <p:pic>
        <p:nvPicPr>
          <p:cNvPr id="3074" name="Picture 2" descr="http://vegchel.ru/uploads/posts/2016-08/1470651596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7719" y="3486078"/>
            <a:ext cx="4874286" cy="319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845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32356" y="1391452"/>
            <a:ext cx="9906000" cy="5280523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solidFill>
                  <a:srgbClr val="FF0000"/>
                </a:solidFill>
              </a:rPr>
              <a:t>4 раунд.</a:t>
            </a:r>
            <a:br>
              <a:rPr lang="ru-RU" sz="8800" dirty="0">
                <a:solidFill>
                  <a:srgbClr val="FF0000"/>
                </a:solidFill>
              </a:rPr>
            </a:br>
            <a:r>
              <a:rPr lang="ru-RU" sz="8800" dirty="0">
                <a:solidFill>
                  <a:srgbClr val="FF0000"/>
                </a:solidFill>
              </a:rPr>
              <a:t>По стопам Колумба</a:t>
            </a:r>
          </a:p>
        </p:txBody>
      </p:sp>
    </p:spTree>
    <p:extLst>
      <p:ext uri="{BB962C8B-B14F-4D97-AF65-F5344CB8AC3E}">
        <p14:creationId xmlns:p14="http://schemas.microsoft.com/office/powerpoint/2010/main" val="476987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66800" y="615598"/>
            <a:ext cx="10313120" cy="5280523"/>
          </a:xfrm>
        </p:spPr>
        <p:txBody>
          <a:bodyPr>
            <a:normAutofit fontScale="92500"/>
          </a:bodyPr>
          <a:lstStyle/>
          <a:p>
            <a:r>
              <a:rPr lang="ru-RU" sz="4800" b="1" dirty="0"/>
              <a:t>1</a:t>
            </a:r>
            <a:r>
              <a:rPr lang="ru-RU" sz="4800" dirty="0"/>
              <a:t>. Назовите блюдо, которое традиционно едят на Новый год итальянцы. </a:t>
            </a:r>
            <a:br>
              <a:rPr lang="ru-RU" sz="4800" dirty="0"/>
            </a:br>
            <a:br>
              <a:rPr lang="ru-RU" sz="4800" dirty="0"/>
            </a:br>
            <a:r>
              <a:rPr lang="ru-RU" sz="4800" dirty="0"/>
              <a:t>1. Макароны </a:t>
            </a:r>
            <a:br>
              <a:rPr lang="ru-RU" sz="4800" dirty="0"/>
            </a:br>
            <a:r>
              <a:rPr lang="ru-RU" sz="4800" dirty="0"/>
              <a:t>2. Рис </a:t>
            </a:r>
            <a:br>
              <a:rPr lang="ru-RU" sz="4800" dirty="0"/>
            </a:br>
            <a:r>
              <a:rPr lang="ru-RU" sz="4800" dirty="0"/>
              <a:t>3. Чечевица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559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Autofit/>
          </a:bodyPr>
          <a:lstStyle/>
          <a:p>
            <a:r>
              <a:rPr lang="ru-RU" sz="4800" b="1" dirty="0"/>
              <a:t>2. </a:t>
            </a:r>
            <a:r>
              <a:rPr lang="ru-RU" sz="4800" dirty="0"/>
              <a:t>В последнее время на Западе на некоторых туристических картах, для удобства пеших прогулок, изолинии пеших </a:t>
            </a:r>
            <a:r>
              <a:rPr lang="ru-RU" sz="4800" dirty="0" err="1"/>
              <a:t>равноудаленности</a:t>
            </a:r>
            <a:r>
              <a:rPr lang="ru-RU" sz="4800" dirty="0"/>
              <a:t> от отеля и расстояния отмечаются не в метрах или км., </a:t>
            </a:r>
            <a:r>
              <a:rPr lang="ru-RU" sz="4800" u="sng" dirty="0"/>
              <a:t>а в чем? </a:t>
            </a:r>
          </a:p>
        </p:txBody>
      </p:sp>
    </p:spTree>
    <p:extLst>
      <p:ext uri="{BB962C8B-B14F-4D97-AF65-F5344CB8AC3E}">
        <p14:creationId xmlns:p14="http://schemas.microsoft.com/office/powerpoint/2010/main" val="2023784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Autofit/>
          </a:bodyPr>
          <a:lstStyle/>
          <a:p>
            <a:r>
              <a:rPr lang="ru-RU" sz="4400" b="1" dirty="0"/>
              <a:t>3. </a:t>
            </a:r>
            <a:r>
              <a:rPr lang="ru-RU" sz="4400" dirty="0"/>
              <a:t>В ЮАР, в окрестностях небольшого городка </a:t>
            </a:r>
            <a:r>
              <a:rPr lang="ru-RU" sz="4400" dirty="0" err="1"/>
              <a:t>Апингтон</a:t>
            </a:r>
            <a:r>
              <a:rPr lang="ru-RU" sz="4400" dirty="0"/>
              <a:t>, разбиты роскошные виноградники. Во время уборки созревших ягод их целыми самосвалами свозят на большие, размером с футбольное поле, площадки из бетона, да так там и оставляют. </a:t>
            </a:r>
            <a:r>
              <a:rPr lang="ru-RU" sz="4400" u="sng" dirty="0"/>
              <a:t>А зачем? </a:t>
            </a:r>
          </a:p>
        </p:txBody>
      </p:sp>
    </p:spTree>
    <p:extLst>
      <p:ext uri="{BB962C8B-B14F-4D97-AF65-F5344CB8AC3E}">
        <p14:creationId xmlns:p14="http://schemas.microsoft.com/office/powerpoint/2010/main" val="1569649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280523"/>
          </a:xfrm>
        </p:spPr>
        <p:txBody>
          <a:bodyPr>
            <a:normAutofit fontScale="92500" lnSpcReduction="20000"/>
          </a:bodyPr>
          <a:lstStyle/>
          <a:p>
            <a:r>
              <a:rPr lang="ru-RU" sz="5200" dirty="0"/>
              <a:t>4. Какой из этих городов находится севернее?</a:t>
            </a:r>
            <a:br>
              <a:rPr lang="ru-RU" sz="5200" dirty="0"/>
            </a:br>
            <a:br>
              <a:rPr lang="ru-RU" sz="5200" dirty="0"/>
            </a:br>
            <a:r>
              <a:rPr lang="ru-RU" sz="5200" dirty="0"/>
              <a:t>1. Лондон</a:t>
            </a:r>
            <a:br>
              <a:rPr lang="ru-RU" sz="5200" dirty="0"/>
            </a:br>
            <a:r>
              <a:rPr lang="ru-RU" sz="5200" dirty="0"/>
              <a:t>2. Милан</a:t>
            </a:r>
            <a:br>
              <a:rPr lang="ru-RU" sz="5200" dirty="0"/>
            </a:br>
            <a:r>
              <a:rPr lang="ru-RU" sz="5200" dirty="0"/>
              <a:t>3. Стокгольм</a:t>
            </a:r>
            <a:br>
              <a:rPr lang="ru-RU" sz="5200" dirty="0"/>
            </a:br>
            <a:r>
              <a:rPr lang="ru-RU" sz="5200" dirty="0"/>
              <a:t>4. Париж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53480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2050473"/>
            <a:ext cx="9906000" cy="3748665"/>
          </a:xfrm>
        </p:spPr>
        <p:txBody>
          <a:bodyPr>
            <a:normAutofit/>
          </a:bodyPr>
          <a:lstStyle/>
          <a:p>
            <a:pPr algn="ctr"/>
            <a:r>
              <a:rPr lang="en-US" sz="8800" dirty="0">
                <a:solidFill>
                  <a:schemeClr val="tx1"/>
                </a:solidFill>
              </a:rPr>
              <a:t>2 </a:t>
            </a:r>
            <a:r>
              <a:rPr lang="ru-RU" sz="8800" dirty="0">
                <a:solidFill>
                  <a:schemeClr val="tx1"/>
                </a:solidFill>
              </a:rPr>
              <a:t>раунд. Ребусы</a:t>
            </a:r>
          </a:p>
        </p:txBody>
      </p:sp>
    </p:spTree>
    <p:extLst>
      <p:ext uri="{BB962C8B-B14F-4D97-AF65-F5344CB8AC3E}">
        <p14:creationId xmlns:p14="http://schemas.microsoft.com/office/powerpoint/2010/main" val="860412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0037" y="310798"/>
            <a:ext cx="10368538" cy="5882184"/>
          </a:xfrm>
        </p:spPr>
        <p:txBody>
          <a:bodyPr>
            <a:noAutofit/>
          </a:bodyPr>
          <a:lstStyle/>
          <a:p>
            <a:r>
              <a:rPr lang="ru-RU" sz="4000" b="1" dirty="0"/>
              <a:t>5. </a:t>
            </a:r>
            <a:r>
              <a:rPr lang="ru-RU" sz="4000" dirty="0"/>
              <a:t>В географии она добрая, в футболе — последняя, в песне — помогает ориентироваться в жизни, для историков — парусное судно первой русской кругосветной экспедиции. </a:t>
            </a:r>
            <a:br>
              <a:rPr lang="ru-RU" sz="4000" dirty="0"/>
            </a:br>
            <a:r>
              <a:rPr lang="ru-RU" sz="4000" dirty="0"/>
              <a:t>Внимание вопрос: </a:t>
            </a:r>
            <a:r>
              <a:rPr lang="ru-RU" sz="4000" u="sng" dirty="0"/>
              <a:t>Что это? </a:t>
            </a:r>
          </a:p>
        </p:txBody>
      </p:sp>
    </p:spTree>
    <p:extLst>
      <p:ext uri="{BB962C8B-B14F-4D97-AF65-F5344CB8AC3E}">
        <p14:creationId xmlns:p14="http://schemas.microsoft.com/office/powerpoint/2010/main" val="1276602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63782" y="186108"/>
            <a:ext cx="10313120" cy="6076147"/>
          </a:xfrm>
        </p:spPr>
        <p:txBody>
          <a:bodyPr>
            <a:noAutofit/>
          </a:bodyPr>
          <a:lstStyle/>
          <a:p>
            <a:r>
              <a:rPr lang="ru-RU" sz="3600" b="1" dirty="0"/>
              <a:t>6. </a:t>
            </a:r>
            <a:r>
              <a:rPr lang="ru-RU" sz="3600" dirty="0"/>
              <a:t>В Древнем Китае размоченную кору тутового дерева расщепляли на тонкие ленты и варили в растворе извести два часа. Затем полученную массу разбивали молотками, добавляли в нее клей, заливали водой и все это просеивали через тонкое сито. Массу, осевшую в сите, опрокидывали на доску и прессовали. Полученное изделие просушивали и использовали. </a:t>
            </a:r>
            <a:br>
              <a:rPr lang="ru-RU" sz="3600" dirty="0"/>
            </a:br>
            <a:r>
              <a:rPr lang="ru-RU" sz="3600" dirty="0"/>
              <a:t>Внимание вопрос: </a:t>
            </a:r>
            <a:r>
              <a:rPr lang="ru-RU" sz="3600" u="sng" dirty="0"/>
              <a:t>А для чего его использовали? </a:t>
            </a:r>
          </a:p>
        </p:txBody>
      </p:sp>
    </p:spTree>
    <p:extLst>
      <p:ext uri="{BB962C8B-B14F-4D97-AF65-F5344CB8AC3E}">
        <p14:creationId xmlns:p14="http://schemas.microsoft.com/office/powerpoint/2010/main" val="23305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3920" y="615598"/>
            <a:ext cx="9906000" cy="5688220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dirty="0"/>
              <a:t>7</a:t>
            </a:r>
            <a:r>
              <a:rPr lang="ru-RU" sz="5600" b="1" dirty="0"/>
              <a:t>. </a:t>
            </a:r>
            <a:r>
              <a:rPr lang="ru-RU" sz="5600" dirty="0"/>
              <a:t>Согласно одной из африканских легенд, первый человек спустился на землю с неба. </a:t>
            </a:r>
            <a:br>
              <a:rPr lang="ru-RU" sz="5600" dirty="0"/>
            </a:br>
            <a:r>
              <a:rPr lang="ru-RU" sz="5600" dirty="0"/>
              <a:t>Внимание вопрос: А </a:t>
            </a:r>
            <a:r>
              <a:rPr lang="ru-RU" sz="5600" u="sng" dirty="0"/>
              <a:t>какое животное </a:t>
            </a:r>
            <a:r>
              <a:rPr lang="ru-RU" sz="5600" dirty="0"/>
              <a:t>(по представлениям, конечно, африканцев), помогло ему в этом? </a:t>
            </a:r>
            <a:br>
              <a:rPr lang="ru-RU" dirty="0"/>
            </a:br>
            <a:br>
              <a:rPr lang="ru-RU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49043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49231" y="2364191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3015479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1. №3- чечевица</a:t>
            </a:r>
          </a:p>
          <a:p>
            <a:r>
              <a:rPr lang="ru-RU" sz="3600" dirty="0"/>
              <a:t>2. В часах ходьбы</a:t>
            </a:r>
          </a:p>
          <a:p>
            <a:r>
              <a:rPr lang="ru-RU" sz="3600" dirty="0"/>
              <a:t>3. Так делают изюм</a:t>
            </a:r>
          </a:p>
          <a:p>
            <a:r>
              <a:rPr lang="ru-RU" sz="3600" dirty="0"/>
              <a:t>4. Стокгольм, столица Швеции</a:t>
            </a:r>
          </a:p>
          <a:p>
            <a:r>
              <a:rPr lang="ru-RU" sz="3600" dirty="0"/>
              <a:t>5. Надежда</a:t>
            </a:r>
          </a:p>
          <a:p>
            <a:r>
              <a:rPr lang="ru-RU" sz="3600" dirty="0"/>
              <a:t>6. Это изделие- бумага, использовали для письма</a:t>
            </a:r>
          </a:p>
          <a:p>
            <a:r>
              <a:rPr lang="ru-RU" sz="3600" dirty="0"/>
              <a:t>7. Жираф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265" y="286603"/>
            <a:ext cx="2401507" cy="418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95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68959" y="2515557"/>
            <a:ext cx="9905998" cy="147857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/>
              <a:t>ПОДСЧЁТ ГОЛОСОВ</a:t>
            </a:r>
          </a:p>
        </p:txBody>
      </p:sp>
    </p:spTree>
    <p:extLst>
      <p:ext uri="{BB962C8B-B14F-4D97-AF65-F5344CB8AC3E}">
        <p14:creationId xmlns:p14="http://schemas.microsoft.com/office/powerpoint/2010/main" val="2865307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up/datas/179982/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9385" y="257530"/>
            <a:ext cx="8282011" cy="6211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30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248" y="803562"/>
            <a:ext cx="7398328" cy="556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8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5885" y="168792"/>
            <a:ext cx="9906000" cy="440809"/>
          </a:xfrm>
        </p:spPr>
        <p:txBody>
          <a:bodyPr>
            <a:noAutofit/>
          </a:bodyPr>
          <a:lstStyle/>
          <a:p>
            <a:r>
              <a:rPr lang="ru-RU" sz="9600" b="1" dirty="0"/>
              <a:t>2.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1381" y="609601"/>
            <a:ext cx="7469190" cy="564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84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78175" y="501302"/>
            <a:ext cx="9906000" cy="1479900"/>
          </a:xfrm>
        </p:spPr>
        <p:txBody>
          <a:bodyPr>
            <a:normAutofit fontScale="92500" lnSpcReduction="20000"/>
          </a:bodyPr>
          <a:lstStyle/>
          <a:p>
            <a:r>
              <a:rPr lang="ru-RU" sz="9600" b="1" dirty="0"/>
              <a:t>3.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1419" y="803564"/>
            <a:ext cx="7730836" cy="547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7535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92030" y="224210"/>
            <a:ext cx="9906000" cy="1687718"/>
          </a:xfrm>
        </p:spPr>
        <p:txBody>
          <a:bodyPr>
            <a:noAutofit/>
          </a:bodyPr>
          <a:lstStyle/>
          <a:p>
            <a:r>
              <a:rPr lang="ru-RU" sz="9600" b="1" dirty="0"/>
              <a:t>4.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4547" y="637309"/>
            <a:ext cx="7827818" cy="581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90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67338" y="445883"/>
            <a:ext cx="9906000" cy="1798554"/>
          </a:xfrm>
        </p:spPr>
        <p:txBody>
          <a:bodyPr>
            <a:normAutofit lnSpcReduction="10000"/>
          </a:bodyPr>
          <a:lstStyle/>
          <a:p>
            <a:r>
              <a:rPr lang="ru-RU" sz="9600" b="1" dirty="0"/>
              <a:t>5.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7563" y="843322"/>
            <a:ext cx="7897093" cy="564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18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Структура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7921" y="2401887"/>
            <a:ext cx="6811097" cy="3541714"/>
          </a:xfrm>
        </p:spPr>
        <p:txBody>
          <a:bodyPr>
            <a:normAutofit/>
          </a:bodyPr>
          <a:lstStyle/>
          <a:p>
            <a:r>
              <a:rPr lang="ru-RU" sz="3600" dirty="0"/>
              <a:t>Три тура</a:t>
            </a:r>
          </a:p>
          <a:p>
            <a:r>
              <a:rPr lang="ru-RU" sz="3600" dirty="0"/>
              <a:t>По четыре раунда</a:t>
            </a:r>
          </a:p>
          <a:p>
            <a:r>
              <a:rPr lang="ru-RU" sz="3600" dirty="0"/>
              <a:t>По семь вопросов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02006" y="4899546"/>
            <a:ext cx="7028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ВРЕМЯ ОГРАНИЧЕНО!</a:t>
            </a:r>
          </a:p>
        </p:txBody>
      </p:sp>
    </p:spTree>
    <p:extLst>
      <p:ext uri="{BB962C8B-B14F-4D97-AF65-F5344CB8AC3E}">
        <p14:creationId xmlns:p14="http://schemas.microsoft.com/office/powerpoint/2010/main" val="1271200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905884" y="404318"/>
            <a:ext cx="9906000" cy="1673863"/>
          </a:xfrm>
        </p:spPr>
        <p:txBody>
          <a:bodyPr>
            <a:normAutofit fontScale="92500" lnSpcReduction="10000"/>
          </a:bodyPr>
          <a:lstStyle/>
          <a:p>
            <a:r>
              <a:rPr lang="ru-RU" sz="9600" b="1" dirty="0"/>
              <a:t>6.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1418" y="930790"/>
            <a:ext cx="7398327" cy="54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08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95047" y="418174"/>
            <a:ext cx="9906000" cy="1618445"/>
          </a:xfrm>
        </p:spPr>
        <p:txBody>
          <a:bodyPr>
            <a:normAutofit fontScale="92500" lnSpcReduction="10000"/>
          </a:bodyPr>
          <a:lstStyle/>
          <a:p>
            <a:r>
              <a:rPr lang="ru-RU" sz="9600" b="1"/>
              <a:t>7.</a:t>
            </a:r>
            <a:endParaRPr lang="ru-RU" sz="9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2874" y="764537"/>
            <a:ext cx="8603674" cy="54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53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013" y="2516591"/>
            <a:ext cx="9905998" cy="1478570"/>
          </a:xfrm>
        </p:spPr>
        <p:txBody>
          <a:bodyPr>
            <a:noAutofit/>
          </a:bodyPr>
          <a:lstStyle/>
          <a:p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4001162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5"/>
          </p:nvPr>
        </p:nvSpPr>
        <p:spPr>
          <a:xfrm>
            <a:off x="1485472" y="1206907"/>
            <a:ext cx="5002426" cy="4155582"/>
          </a:xfrm>
        </p:spPr>
        <p:txBody>
          <a:bodyPr>
            <a:normAutofit/>
          </a:bodyPr>
          <a:lstStyle/>
          <a:p>
            <a:r>
              <a:rPr lang="ru-RU" sz="4400" dirty="0"/>
              <a:t>1. Ученик</a:t>
            </a:r>
          </a:p>
          <a:p>
            <a:r>
              <a:rPr lang="ru-RU" sz="4400" dirty="0"/>
              <a:t>2. Подарок</a:t>
            </a:r>
          </a:p>
          <a:p>
            <a:r>
              <a:rPr lang="ru-RU" sz="4400" dirty="0"/>
              <a:t>3. Столица</a:t>
            </a:r>
          </a:p>
          <a:p>
            <a:r>
              <a:rPr lang="ru-RU" sz="4400" dirty="0"/>
              <a:t>4. Королева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6"/>
          </p:nvPr>
        </p:nvSpPr>
        <p:spPr>
          <a:xfrm>
            <a:off x="7131476" y="1199163"/>
            <a:ext cx="4919730" cy="4155582"/>
          </a:xfrm>
        </p:spPr>
        <p:txBody>
          <a:bodyPr>
            <a:normAutofit/>
          </a:bodyPr>
          <a:lstStyle/>
          <a:p>
            <a:r>
              <a:rPr lang="ru-RU" sz="4400" dirty="0"/>
              <a:t>5. Платок</a:t>
            </a:r>
          </a:p>
          <a:p>
            <a:r>
              <a:rPr lang="ru-RU" sz="4400" dirty="0"/>
              <a:t>6. Автор</a:t>
            </a:r>
          </a:p>
          <a:p>
            <a:r>
              <a:rPr lang="ru-RU" sz="4400" dirty="0"/>
              <a:t>7. Рука</a:t>
            </a:r>
          </a:p>
        </p:txBody>
      </p:sp>
      <p:pic>
        <p:nvPicPr>
          <p:cNvPr id="8196" name="Picture 4" descr="http://www.stickpng.com/assets/images/58b16fd8102ddecdee0dd03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402" y="3276954"/>
            <a:ext cx="7179623" cy="333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158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914400"/>
            <a:ext cx="9906000" cy="4884738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3 раунд. Математические задачки</a:t>
            </a:r>
          </a:p>
        </p:txBody>
      </p:sp>
    </p:spTree>
    <p:extLst>
      <p:ext uri="{BB962C8B-B14F-4D97-AF65-F5344CB8AC3E}">
        <p14:creationId xmlns:p14="http://schemas.microsoft.com/office/powerpoint/2010/main" val="1036985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3484" y="265773"/>
            <a:ext cx="9906000" cy="5283983"/>
          </a:xfrm>
        </p:spPr>
        <p:txBody>
          <a:bodyPr>
            <a:normAutofit/>
          </a:bodyPr>
          <a:lstStyle/>
          <a:p>
            <a:r>
              <a:rPr lang="ru-RU" sz="9600" b="1" dirty="0"/>
              <a:t>1.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9564" y="265773"/>
            <a:ext cx="6734923" cy="614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97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3484" y="265773"/>
            <a:ext cx="9906000" cy="5283983"/>
          </a:xfrm>
        </p:spPr>
        <p:txBody>
          <a:bodyPr>
            <a:normAutofit/>
          </a:bodyPr>
          <a:lstStyle/>
          <a:p>
            <a:r>
              <a:rPr lang="ru-RU" sz="9600" b="1" dirty="0"/>
              <a:t>2.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885" y="265773"/>
            <a:ext cx="8207599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781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3.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812" y="66675"/>
            <a:ext cx="681037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139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4.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8618" y="758968"/>
            <a:ext cx="7370619" cy="571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36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5. Найдите цену клубники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6215" y="1648691"/>
            <a:ext cx="8096392" cy="475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26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293811" y="1526538"/>
            <a:ext cx="9906000" cy="371048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13800" b="1" dirty="0"/>
              <a:t>I </a:t>
            </a:r>
            <a:r>
              <a:rPr lang="ru-RU" sz="13800" b="1" dirty="0"/>
              <a:t> ТУР</a:t>
            </a:r>
          </a:p>
          <a:p>
            <a:pPr algn="ctr"/>
            <a:r>
              <a:rPr lang="ru-RU" sz="13800" b="1" dirty="0"/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1228675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1041628"/>
            <a:ext cx="9906000" cy="5283983"/>
          </a:xfrm>
        </p:spPr>
        <p:txBody>
          <a:bodyPr/>
          <a:lstStyle/>
          <a:p>
            <a:r>
              <a:rPr lang="ru-RU" sz="5400" b="1" dirty="0"/>
              <a:t>6. Сколько у меня цветов, если все из них кроме двух розы, все кроме двух - тюльпаны, и все кроме двух маргаритки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594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7. В эпоху Петра </a:t>
            </a:r>
            <a:r>
              <a:rPr lang="en-US" sz="5400" dirty="0"/>
              <a:t>I </a:t>
            </a:r>
            <a:r>
              <a:rPr lang="ru-RU" sz="5400" dirty="0"/>
              <a:t>дворянские дети изучали </a:t>
            </a:r>
            <a:br>
              <a:rPr lang="ru-RU" sz="5400" dirty="0"/>
            </a:br>
            <a:r>
              <a:rPr lang="ru-RU" sz="5400" b="1" dirty="0" err="1"/>
              <a:t>адицию</a:t>
            </a:r>
            <a:r>
              <a:rPr lang="ru-RU" sz="5400" b="1" dirty="0"/>
              <a:t>,</a:t>
            </a:r>
            <a:r>
              <a:rPr lang="ru-RU" sz="5400" dirty="0"/>
              <a:t> </a:t>
            </a:r>
            <a:r>
              <a:rPr lang="ru-RU" sz="5400" dirty="0" err="1"/>
              <a:t>с</a:t>
            </a:r>
            <a:r>
              <a:rPr lang="ru-RU" sz="5400" b="1" dirty="0" err="1"/>
              <a:t>убстракцию</a:t>
            </a:r>
            <a:r>
              <a:rPr lang="ru-RU" sz="5400" b="1" dirty="0"/>
              <a:t>,</a:t>
            </a:r>
            <a:r>
              <a:rPr lang="ru-RU" sz="5400" dirty="0"/>
              <a:t> м</a:t>
            </a:r>
            <a:r>
              <a:rPr lang="ru-RU" sz="5400" b="1" dirty="0"/>
              <a:t>ультипликацию, дивизию. </a:t>
            </a:r>
            <a:r>
              <a:rPr lang="ru-RU" sz="5400" u="sng" dirty="0"/>
              <a:t>Что означают эти понятия? </a:t>
            </a:r>
          </a:p>
        </p:txBody>
      </p:sp>
    </p:spTree>
    <p:extLst>
      <p:ext uri="{BB962C8B-B14F-4D97-AF65-F5344CB8AC3E}">
        <p14:creationId xmlns:p14="http://schemas.microsoft.com/office/powerpoint/2010/main" val="3125208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886" y="2225645"/>
            <a:ext cx="9905998" cy="1478570"/>
          </a:xfrm>
        </p:spPr>
        <p:txBody>
          <a:bodyPr>
            <a:noAutofit/>
          </a:bodyPr>
          <a:lstStyle/>
          <a:p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2976265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5"/>
          </p:nvPr>
        </p:nvSpPr>
        <p:spPr>
          <a:xfrm>
            <a:off x="1125254" y="485690"/>
            <a:ext cx="5002426" cy="4155582"/>
          </a:xfrm>
        </p:spPr>
        <p:txBody>
          <a:bodyPr>
            <a:noAutofit/>
          </a:bodyPr>
          <a:lstStyle/>
          <a:p>
            <a:r>
              <a:rPr lang="ru-RU" sz="5400" dirty="0"/>
              <a:t>1.</a:t>
            </a:r>
            <a:r>
              <a:rPr lang="en-US" sz="5400" dirty="0"/>
              <a:t> 21</a:t>
            </a:r>
            <a:endParaRPr lang="ru-RU" sz="5400" dirty="0"/>
          </a:p>
          <a:p>
            <a:r>
              <a:rPr lang="ru-RU" sz="5400" dirty="0"/>
              <a:t>2.</a:t>
            </a:r>
            <a:r>
              <a:rPr lang="en-US" sz="5400" dirty="0"/>
              <a:t> 14</a:t>
            </a:r>
            <a:endParaRPr lang="ru-RU" sz="5400" dirty="0"/>
          </a:p>
          <a:p>
            <a:r>
              <a:rPr lang="ru-RU" sz="5400" dirty="0"/>
              <a:t>3.</a:t>
            </a:r>
            <a:r>
              <a:rPr lang="en-US" sz="5400" dirty="0"/>
              <a:t> 25</a:t>
            </a:r>
            <a:endParaRPr lang="ru-RU" sz="5400" dirty="0"/>
          </a:p>
          <a:p>
            <a:r>
              <a:rPr lang="ru-RU" sz="5400" dirty="0"/>
              <a:t>4.</a:t>
            </a:r>
            <a:r>
              <a:rPr lang="en-US" sz="5400" dirty="0"/>
              <a:t> 21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6"/>
          </p:nvPr>
        </p:nvSpPr>
        <p:spPr>
          <a:xfrm>
            <a:off x="5070764" y="485690"/>
            <a:ext cx="5976646" cy="4155582"/>
          </a:xfrm>
        </p:spPr>
        <p:txBody>
          <a:bodyPr>
            <a:noAutofit/>
          </a:bodyPr>
          <a:lstStyle/>
          <a:p>
            <a:r>
              <a:rPr lang="ru-RU" sz="4000" dirty="0"/>
              <a:t>5.</a:t>
            </a:r>
            <a:r>
              <a:rPr lang="en-US" sz="4000" dirty="0"/>
              <a:t> 1 </a:t>
            </a:r>
            <a:r>
              <a:rPr lang="ru-RU" sz="4000" dirty="0"/>
              <a:t>р. стоит клубника</a:t>
            </a:r>
          </a:p>
          <a:p>
            <a:r>
              <a:rPr lang="ru-RU" sz="4000" dirty="0"/>
              <a:t>6. Три цветка: роза, тюльпан, маргаритка</a:t>
            </a:r>
          </a:p>
          <a:p>
            <a:r>
              <a:rPr lang="ru-RU" sz="4000" dirty="0"/>
              <a:t>7. Арифметика: сложение, вычитание, умножение, деление.</a:t>
            </a:r>
          </a:p>
        </p:txBody>
      </p:sp>
    </p:spTree>
    <p:extLst>
      <p:ext uri="{BB962C8B-B14F-4D97-AF65-F5344CB8AC3E}">
        <p14:creationId xmlns:p14="http://schemas.microsoft.com/office/powerpoint/2010/main" val="1625985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82974" y="1027773"/>
            <a:ext cx="9906000" cy="5283983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solidFill>
                  <a:schemeClr val="tx1"/>
                </a:solidFill>
              </a:rPr>
              <a:t>4 раунд. </a:t>
            </a:r>
            <a:br>
              <a:rPr lang="ru-RU" sz="8800" dirty="0">
                <a:solidFill>
                  <a:schemeClr val="tx1"/>
                </a:solidFill>
              </a:rPr>
            </a:br>
            <a:r>
              <a:rPr lang="ru-RU" sz="8800" dirty="0">
                <a:solidFill>
                  <a:schemeClr val="tx1"/>
                </a:solidFill>
              </a:rPr>
              <a:t>4 фотки 1 слово</a:t>
            </a:r>
          </a:p>
        </p:txBody>
      </p:sp>
    </p:spTree>
    <p:extLst>
      <p:ext uri="{BB962C8B-B14F-4D97-AF65-F5344CB8AC3E}">
        <p14:creationId xmlns:p14="http://schemas.microsoft.com/office/powerpoint/2010/main" val="532291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1.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232" y="138545"/>
            <a:ext cx="3890357" cy="648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38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2.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311" y="110837"/>
            <a:ext cx="3886200" cy="647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7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3.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451" y="146338"/>
            <a:ext cx="3759919" cy="643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4.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607" y="152400"/>
            <a:ext cx="3923607" cy="653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07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5.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753" y="0"/>
            <a:ext cx="3715316" cy="660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77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1579419"/>
            <a:ext cx="9906000" cy="4219720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1 раунд. </a:t>
            </a:r>
            <a:br>
              <a:rPr lang="ru-RU" sz="8000" dirty="0">
                <a:solidFill>
                  <a:schemeClr val="tx1"/>
                </a:solidFill>
              </a:rPr>
            </a:br>
            <a:r>
              <a:rPr lang="ru-RU" sz="8000" dirty="0">
                <a:solidFill>
                  <a:schemeClr val="tx1"/>
                </a:solidFill>
              </a:rPr>
              <a:t>Логические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2178378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6.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530" y="138545"/>
            <a:ext cx="3701761" cy="658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21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7.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6961" y="110836"/>
            <a:ext cx="49149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879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886" y="2225645"/>
            <a:ext cx="9905998" cy="1478570"/>
          </a:xfrm>
        </p:spPr>
        <p:txBody>
          <a:bodyPr>
            <a:noAutofit/>
          </a:bodyPr>
          <a:lstStyle/>
          <a:p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48958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15"/>
          </p:nvPr>
        </p:nvSpPr>
        <p:spPr>
          <a:xfrm>
            <a:off x="1223453" y="1349014"/>
            <a:ext cx="5002426" cy="4155582"/>
          </a:xfrm>
        </p:spPr>
        <p:txBody>
          <a:bodyPr>
            <a:normAutofit/>
          </a:bodyPr>
          <a:lstStyle/>
          <a:p>
            <a:r>
              <a:rPr lang="ru-RU" sz="4400" dirty="0"/>
              <a:t>1. Труба</a:t>
            </a:r>
          </a:p>
          <a:p>
            <a:r>
              <a:rPr lang="ru-RU" sz="4400" dirty="0"/>
              <a:t>2. Баланс</a:t>
            </a:r>
          </a:p>
          <a:p>
            <a:r>
              <a:rPr lang="ru-RU" sz="4400" dirty="0"/>
              <a:t>3. Киви</a:t>
            </a:r>
          </a:p>
          <a:p>
            <a:r>
              <a:rPr lang="ru-RU" sz="4400" dirty="0"/>
              <a:t>4. Прошлое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6"/>
          </p:nvPr>
        </p:nvSpPr>
        <p:spPr>
          <a:xfrm>
            <a:off x="4599130" y="1349014"/>
            <a:ext cx="4919730" cy="4155582"/>
          </a:xfrm>
        </p:spPr>
        <p:txBody>
          <a:bodyPr>
            <a:normAutofit/>
          </a:bodyPr>
          <a:lstStyle/>
          <a:p>
            <a:r>
              <a:rPr lang="ru-RU" sz="4400" dirty="0"/>
              <a:t>5. Нос</a:t>
            </a:r>
          </a:p>
          <a:p>
            <a:r>
              <a:rPr lang="ru-RU" sz="4400" dirty="0"/>
              <a:t>6. Сладкий</a:t>
            </a:r>
          </a:p>
          <a:p>
            <a:r>
              <a:rPr lang="ru-RU" sz="4400" dirty="0"/>
              <a:t>7. Скат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214" y="3290671"/>
            <a:ext cx="4509596" cy="335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1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68707" y="365029"/>
            <a:ext cx="9906000" cy="5283983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/>
              <a:t>II </a:t>
            </a:r>
            <a:r>
              <a:rPr lang="ru-RU" sz="9600" b="1" dirty="0"/>
              <a:t>ТУР</a:t>
            </a:r>
          </a:p>
          <a:p>
            <a:pPr algn="ctr"/>
            <a:r>
              <a:rPr lang="ru-RU" sz="9600" b="1" dirty="0"/>
              <a:t>Воображариум доктора Кати</a:t>
            </a:r>
          </a:p>
        </p:txBody>
      </p:sp>
    </p:spTree>
    <p:extLst>
      <p:ext uri="{BB962C8B-B14F-4D97-AF65-F5344CB8AC3E}">
        <p14:creationId xmlns:p14="http://schemas.microsoft.com/office/powerpoint/2010/main" val="3515212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86820" y="665279"/>
            <a:ext cx="9906000" cy="5283983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tx1"/>
                </a:solidFill>
                <a:effectLst/>
              </a:rPr>
              <a:t>1 раунд.</a:t>
            </a:r>
          </a:p>
          <a:p>
            <a:pPr algn="ctr"/>
            <a:r>
              <a:rPr lang="ru-RU" sz="8000" dirty="0">
                <a:solidFill>
                  <a:schemeClr val="tx1"/>
                </a:solidFill>
                <a:effectLst/>
              </a:rPr>
              <a:t>Угадай героя сказки по описанию</a:t>
            </a:r>
          </a:p>
        </p:txBody>
      </p:sp>
    </p:spTree>
    <p:extLst>
      <p:ext uri="{BB962C8B-B14F-4D97-AF65-F5344CB8AC3E}">
        <p14:creationId xmlns:p14="http://schemas.microsoft.com/office/powerpoint/2010/main" val="814458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effectLst/>
              </a:rPr>
              <a:t>1. </a:t>
            </a:r>
            <a:r>
              <a:rPr lang="ru-RU" sz="6000" dirty="0">
                <a:effectLst/>
              </a:rPr>
              <a:t>Безжалостная весна не дала этой малышке шанса на выживание. Лучи солнца обратили её в «прах».</a:t>
            </a:r>
          </a:p>
        </p:txBody>
      </p:sp>
    </p:spTree>
    <p:extLst>
      <p:ext uri="{BB962C8B-B14F-4D97-AF65-F5344CB8AC3E}">
        <p14:creationId xmlns:p14="http://schemas.microsoft.com/office/powerpoint/2010/main" val="3895706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10145288" cy="5283983"/>
          </a:xfrm>
        </p:spPr>
        <p:txBody>
          <a:bodyPr>
            <a:noAutofit/>
          </a:bodyPr>
          <a:lstStyle/>
          <a:p>
            <a:r>
              <a:rPr lang="ru-RU" sz="6000" b="1" dirty="0"/>
              <a:t>2</a:t>
            </a:r>
            <a:r>
              <a:rPr lang="ru-RU" sz="6000" dirty="0"/>
              <a:t>. Эгоистичное тесто не ценило любовь своих предков, и за это было съедено кровожадным зверем.</a:t>
            </a:r>
          </a:p>
        </p:txBody>
      </p:sp>
    </p:spTree>
    <p:extLst>
      <p:ext uri="{BB962C8B-B14F-4D97-AF65-F5344CB8AC3E}">
        <p14:creationId xmlns:p14="http://schemas.microsoft.com/office/powerpoint/2010/main" val="2092446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3</a:t>
            </a:r>
            <a:r>
              <a:rPr lang="ru-RU" sz="6000" dirty="0"/>
              <a:t>. Животное, которое предпочитает «человеческий» образ, нежели «звериный».</a:t>
            </a:r>
          </a:p>
        </p:txBody>
      </p:sp>
    </p:spTree>
    <p:extLst>
      <p:ext uri="{BB962C8B-B14F-4D97-AF65-F5344CB8AC3E}">
        <p14:creationId xmlns:p14="http://schemas.microsoft.com/office/powerpoint/2010/main" val="2974942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4. </a:t>
            </a:r>
            <a:r>
              <a:rPr lang="ru-RU" sz="6000" dirty="0"/>
              <a:t>Девочка, которую насильно выдавали замуж за слепого, но, к счастью, её спасла добрая ласточка.</a:t>
            </a:r>
          </a:p>
        </p:txBody>
      </p:sp>
    </p:spTree>
    <p:extLst>
      <p:ext uri="{BB962C8B-B14F-4D97-AF65-F5344CB8AC3E}">
        <p14:creationId xmlns:p14="http://schemas.microsoft.com/office/powerpoint/2010/main" val="3964499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986537" y="1263300"/>
            <a:ext cx="9906000" cy="5283983"/>
          </a:xfrm>
        </p:spPr>
        <p:txBody>
          <a:bodyPr>
            <a:noAutofit/>
          </a:bodyPr>
          <a:lstStyle/>
          <a:p>
            <a:r>
              <a:rPr lang="ru-RU" sz="6600" b="1" dirty="0"/>
              <a:t>1. </a:t>
            </a:r>
            <a:r>
              <a:rPr lang="ru-RU" sz="6600" dirty="0"/>
              <a:t>Ване и его отцу вместе 40 лет. </a:t>
            </a:r>
            <a:r>
              <a:rPr lang="ru-RU" sz="6600" u="sng" dirty="0"/>
              <a:t>Сколько будет им вместе через три года?</a:t>
            </a:r>
          </a:p>
        </p:txBody>
      </p:sp>
    </p:spTree>
    <p:extLst>
      <p:ext uri="{BB962C8B-B14F-4D97-AF65-F5344CB8AC3E}">
        <p14:creationId xmlns:p14="http://schemas.microsoft.com/office/powerpoint/2010/main" val="1687101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09650" y="1374964"/>
            <a:ext cx="9906000" cy="5283983"/>
          </a:xfrm>
        </p:spPr>
        <p:txBody>
          <a:bodyPr>
            <a:normAutofit/>
          </a:bodyPr>
          <a:lstStyle/>
          <a:p>
            <a:r>
              <a:rPr lang="ru-RU" sz="7200" b="1" dirty="0"/>
              <a:t>5</a:t>
            </a:r>
            <a:r>
              <a:rPr lang="ru-RU" sz="7200" dirty="0"/>
              <a:t>. Птица, которая несла неправильные яйца.</a:t>
            </a:r>
          </a:p>
        </p:txBody>
      </p:sp>
    </p:spTree>
    <p:extLst>
      <p:ext uri="{BB962C8B-B14F-4D97-AF65-F5344CB8AC3E}">
        <p14:creationId xmlns:p14="http://schemas.microsoft.com/office/powerpoint/2010/main" val="334000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14115" y="979179"/>
            <a:ext cx="9906000" cy="5283983"/>
          </a:xfrm>
        </p:spPr>
        <p:txBody>
          <a:bodyPr>
            <a:normAutofit/>
          </a:bodyPr>
          <a:lstStyle/>
          <a:p>
            <a:r>
              <a:rPr lang="ru-RU" sz="7200" b="1" dirty="0"/>
              <a:t>6. </a:t>
            </a:r>
            <a:r>
              <a:rPr lang="ru-RU" sz="7200" dirty="0"/>
              <a:t>Маленький мальчик, который был обречён стать кружкой.</a:t>
            </a:r>
          </a:p>
        </p:txBody>
      </p:sp>
    </p:spTree>
    <p:extLst>
      <p:ext uri="{BB962C8B-B14F-4D97-AF65-F5344CB8AC3E}">
        <p14:creationId xmlns:p14="http://schemas.microsoft.com/office/powerpoint/2010/main" val="4071055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1334021"/>
            <a:ext cx="9906000" cy="5283983"/>
          </a:xfrm>
        </p:spPr>
        <p:txBody>
          <a:bodyPr>
            <a:normAutofit/>
          </a:bodyPr>
          <a:lstStyle/>
          <a:p>
            <a:r>
              <a:rPr lang="ru-RU" sz="7200" b="1" dirty="0"/>
              <a:t>7</a:t>
            </a:r>
            <a:r>
              <a:rPr lang="ru-RU" sz="7200" dirty="0"/>
              <a:t>. Зелёный дружок длинноволосой девочки.</a:t>
            </a:r>
          </a:p>
        </p:txBody>
      </p:sp>
    </p:spTree>
    <p:extLst>
      <p:ext uri="{BB962C8B-B14F-4D97-AF65-F5344CB8AC3E}">
        <p14:creationId xmlns:p14="http://schemas.microsoft.com/office/powerpoint/2010/main" val="15126336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5186" y="2460966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effectLst/>
              </a:rPr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927297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1460762" y="947781"/>
            <a:ext cx="4680731" cy="4729687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Снегурочка</a:t>
            </a:r>
          </a:p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Колобок</a:t>
            </a:r>
          </a:p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Кот в сапогах</a:t>
            </a:r>
          </a:p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4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/>
              <a:t>5. Курочка Ряба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6141493" y="947780"/>
            <a:ext cx="4872249" cy="4729687"/>
          </a:xfrm>
        </p:spPr>
        <p:txBody>
          <a:bodyPr>
            <a:no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Кружка Чип из «Красавицы и чудовища»</a:t>
            </a:r>
          </a:p>
          <a:p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Хамелеон Паскаль из «</a:t>
            </a:r>
            <a:r>
              <a:rPr lang="ru-RU" sz="4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Рапунцель</a:t>
            </a:r>
            <a: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запутанная история»</a:t>
            </a:r>
          </a:p>
        </p:txBody>
      </p:sp>
    </p:spTree>
    <p:extLst>
      <p:ext uri="{BB962C8B-B14F-4D97-AF65-F5344CB8AC3E}">
        <p14:creationId xmlns:p14="http://schemas.microsoft.com/office/powerpoint/2010/main" val="1534942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168706" y="1047418"/>
            <a:ext cx="9906000" cy="5283983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solidFill>
                  <a:schemeClr val="tx1"/>
                </a:solidFill>
              </a:rPr>
              <a:t>2 раунд.</a:t>
            </a:r>
          </a:p>
          <a:p>
            <a:pPr algn="ctr"/>
            <a:r>
              <a:rPr lang="ru-RU" sz="8800" dirty="0">
                <a:solidFill>
                  <a:schemeClr val="tx1"/>
                </a:solidFill>
              </a:rPr>
              <a:t>Продолжи фразу…</a:t>
            </a:r>
          </a:p>
        </p:txBody>
      </p:sp>
    </p:spTree>
    <p:extLst>
      <p:ext uri="{BB962C8B-B14F-4D97-AF65-F5344CB8AC3E}">
        <p14:creationId xmlns:p14="http://schemas.microsoft.com/office/powerpoint/2010/main" val="2749161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823799" y="528802"/>
            <a:ext cx="9906000" cy="5283983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Продолжи фразу знаменитого стихотворения М.Ю. Лермонтова: </a:t>
            </a:r>
          </a:p>
          <a:p>
            <a:r>
              <a:rPr lang="ru-RU" sz="4000" b="1" dirty="0">
                <a:solidFill>
                  <a:schemeClr val="tx1"/>
                </a:solidFill>
              </a:rPr>
              <a:t>«А он, мятежный, просит …»</a:t>
            </a:r>
          </a:p>
          <a:p>
            <a:pPr marL="1714500" lvl="3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  <a:effectLst/>
              </a:rPr>
              <a:t> Солнца</a:t>
            </a:r>
          </a:p>
          <a:p>
            <a:pPr marL="1714500" lvl="3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  <a:effectLst/>
              </a:rPr>
              <a:t> Ветра</a:t>
            </a:r>
          </a:p>
          <a:p>
            <a:pPr marL="1714500" lvl="3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  <a:effectLst/>
              </a:rPr>
              <a:t> Бури</a:t>
            </a:r>
          </a:p>
          <a:p>
            <a:pPr marL="1714500" lvl="3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  <a:effectLst/>
              </a:rPr>
              <a:t> Дождя</a:t>
            </a:r>
          </a:p>
        </p:txBody>
      </p:sp>
    </p:spTree>
    <p:extLst>
      <p:ext uri="{BB962C8B-B14F-4D97-AF65-F5344CB8AC3E}">
        <p14:creationId xmlns:p14="http://schemas.microsoft.com/office/powerpoint/2010/main" val="1633045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5"/>
            <a:ext cx="9906000" cy="5940236"/>
          </a:xfrm>
        </p:spPr>
        <p:txBody>
          <a:bodyPr>
            <a:normAutofit fontScale="92500"/>
          </a:bodyPr>
          <a:lstStyle/>
          <a:p>
            <a:r>
              <a:rPr lang="ru-RU" sz="4300" dirty="0">
                <a:solidFill>
                  <a:schemeClr val="tx1"/>
                </a:solidFill>
              </a:rPr>
              <a:t>2. Продолжи фразу городничего: </a:t>
            </a:r>
            <a:br>
              <a:rPr lang="ru-RU" sz="4300" dirty="0">
                <a:solidFill>
                  <a:schemeClr val="tx1"/>
                </a:solidFill>
              </a:rPr>
            </a:br>
            <a:r>
              <a:rPr lang="ru-RU" sz="4300" b="1" dirty="0">
                <a:solidFill>
                  <a:schemeClr val="tx1"/>
                </a:solidFill>
              </a:rPr>
              <a:t>«Я пригласил вас, господа, с тем, чтобы сообщить вам пренеприятное известие…»</a:t>
            </a:r>
          </a:p>
          <a:p>
            <a:pPr marL="342900" indent="-342900">
              <a:buAutoNum type="arabicPeriod"/>
            </a:pPr>
            <a:r>
              <a:rPr lang="ru-RU" sz="4300" dirty="0">
                <a:solidFill>
                  <a:schemeClr val="tx1"/>
                </a:solidFill>
              </a:rPr>
              <a:t> Сгорела церковь</a:t>
            </a:r>
          </a:p>
          <a:p>
            <a:pPr marL="342900" indent="-342900">
              <a:buAutoNum type="arabicPeriod"/>
            </a:pPr>
            <a:r>
              <a:rPr lang="ru-RU" sz="4300" dirty="0">
                <a:solidFill>
                  <a:schemeClr val="tx1"/>
                </a:solidFill>
              </a:rPr>
              <a:t> Ожидается землетрясение </a:t>
            </a:r>
          </a:p>
          <a:p>
            <a:pPr marL="342900" indent="-342900">
              <a:buAutoNum type="arabicPeriod"/>
            </a:pPr>
            <a:r>
              <a:rPr lang="ru-RU" sz="4300" dirty="0">
                <a:solidFill>
                  <a:schemeClr val="tx1"/>
                </a:solidFill>
              </a:rPr>
              <a:t> К нам едет ревизор</a:t>
            </a:r>
          </a:p>
          <a:p>
            <a:pPr marL="342900" indent="-342900">
              <a:buAutoNum type="arabicPeriod"/>
            </a:pPr>
            <a:r>
              <a:rPr lang="ru-RU" sz="4300" dirty="0">
                <a:solidFill>
                  <a:schemeClr val="tx1"/>
                </a:solidFill>
              </a:rPr>
              <a:t> Ожидается наступление банды Пугачёва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207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3. Допиши фразу: </a:t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b="1" dirty="0">
                <a:solidFill>
                  <a:schemeClr val="tx1"/>
                </a:solidFill>
              </a:rPr>
              <a:t>«Сказка- ложь, да в ней намёк …»</a:t>
            </a:r>
          </a:p>
        </p:txBody>
      </p:sp>
    </p:spTree>
    <p:extLst>
      <p:ext uri="{BB962C8B-B14F-4D97-AF65-F5344CB8AC3E}">
        <p14:creationId xmlns:p14="http://schemas.microsoft.com/office/powerpoint/2010/main" val="2061537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946629" y="556098"/>
            <a:ext cx="9906000" cy="5283983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4. Допиши пословицу: </a:t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b="1" dirty="0">
                <a:solidFill>
                  <a:schemeClr val="tx1"/>
                </a:solidFill>
              </a:rPr>
              <a:t>«Один в поле…»</a:t>
            </a:r>
          </a:p>
        </p:txBody>
      </p:sp>
    </p:spTree>
    <p:extLst>
      <p:ext uri="{BB962C8B-B14F-4D97-AF65-F5344CB8AC3E}">
        <p14:creationId xmlns:p14="http://schemas.microsoft.com/office/powerpoint/2010/main" val="1273940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32357" y="612136"/>
            <a:ext cx="9906000" cy="5283983"/>
          </a:xfrm>
        </p:spPr>
        <p:txBody>
          <a:bodyPr>
            <a:normAutofit/>
          </a:bodyPr>
          <a:lstStyle/>
          <a:p>
            <a:r>
              <a:rPr lang="ru-RU" sz="4000" b="1" dirty="0"/>
              <a:t>2. </a:t>
            </a:r>
            <a:r>
              <a:rPr lang="ru-RU" sz="4000" dirty="0"/>
              <a:t>Мама для своих детей оставила дома конфеты. Первым пришёл из школы брат, взял свою половину конфет и ушёл гулять. Затем пришла сестра. Думая, что брат ещё не брал конфет, она съела только половину оставшихся, после чего осталось 3 конфеты. </a:t>
            </a:r>
            <a:r>
              <a:rPr lang="ru-RU" sz="4000" u="sng" dirty="0"/>
              <a:t>Сколько было конфет изначально? </a:t>
            </a:r>
          </a:p>
        </p:txBody>
      </p:sp>
    </p:spTree>
    <p:extLst>
      <p:ext uri="{BB962C8B-B14F-4D97-AF65-F5344CB8AC3E}">
        <p14:creationId xmlns:p14="http://schemas.microsoft.com/office/powerpoint/2010/main" val="1522115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51345" y="569746"/>
            <a:ext cx="9906000" cy="5283983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5. Допиши известное библейское выражение: </a:t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b="1" dirty="0">
                <a:solidFill>
                  <a:schemeClr val="tx1"/>
                </a:solidFill>
              </a:rPr>
              <a:t>«Око за око, …»</a:t>
            </a:r>
          </a:p>
        </p:txBody>
      </p:sp>
    </p:spTree>
    <p:extLst>
      <p:ext uri="{BB962C8B-B14F-4D97-AF65-F5344CB8AC3E}">
        <p14:creationId xmlns:p14="http://schemas.microsoft.com/office/powerpoint/2010/main" val="3565382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6. Продолжи известную фразу В.И. Ленина: </a:t>
            </a:r>
            <a:r>
              <a:rPr lang="ru-RU" sz="4000" b="1" dirty="0">
                <a:solidFill>
                  <a:schemeClr val="tx1"/>
                </a:solidFill>
              </a:rPr>
              <a:t>«Все на свете имеет…»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Две стороны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Два полюса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Две грани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Два направления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228320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7. Продолжи выражение древнеримского политика Цицерона: </a:t>
            </a:r>
            <a:r>
              <a:rPr lang="ru-RU" sz="4000" b="1" dirty="0">
                <a:solidFill>
                  <a:schemeClr val="tx1"/>
                </a:solidFill>
              </a:rPr>
              <a:t>«О времена! …»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О люди!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О дети!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О нравы!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О судьбы!</a:t>
            </a:r>
          </a:p>
        </p:txBody>
      </p:sp>
    </p:spTree>
    <p:extLst>
      <p:ext uri="{BB962C8B-B14F-4D97-AF65-F5344CB8AC3E}">
        <p14:creationId xmlns:p14="http://schemas.microsoft.com/office/powerpoint/2010/main" val="1769060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36948" y="2310840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1973838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46126" y="597042"/>
            <a:ext cx="7347496" cy="5749167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№3- бури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№3- к нам едет ревизор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Добрым молодцам урок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Не воин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Зуб за зуб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№1- две сторона</a:t>
            </a:r>
          </a:p>
          <a:p>
            <a:pPr marL="342900" indent="-342900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 №3- о нравы!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6146" name="Picture 2" descr="https://big-rostov.ru/wp-content/uploads/2018/01/5511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8325" y="3111688"/>
            <a:ext cx="5852941" cy="3234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552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96002" y="665280"/>
            <a:ext cx="9906000" cy="5283983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3 раунд.</a:t>
            </a:r>
          </a:p>
          <a:p>
            <a:pPr algn="ctr"/>
            <a:r>
              <a:rPr lang="ru-RU" sz="8000" dirty="0">
                <a:solidFill>
                  <a:schemeClr val="tx1"/>
                </a:solidFill>
              </a:rPr>
              <a:t>Назови мультфильм по еде героев</a:t>
            </a:r>
          </a:p>
        </p:txBody>
      </p:sp>
    </p:spTree>
    <p:extLst>
      <p:ext uri="{BB962C8B-B14F-4D97-AF65-F5344CB8AC3E}">
        <p14:creationId xmlns:p14="http://schemas.microsoft.com/office/powerpoint/2010/main" val="304901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1.</a:t>
            </a:r>
          </a:p>
        </p:txBody>
      </p:sp>
      <p:pic>
        <p:nvPicPr>
          <p:cNvPr id="4" name="Picture 2" descr="https://img1.goodfon.ru/original/2560x1600/a/aa/frozen-walt-disney-2013-25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3602" y="818866"/>
            <a:ext cx="4381617" cy="576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064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2.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074" y="392324"/>
            <a:ext cx="8099494" cy="607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0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3.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0874" y="246761"/>
            <a:ext cx="8496537" cy="63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70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4.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399" y="515155"/>
            <a:ext cx="8188657" cy="614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88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0" y="515155"/>
            <a:ext cx="10233171" cy="5283983"/>
          </a:xfrm>
        </p:spPr>
        <p:txBody>
          <a:bodyPr>
            <a:noAutofit/>
          </a:bodyPr>
          <a:lstStyle/>
          <a:p>
            <a:r>
              <a:rPr lang="ru-RU" sz="5400" b="1" dirty="0"/>
              <a:t>3. </a:t>
            </a:r>
            <a:r>
              <a:rPr lang="ru-RU" sz="5400" dirty="0"/>
              <a:t>Класс из 25 человек выстроился в шеренгу по одному, чередуясь: мальчик, девочка и т.д. </a:t>
            </a:r>
            <a:r>
              <a:rPr lang="ru-RU" sz="5400" u="sng" dirty="0"/>
              <a:t>Сколько в классе мальчиков, если первой стоит девочка? </a:t>
            </a:r>
          </a:p>
        </p:txBody>
      </p:sp>
    </p:spTree>
    <p:extLst>
      <p:ext uri="{BB962C8B-B14F-4D97-AF65-F5344CB8AC3E}">
        <p14:creationId xmlns:p14="http://schemas.microsoft.com/office/powerpoint/2010/main" val="3443335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5.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552" y="515155"/>
            <a:ext cx="8006686" cy="600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908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6</a:t>
            </a:r>
            <a:r>
              <a:rPr lang="ru-RU" sz="80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3431" y="287705"/>
            <a:ext cx="8423749" cy="63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759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7.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049" y="515155"/>
            <a:ext cx="8094656" cy="607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98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651" y="2338136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1780995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1. Холодное сердце</a:t>
            </a:r>
          </a:p>
        </p:txBody>
      </p:sp>
      <p:pic>
        <p:nvPicPr>
          <p:cNvPr id="8194" name="Picture 2" descr="https://img1.goodfon.ru/original/2560x1600/a/aa/frozen-walt-disney-2013-25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570" y="1296537"/>
            <a:ext cx="8287820" cy="517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50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2. Красавица и чудовище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322" y="1309047"/>
            <a:ext cx="7032316" cy="527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63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3. Принцесса и лягушка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219" y="1276635"/>
            <a:ext cx="9296521" cy="520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04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4. Рататуй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176" y="1241946"/>
            <a:ext cx="7260608" cy="544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38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5. Спящая красавица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288" y="1291806"/>
            <a:ext cx="7128383" cy="535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93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6. Леди и бродяга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513" y="1301632"/>
            <a:ext cx="7105933" cy="532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73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390464"/>
            <a:ext cx="9906000" cy="5283983"/>
          </a:xfrm>
        </p:spPr>
        <p:txBody>
          <a:bodyPr>
            <a:noAutofit/>
          </a:bodyPr>
          <a:lstStyle/>
          <a:p>
            <a:r>
              <a:rPr lang="ru-RU" sz="4000" b="1" dirty="0"/>
              <a:t>4. </a:t>
            </a:r>
            <a:r>
              <a:rPr lang="ru-RU" sz="4000" dirty="0"/>
              <a:t>Требуется пожарить три оладушка. На сковородке умещаются только два оладушка. На поджаривания оладушка с одной стороны требуется одна минута. </a:t>
            </a:r>
            <a:br>
              <a:rPr lang="ru-RU" sz="4000" dirty="0"/>
            </a:br>
            <a:r>
              <a:rPr lang="ru-RU" sz="4000" u="sng" dirty="0"/>
              <a:t>За какое наименьшее количество времени можно поджарить с двух сторон все три оладушка? </a:t>
            </a:r>
            <a:r>
              <a:rPr lang="ru-RU" sz="4000" dirty="0"/>
              <a:t>(Время на перекладывание и переворачивание оладушка не учитывается).</a:t>
            </a:r>
          </a:p>
        </p:txBody>
      </p:sp>
    </p:spTree>
    <p:extLst>
      <p:ext uri="{BB962C8B-B14F-4D97-AF65-F5344CB8AC3E}">
        <p14:creationId xmlns:p14="http://schemas.microsoft.com/office/powerpoint/2010/main" val="1195058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2480" y="146666"/>
            <a:ext cx="9906000" cy="1682135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7. Алиса в стране чудес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893" y="1235124"/>
            <a:ext cx="7227174" cy="542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86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27763" y="992827"/>
            <a:ext cx="9906000" cy="5283983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solidFill>
                  <a:schemeClr val="tx1"/>
                </a:solidFill>
              </a:rPr>
              <a:t>4 раунд. </a:t>
            </a:r>
          </a:p>
          <a:p>
            <a:pPr algn="ctr"/>
            <a:r>
              <a:rPr lang="ru-RU" sz="8800" dirty="0">
                <a:solidFill>
                  <a:schemeClr val="tx1"/>
                </a:solidFill>
              </a:rPr>
              <a:t>Угадай, чья фотка</a:t>
            </a:r>
          </a:p>
        </p:txBody>
      </p:sp>
    </p:spTree>
    <p:extLst>
      <p:ext uri="{BB962C8B-B14F-4D97-AF65-F5344CB8AC3E}">
        <p14:creationId xmlns:p14="http://schemas.microsoft.com/office/powerpoint/2010/main" val="3471970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1.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956" y="515156"/>
            <a:ext cx="5260909" cy="625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9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2.</a:t>
            </a:r>
          </a:p>
        </p:txBody>
      </p:sp>
      <p:pic>
        <p:nvPicPr>
          <p:cNvPr id="1026" name="Picture 2" descr="https://avatars.mds.yandex.net/get-zen_doc/1906120/pub_5f8ed24fd95e5c3d0b6ff7bc_5f8ed280b5e4d5370e09c32a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0769" y="243953"/>
            <a:ext cx="4367284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516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3.</a:t>
            </a:r>
          </a:p>
        </p:txBody>
      </p:sp>
      <p:pic>
        <p:nvPicPr>
          <p:cNvPr id="4" name="Picture 4" descr="https://avatars.mds.yandex.net/get-zen_doc/759807/pub_5d2201b55b421500aec5fff9_5d2216fd3bcaee00ae26250f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0" b="-1"/>
          <a:stretch/>
        </p:blipFill>
        <p:spPr bwMode="auto">
          <a:xfrm>
            <a:off x="3815234" y="515156"/>
            <a:ext cx="4558353" cy="615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318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4.</a:t>
            </a:r>
          </a:p>
        </p:txBody>
      </p:sp>
      <p:pic>
        <p:nvPicPr>
          <p:cNvPr id="4" name="Picture 2" descr="https://fursk.ru/upload/medialibrary/091/091bc323349785789a568bc9fc7578f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3331" y="873457"/>
            <a:ext cx="4222159" cy="529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828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5.</a:t>
            </a:r>
          </a:p>
        </p:txBody>
      </p:sp>
      <p:pic>
        <p:nvPicPr>
          <p:cNvPr id="8194" name="Picture 2" descr="https://avatars.mds.yandex.net/get-zen_doc/1577695/pub_5cb03b1ff6607000af80e51c_5cb03bb1696f5600b30f7aee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6745" y="982637"/>
            <a:ext cx="5295331" cy="53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710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6.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215" y="515156"/>
            <a:ext cx="4481270" cy="61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98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515156"/>
            <a:ext cx="9906000" cy="1491066"/>
          </a:xfrm>
        </p:spPr>
        <p:txBody>
          <a:bodyPr>
            <a:noAutofit/>
          </a:bodyPr>
          <a:lstStyle/>
          <a:p>
            <a:r>
              <a:rPr lang="ru-RU" sz="9600" b="1" dirty="0"/>
              <a:t>7.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588" y="142439"/>
            <a:ext cx="4383646" cy="657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7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652" y="2379079"/>
            <a:ext cx="9905998" cy="147857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/>
              <a:t>Правильные ответы</a:t>
            </a:r>
          </a:p>
        </p:txBody>
      </p:sp>
    </p:spTree>
    <p:extLst>
      <p:ext uri="{BB962C8B-B14F-4D97-AF65-F5344CB8AC3E}">
        <p14:creationId xmlns:p14="http://schemas.microsoft.com/office/powerpoint/2010/main" val="2096074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0" y="515155"/>
            <a:ext cx="10247025" cy="5283983"/>
          </a:xfrm>
        </p:spPr>
        <p:txBody>
          <a:bodyPr>
            <a:noAutofit/>
          </a:bodyPr>
          <a:lstStyle/>
          <a:p>
            <a:r>
              <a:rPr lang="ru-RU" sz="3600" b="1" dirty="0"/>
              <a:t>5. </a:t>
            </a:r>
            <a:r>
              <a:rPr lang="ru-RU" sz="3600" dirty="0"/>
              <a:t>Мужик пошёл на базар и купил там лошадь за 50 рублей. Но вскоре он заметил, что лошади подорожали, и продал её за 60 рублей. Потом он подумал, что домой ему ехать не на чем, и купил лошадь за 70 рублей. Затем он задумался, как бы не получить от жены нагоняй за такую дорогую покупку, и продал её за 80 рублей. </a:t>
            </a:r>
            <a:r>
              <a:rPr lang="ru-RU" sz="3600" u="sng" dirty="0"/>
              <a:t>Сколько рублей он заработал в результате этих манипуляций? </a:t>
            </a:r>
          </a:p>
        </p:txBody>
      </p:sp>
    </p:spTree>
    <p:extLst>
      <p:ext uri="{BB962C8B-B14F-4D97-AF65-F5344CB8AC3E}">
        <p14:creationId xmlns:p14="http://schemas.microsoft.com/office/powerpoint/2010/main" val="388211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1. Владимир Владимирович Путин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994" y="1145273"/>
            <a:ext cx="3980597" cy="53074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319" y="1145273"/>
            <a:ext cx="4467051" cy="530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506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2. Сергей Безруков</a:t>
            </a:r>
          </a:p>
        </p:txBody>
      </p:sp>
      <p:pic>
        <p:nvPicPr>
          <p:cNvPr id="2052" name="Picture 4" descr="https://avatars.mds.yandex.net/get-zen_doc/1906120/pub_5f8ed24fd95e5c3d0b6ff7bc_5f8ed280b5e4d5370e09c32a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8236" y="1105469"/>
            <a:ext cx="3624483" cy="533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get-zen_doc/1589949/pub_5db5cbe6fc69ab00acb6e587_5db5ddc8d5bbc300ac340857/scale_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9982" y="1105469"/>
            <a:ext cx="3559338" cy="533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524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3. Леонардо </a:t>
            </a:r>
            <a:r>
              <a:rPr lang="ru-RU" sz="5000" b="1" dirty="0" err="1">
                <a:solidFill>
                  <a:schemeClr val="tx1"/>
                </a:solidFill>
              </a:rPr>
              <a:t>ди</a:t>
            </a:r>
            <a:r>
              <a:rPr lang="ru-RU" sz="5000" b="1" dirty="0">
                <a:solidFill>
                  <a:schemeClr val="tx1"/>
                </a:solidFill>
              </a:rPr>
              <a:t> </a:t>
            </a:r>
            <a:r>
              <a:rPr lang="ru-RU" sz="5000" b="1" dirty="0" err="1">
                <a:solidFill>
                  <a:schemeClr val="tx1"/>
                </a:solidFill>
              </a:rPr>
              <a:t>Каприо</a:t>
            </a:r>
            <a:endParaRPr lang="ru-RU" sz="5000" b="1" dirty="0">
              <a:solidFill>
                <a:schemeClr val="tx1"/>
              </a:solidFill>
            </a:endParaRPr>
          </a:p>
        </p:txBody>
      </p:sp>
      <p:pic>
        <p:nvPicPr>
          <p:cNvPr id="3076" name="Picture 4" descr="https://avatars.mds.yandex.net/get-zen_doc/759807/pub_5d2201b55b421500aec5fff9_5d2216fd3bcaee00ae26250f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556" y="1033308"/>
            <a:ext cx="8161361" cy="542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832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673674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4. Джонни Депп</a:t>
            </a:r>
          </a:p>
        </p:txBody>
      </p:sp>
      <p:pic>
        <p:nvPicPr>
          <p:cNvPr id="4098" name="Picture 2" descr="https://fursk.ru/upload/medialibrary/091/091bc323349785789a568bc9fc7578f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674" y="1126484"/>
            <a:ext cx="8572500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284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1411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5. </a:t>
            </a:r>
            <a:r>
              <a:rPr lang="ru-RU" sz="5000" b="1" dirty="0" err="1">
                <a:solidFill>
                  <a:schemeClr val="tx1"/>
                </a:solidFill>
              </a:rPr>
              <a:t>Тимати</a:t>
            </a:r>
            <a:endParaRPr lang="ru-RU" sz="50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avatars.mds.yandex.net/get-zen_doc/1577695/pub_5cb03b1ff6607000af80e51c_5cb03bb1696f5600b30f7aee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912" y="1215740"/>
            <a:ext cx="97726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8423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06905" y="0"/>
            <a:ext cx="10363652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6. Майкл Джексон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011" y="1099428"/>
            <a:ext cx="3864366" cy="5287251"/>
          </a:xfrm>
          <a:prstGeom prst="rect">
            <a:avLst/>
          </a:prstGeom>
        </p:spPr>
      </p:pic>
      <p:pic>
        <p:nvPicPr>
          <p:cNvPr id="2050" name="Picture 2" descr="http://images6.fanpop.com/image/photos/39400000/-michael-jackson-39411025-1500-21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2561" y="1068861"/>
            <a:ext cx="3762607" cy="531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608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527834" y="0"/>
            <a:ext cx="8004524" cy="1491066"/>
          </a:xfrm>
        </p:spPr>
        <p:txBody>
          <a:bodyPr>
            <a:noAutofit/>
          </a:bodyPr>
          <a:lstStyle/>
          <a:p>
            <a:r>
              <a:rPr lang="ru-RU" sz="5000" b="1" dirty="0">
                <a:solidFill>
                  <a:schemeClr val="tx1"/>
                </a:solidFill>
              </a:rPr>
              <a:t>7. Виктор Цой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336" y="1036366"/>
            <a:ext cx="3534996" cy="5299906"/>
          </a:xfrm>
          <a:prstGeom prst="rect">
            <a:avLst/>
          </a:prstGeom>
        </p:spPr>
      </p:pic>
      <p:pic>
        <p:nvPicPr>
          <p:cNvPr id="7170" name="Picture 2" descr="https://www.meme-arsenal.com/memes/99bd8ae38476c63e61173c47203f22c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4950" y="1012972"/>
            <a:ext cx="5323300" cy="532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276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55060" y="1160060"/>
            <a:ext cx="9906000" cy="5280523"/>
          </a:xfrm>
        </p:spPr>
        <p:txBody>
          <a:bodyPr>
            <a:noAutofit/>
          </a:bodyPr>
          <a:lstStyle/>
          <a:p>
            <a:pPr algn="ctr"/>
            <a:r>
              <a:rPr lang="en-US" sz="10000" b="1" dirty="0"/>
              <a:t>III</a:t>
            </a:r>
            <a:r>
              <a:rPr lang="ru-RU" sz="10000" b="1" dirty="0"/>
              <a:t> ТУР</a:t>
            </a:r>
            <a:br>
              <a:rPr lang="ru-RU" sz="10000" b="1" dirty="0"/>
            </a:br>
            <a:r>
              <a:rPr lang="ru-RU" sz="10000" b="1" dirty="0"/>
              <a:t>С миру по нитке</a:t>
            </a:r>
          </a:p>
        </p:txBody>
      </p:sp>
    </p:spTree>
    <p:extLst>
      <p:ext uri="{BB962C8B-B14F-4D97-AF65-F5344CB8AC3E}">
        <p14:creationId xmlns:p14="http://schemas.microsoft.com/office/powerpoint/2010/main" val="2582274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99847" y="1377597"/>
            <a:ext cx="9906000" cy="5280523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1 раунд.</a:t>
            </a:r>
            <a:br>
              <a:rPr lang="ru-RU" sz="8000" dirty="0">
                <a:solidFill>
                  <a:srgbClr val="FF0000"/>
                </a:solidFill>
              </a:rPr>
            </a:br>
            <a:r>
              <a:rPr lang="ru-RU" sz="8000" dirty="0">
                <a:solidFill>
                  <a:srgbClr val="FF0000"/>
                </a:solidFill>
              </a:rPr>
              <a:t>Элементарно, Ватсон!</a:t>
            </a:r>
          </a:p>
        </p:txBody>
      </p:sp>
    </p:spTree>
    <p:extLst>
      <p:ext uri="{BB962C8B-B14F-4D97-AF65-F5344CB8AC3E}">
        <p14:creationId xmlns:p14="http://schemas.microsoft.com/office/powerpoint/2010/main" val="2113809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000">
              <a:srgbClr val="FFFF00"/>
            </a:gs>
            <a:gs pos="100000">
              <a:srgbClr val="FFC000"/>
            </a:gs>
            <a:gs pos="53000">
              <a:srgbClr val="FDF834"/>
            </a:gs>
            <a:gs pos="93000">
              <a:srgbClr val="FFC000"/>
            </a:gs>
            <a:gs pos="100000">
              <a:schemeClr val="accent1">
                <a:lumMod val="30000"/>
                <a:lumOff val="7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03565" y="809560"/>
            <a:ext cx="11222181" cy="5280523"/>
          </a:xfrm>
        </p:spPr>
        <p:txBody>
          <a:bodyPr>
            <a:noAutofit/>
          </a:bodyPr>
          <a:lstStyle/>
          <a:p>
            <a:r>
              <a:rPr lang="ru-RU" sz="3600" b="1" dirty="0"/>
              <a:t>1. </a:t>
            </a:r>
            <a:r>
              <a:rPr lang="ru-RU" sz="3600" dirty="0"/>
              <a:t>Эти определения описывают одно слово. </a:t>
            </a:r>
            <a:r>
              <a:rPr lang="ru-RU" sz="3600" u="sng" dirty="0"/>
              <a:t>Что это?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/>
              <a:t>Данное изобретение используется и в мирных целях.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/>
              <a:t>Предполагается, что родина этого изобретения Китай.</a:t>
            </a:r>
            <a:r>
              <a:rPr lang="ru-RU" sz="3600" b="1" dirty="0"/>
              <a:t> </a:t>
            </a:r>
            <a:endParaRPr lang="ru-RU" sz="3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/>
              <a:t>В Европе (XIII в.) его разновидность получила название «летающий огонь», или «огненный волан», а в середине XX в. — имя милой девушки.</a:t>
            </a:r>
            <a:r>
              <a:rPr lang="ru-RU" sz="3600" b="1" dirty="0"/>
              <a:t> </a:t>
            </a:r>
            <a:endParaRPr lang="ru-RU" sz="3600" dirty="0"/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267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2_Контур">
  <a:themeElements>
    <a:clrScheme name="Контур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ppt/theme/theme3.xml><?xml version="1.0" encoding="utf-8"?>
<a:theme xmlns:a="http://schemas.openxmlformats.org/drawingml/2006/main" name="1_Контур">
  <a:themeElements>
    <a:clrScheme name="Другая 1">
      <a:dk1>
        <a:sysClr val="windowText" lastClr="000000"/>
      </a:dk1>
      <a:lt1>
        <a:sysClr val="window" lastClr="FFFFFF"/>
      </a:lt1>
      <a:dk2>
        <a:srgbClr val="92278F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678</TotalTime>
  <Words>2609</Words>
  <Application>Microsoft Office PowerPoint</Application>
  <PresentationFormat>Широкоэкранный</PresentationFormat>
  <Paragraphs>245</Paragraphs>
  <Slides>146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146</vt:i4>
      </vt:variant>
    </vt:vector>
  </HeadingPairs>
  <TitlesOfParts>
    <vt:vector size="153" baseType="lpstr">
      <vt:lpstr>Arial</vt:lpstr>
      <vt:lpstr>Calibri</vt:lpstr>
      <vt:lpstr>Times New Roman</vt:lpstr>
      <vt:lpstr>Tw Cen MT</vt:lpstr>
      <vt:lpstr>Контур</vt:lpstr>
      <vt:lpstr>2_Контур</vt:lpstr>
      <vt:lpstr>1_Контур</vt:lpstr>
      <vt:lpstr>ИНТЕЛЛЕКТАУЛЬНА ИГРА «ЭРУДИТ»</vt:lpstr>
      <vt:lpstr>Структура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Правильные ответы</vt:lpstr>
      <vt:lpstr>Презентация PowerPoint</vt:lpstr>
      <vt:lpstr>ПОДСЧЁТ ГОЛОСОВ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86</cp:revision>
  <dcterms:created xsi:type="dcterms:W3CDTF">2019-03-12T07:42:33Z</dcterms:created>
  <dcterms:modified xsi:type="dcterms:W3CDTF">2023-02-07T03:19:18Z</dcterms:modified>
</cp:coreProperties>
</file>