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21"/>
  </p:notesMasterIdLst>
  <p:handoutMasterIdLst>
    <p:handoutMasterId r:id="rId22"/>
  </p:handoutMasterIdLst>
  <p:sldIdLst>
    <p:sldId id="265" r:id="rId5"/>
    <p:sldId id="272" r:id="rId6"/>
    <p:sldId id="306" r:id="rId7"/>
    <p:sldId id="278" r:id="rId8"/>
    <p:sldId id="296" r:id="rId9"/>
    <p:sldId id="279" r:id="rId10"/>
    <p:sldId id="287" r:id="rId11"/>
    <p:sldId id="307" r:id="rId12"/>
    <p:sldId id="298" r:id="rId13"/>
    <p:sldId id="301" r:id="rId14"/>
    <p:sldId id="303" r:id="rId15"/>
    <p:sldId id="302" r:id="rId16"/>
    <p:sldId id="300" r:id="rId17"/>
    <p:sldId id="297" r:id="rId18"/>
    <p:sldId id="286" r:id="rId19"/>
    <p:sldId id="304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 showGuides="1">
      <p:cViewPr varScale="1">
        <p:scale>
          <a:sx n="72" d="100"/>
          <a:sy n="72" d="100"/>
        </p:scale>
        <p:origin x="6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07.02.2023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07.02.2023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07.02.2023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681383"/>
          </a:xfrm>
        </p:spPr>
        <p:txBody>
          <a:bodyPr rtlCol="0"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 сад №50 общеразвивающего вида 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приоритетным осуществлением деятельности по художественно-эстетическому  развитию детей»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г.Ачинск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565" y="2740646"/>
            <a:ext cx="9144000" cy="3832431"/>
          </a:xfrm>
        </p:spPr>
        <p:txBody>
          <a:bodyPr rtlCol="0"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«Читаем вместе» как форма взаимодействия ДОУ с семьей</a:t>
            </a:r>
            <a:r>
              <a:rPr lang="ru-RU" sz="4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br>
              <a:rPr lang="ru-RU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Любомирская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Е.Г.</a:t>
            </a:r>
          </a:p>
          <a:p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051D15-7C13-4A12-A937-6E012784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Книжкина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больница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A0AE399-D939-4AB8-BDC3-F5D2440000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662" y="1825625"/>
            <a:ext cx="4969564" cy="4351338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25631B0-807F-4BBF-8C48-D344BAB432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532" y="1690688"/>
            <a:ext cx="4969564" cy="467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4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8C28A-CF82-4DCE-BD61-6CC1222FF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«Мой любимый сказочный герой»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91718DD-A14D-462C-B3E3-B3C23197A2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81" y="1777517"/>
            <a:ext cx="2166679" cy="330296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D75C8A-F5DF-4218-81BE-1956C80F1A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325" y="1187656"/>
            <a:ext cx="2798901" cy="3551583"/>
          </a:xfrm>
          <a:prstGeom prst="rect">
            <a:avLst/>
          </a:prstGeom>
        </p:spPr>
      </p:pic>
      <p:pic>
        <p:nvPicPr>
          <p:cNvPr id="4098" name="Picture 2" descr="https://sun9-north.userapi.com/sun9-83/s/v1/ig2/5xEXueZKcmYv_PyP0mYGtH0n8JVA4G5gekvVBQh14X1VUYvLceE1_-f1P9Xy6nS_HSdCXYeRjHrItep_2zHb6-MZ.jpg?size=783x1080&amp;quality=95&amp;type=album">
            <a:extLst>
              <a:ext uri="{FF2B5EF4-FFF2-40B4-BE49-F238E27FC236}">
                <a16:creationId xmlns:a16="http://schemas.microsoft.com/office/drawing/2014/main" id="{33F7013B-0C5C-4D97-BEA5-17952AC7C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153" y="2447787"/>
            <a:ext cx="3180524" cy="40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west.userapi.com/sun9-52/s/v1/ig2/rV3Q__wNOA-7hwGWC5L3Dte2hHwbv7iTC6ZO60HfA8l0OzoBlAVI3t3mkGfGOmlNlmjiLJyYQz7WHjlm_BYnou4A.jpg?size=810x1080&amp;quality=95&amp;type=album">
            <a:extLst>
              <a:ext uri="{FF2B5EF4-FFF2-40B4-BE49-F238E27FC236}">
                <a16:creationId xmlns:a16="http://schemas.microsoft.com/office/drawing/2014/main" id="{2B85C242-FB48-412C-BFE1-54EEF8537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8102" y="2591835"/>
            <a:ext cx="2656647" cy="37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19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444B53-11B8-490E-8E61-D421D4E4F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326" y="85965"/>
            <a:ext cx="9029700" cy="1325563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«Читает вся моя семья»</a:t>
            </a:r>
          </a:p>
        </p:txBody>
      </p:sp>
      <p:pic>
        <p:nvPicPr>
          <p:cNvPr id="5122" name="Picture 2" descr="https://sun9-west.userapi.com/sun9-7/s/v1/ig2/-MnULZqzJfhgi6bFjydRR75h_Ag55MTPAnDUFWKGvi8VeC1cuA4bB_5ItUZkSY7QG5moatlBKKwxePDO1p0Y_yQm.jpg?size=1280x790&amp;quality=96&amp;type=album">
            <a:extLst>
              <a:ext uri="{FF2B5EF4-FFF2-40B4-BE49-F238E27FC236}">
                <a16:creationId xmlns:a16="http://schemas.microsoft.com/office/drawing/2014/main" id="{B4C205DF-2E50-4D21-96AF-1FC695DE9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36" y="1330806"/>
            <a:ext cx="2760041" cy="261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west.userapi.com/sun9-54/s/v1/ig2/-DetHkw9wG0HMr9awwoRHmGWxfk0_iC8sY-aowxokfMwPDoN6dTvHNRbVM68WWk6ad1bXMufRu7qZaXhAchtB48_.jpg?size=810x1080&amp;quality=96&amp;type=album">
            <a:extLst>
              <a:ext uri="{FF2B5EF4-FFF2-40B4-BE49-F238E27FC236}">
                <a16:creationId xmlns:a16="http://schemas.microsoft.com/office/drawing/2014/main" id="{026B75FD-C0D5-46D5-94C4-738C9B05A2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912" y="3949147"/>
            <a:ext cx="2760043" cy="235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west.userapi.com/sun9-69/s/v1/ig2/dzqyBH6lqNu8qgIoI4PaPEmUHjO4JZMOQ-LbqI9KNcQ3XynwhU38zCw3brmUXvsFTpKrQ7nISTo066mjjW3S9Xht.jpg?size=810x1080&amp;quality=96&amp;type=album">
            <a:extLst>
              <a:ext uri="{FF2B5EF4-FFF2-40B4-BE49-F238E27FC236}">
                <a16:creationId xmlns:a16="http://schemas.microsoft.com/office/drawing/2014/main" id="{5FD755B0-5CCE-4CAD-8399-C68A56F9D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913" y="1253020"/>
            <a:ext cx="2760043" cy="235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sun9-west.userapi.com/sun9-3/s/v1/ig2/Uq6lThhsDwQMOUpzhJE15wjEgpMI8BxYYl9rS7_TT2Tmcz8VemUH75UT2HBu9TSDLDBwZuFzSncUDE5uRYMOuzKJ.jpg?size=1280x960&amp;quality=96&amp;type=album">
            <a:extLst>
              <a:ext uri="{FF2B5EF4-FFF2-40B4-BE49-F238E27FC236}">
                <a16:creationId xmlns:a16="http://schemas.microsoft.com/office/drawing/2014/main" id="{2D6D5A21-A497-4EB8-B841-8A528B6F6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6356" y="2140226"/>
            <a:ext cx="4525477" cy="400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sun9-east.userapi.com/sun9-27/s/v1/ig2/t99B_JzSzg_XDoBg-tseadpjccxw_LyjKJMQrsCeHipr5LySECuHGL9_XtW02Hic1TbmyrVs_KRIG2Hso3DLht4O.jpg?size=810x1080&amp;quality=96&amp;type=album">
            <a:extLst>
              <a:ext uri="{FF2B5EF4-FFF2-40B4-BE49-F238E27FC236}">
                <a16:creationId xmlns:a16="http://schemas.microsoft.com/office/drawing/2014/main" id="{9B10AEF3-D3D9-418E-A813-70882B7D8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045" y="3988214"/>
            <a:ext cx="2412969" cy="250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04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0D391-1611-4CBC-AEEE-ED66F759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«Собери макулатуру- спаси дерево»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3991035-3E2C-4E59-92ED-15F724A18E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690688"/>
            <a:ext cx="3670851" cy="223195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B24F3C-A9D2-4A5D-8894-892F1A0DBE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8034" y="1690687"/>
            <a:ext cx="4645873" cy="53528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6412CA-00C0-48CE-9609-69C16C6068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267" y="3922643"/>
            <a:ext cx="2590800" cy="293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0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FB816-477E-4B7B-BF03-4665EB559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стенгазет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A29605-A5EF-4B02-946F-63C66A16FA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35" y="1401556"/>
            <a:ext cx="4397802" cy="43513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49740C-270A-4133-9756-B32AA67F70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563" y="151847"/>
            <a:ext cx="4397802" cy="307768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A94DD9A-1259-4682-89EF-1B197965AE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660" y="3429000"/>
            <a:ext cx="588940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5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DF0A190-7A64-4D2A-9AC4-0509135165CD}"/>
              </a:ext>
            </a:extLst>
          </p:cNvPr>
          <p:cNvSpPr/>
          <p:nvPr/>
        </p:nvSpPr>
        <p:spPr>
          <a:xfrm>
            <a:off x="927652" y="466565"/>
            <a:ext cx="1052222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проекта: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Повысился интерес детей и родителей к художественной литературе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традиции домашнего чтения.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компетентность родителей в вопросах воспитания грамотного читателя, речевого развития ребенка.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 взрослых сформировались представления о пользе совместного чтения, совместного времяпровождения, альтернативных способах семейного отдыха.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Сформировался интерес к литературе, как к виду искусства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нравственные качества ребенка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Выработалась потребность ежедневного общения с литературой</a:t>
            </a: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2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16C86-7442-4758-A2DD-0C48ECF95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751" y="1253021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7030A0"/>
                </a:solidFill>
              </a:rPr>
              <a:t>Спасибо за внимание!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1988D6-4CBD-4ABE-A082-5689B03953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47019" y="3142684"/>
            <a:ext cx="3429165" cy="3350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05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A8E62A-EBCB-49B9-A8E6-B3F8C8383BD5}"/>
              </a:ext>
            </a:extLst>
          </p:cNvPr>
          <p:cNvSpPr/>
          <p:nvPr/>
        </p:nvSpPr>
        <p:spPr>
          <a:xfrm>
            <a:off x="1643270" y="244662"/>
            <a:ext cx="928977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 проекта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обучение и воспитание ребенка через деятельность, а в работе  с семьей  - через совместную деятельность.</a:t>
            </a: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скоординировать действия в триаде «Педагог - Родитель  - Дети»</a:t>
            </a:r>
          </a:p>
          <a:p>
            <a:endParaRPr lang="ru-RU" sz="2400" dirty="0">
              <a:solidFill>
                <a:srgbClr val="00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6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A77E4B-7D69-4CEB-B2F1-B99CBB9D4C0D}"/>
              </a:ext>
            </a:extLst>
          </p:cNvPr>
          <p:cNvSpPr/>
          <p:nvPr/>
        </p:nvSpPr>
        <p:spPr>
          <a:xfrm>
            <a:off x="848138" y="0"/>
            <a:ext cx="10906539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маленький читатель делает первые шаги в мир большой литературы. Проводниками для детей становятся родители и воспитатели. Часто ли мы задаем себе вопрос: «Что принесет книга ребенку? Чему научит? Что запечатлеет в его необъятной, открытой, уязвимой душе. Кто встретится на пути?» От взрослого в большей степени зависит и то, станет ли ребенок настоящим читателем или встреча с книгой в дошкольном детстве станет случайным, ничего не значащим эпизодом в его жизни. Особое значение для читательской судьбы ребёнка имеет семейное чтение. Слушая чтение взрослого, рассматривая вместе с ним книжные иллюстрации, ребёнок активно думает, переживает за героев, предвосхищает события, устанавливает связи своего опыта с опытом других. Совместное чтение сближает взрослых и детей, стимулирует и наполняет содержанием редкие и радостные минуты духовного общения, воспитывает в ребёнке доброе и любящее сердце</a:t>
            </a:r>
          </a:p>
          <a:p>
            <a:endParaRPr lang="ru-RU" b="1" i="0" dirty="0">
              <a:solidFill>
                <a:srgbClr val="1A1A1A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169457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F616702-A7F3-4461-B4C5-F3B33F29948D}"/>
              </a:ext>
            </a:extLst>
          </p:cNvPr>
          <p:cNvSpPr/>
          <p:nvPr/>
        </p:nvSpPr>
        <p:spPr>
          <a:xfrm>
            <a:off x="1020417" y="323363"/>
            <a:ext cx="1046921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«Читаем вместе»</a:t>
            </a:r>
          </a:p>
          <a:p>
            <a:pPr lvl="0"/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/>
              <a:t>развить у детей старшего дошкольного возраста интерес к художественной литературе.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/>
            <a:r>
              <a:rPr lang="ru-RU" sz="2400" dirty="0"/>
              <a:t>-Активизировать чтение детской литературы взрослыми детям;</a:t>
            </a:r>
          </a:p>
          <a:p>
            <a:pPr lvl="0"/>
            <a:r>
              <a:rPr lang="ru-RU" sz="2400" dirty="0"/>
              <a:t>-Формировать интерес воспитанников к чтению;</a:t>
            </a:r>
          </a:p>
          <a:p>
            <a:pPr lvl="0"/>
            <a:r>
              <a:rPr lang="ru-RU" sz="2400" dirty="0"/>
              <a:t>-Формировать основы читательской грамотности;</a:t>
            </a:r>
          </a:p>
          <a:p>
            <a:pPr lvl="0"/>
            <a:r>
              <a:rPr lang="ru-RU" sz="2400" dirty="0"/>
              <a:t>-Привлечь родителей к совместному с детьми семейному чтению, обогатить содержание их каждодневного общения;</a:t>
            </a:r>
          </a:p>
          <a:p>
            <a:pPr lvl="0"/>
            <a:r>
              <a:rPr lang="ru-RU" sz="2400" dirty="0"/>
              <a:t>-Повысить познавательную и речевую активность воспитанников.</a:t>
            </a:r>
          </a:p>
          <a:p>
            <a:pPr lvl="0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/>
              <a:t>воспитатели, дети, родители</a:t>
            </a:r>
          </a:p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</a:t>
            </a:r>
            <a:r>
              <a:rPr lang="ru-RU" sz="2400" dirty="0"/>
              <a:t>долгосрочный</a:t>
            </a:r>
          </a:p>
          <a:p>
            <a:endParaRPr lang="ru-RU" sz="2400" dirty="0"/>
          </a:p>
          <a:p>
            <a:endParaRPr lang="ru-RU" dirty="0"/>
          </a:p>
          <a:p>
            <a:pPr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3EBFCB-A9A5-4D7D-8FAD-D77B32DCFE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091" y="3887156"/>
            <a:ext cx="3758544" cy="264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3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58B06-39D2-44F2-B6DD-5ECDF340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Информация для родителей</a:t>
            </a:r>
          </a:p>
        </p:txBody>
      </p:sp>
      <p:pic>
        <p:nvPicPr>
          <p:cNvPr id="2050" name="Picture 2" descr="https://abrakadabra.fun/uploads/posts/2021-12/1640101149_43-abrakadabra-fun-p-roditelskii-ugolok-v-detskom-sadu-oformlen-45.jpg">
            <a:extLst>
              <a:ext uri="{FF2B5EF4-FFF2-40B4-BE49-F238E27FC236}">
                <a16:creationId xmlns:a16="http://schemas.microsoft.com/office/drawing/2014/main" id="{F14048EA-D26C-4B60-BBC5-ECE9C36071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111" y="1690688"/>
            <a:ext cx="5801784" cy="345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www.maam.ru/upload/blogs/detsad-322058-1543667290.jpg">
            <a:extLst>
              <a:ext uri="{FF2B5EF4-FFF2-40B4-BE49-F238E27FC236}">
                <a16:creationId xmlns:a16="http://schemas.microsoft.com/office/drawing/2014/main" id="{0EB94286-66D3-4B31-AAD6-45F33310B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106" y="1690688"/>
            <a:ext cx="547211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4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E93EE-5B13-4400-A298-8C9ADD18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658" y="636312"/>
            <a:ext cx="10105791" cy="92744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</a:rPr>
              <a:t>Пополнение книжного центра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A08F7A-378E-46B6-A05E-27188467F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1658" y="1908313"/>
            <a:ext cx="10105791" cy="418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7D2C76-2ECE-4F7D-9C9F-9756ED55CC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658" y="1709530"/>
            <a:ext cx="10105790" cy="524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5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C96FD5-7E95-4F0A-999C-F86D397B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«Подари книгу детскому саду»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16178E8-0742-46F3-A659-3EDD6CD8AB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02" y="1799120"/>
            <a:ext cx="5801784" cy="43513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4F0BB5-2247-41DF-A850-85ACDB61B2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913" y="1690687"/>
            <a:ext cx="47840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4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1465B6-1743-40A3-95AB-C4B422673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Буккроссинг</a:t>
            </a:r>
          </a:p>
        </p:txBody>
      </p:sp>
      <p:pic>
        <p:nvPicPr>
          <p:cNvPr id="1026" name="Picture 2" descr="https://tetushi.tatarstan.ru/file/Image/1(6391).jpg">
            <a:extLst>
              <a:ext uri="{FF2B5EF4-FFF2-40B4-BE49-F238E27FC236}">
                <a16:creationId xmlns:a16="http://schemas.microsoft.com/office/drawing/2014/main" id="{B9EB1972-8F6B-413F-912D-DFFA49D20C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235" y="1785869"/>
            <a:ext cx="4304036" cy="484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97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82751-D3E7-4AC3-80A3-64842933F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СРИ «Библиотека»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79A20A3-CBF1-4F5D-B475-637097DC1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52" y="1838877"/>
            <a:ext cx="3896139" cy="25740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8E5E83-2B50-42F0-A967-367CEA9F67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52" y="4731026"/>
            <a:ext cx="3631096" cy="21269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3232E3-AB6D-4B54-83A6-AFD487B1F4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218082"/>
            <a:ext cx="5257800" cy="41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8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DD01B8-816B-49B7-8C81-03AB51D87C54}">
  <ds:schemaRefs>
    <ds:schemaRef ds:uri="http://purl.org/dc/terms/"/>
    <ds:schemaRef ds:uri="http://schemas.microsoft.com/office/2006/documentManagement/types"/>
    <ds:schemaRef ds:uri="http://purl.org/dc/elements/1.1/"/>
    <ds:schemaRef ds:uri="40262f94-9f35-4ac3-9a90-690165a166b7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a4f35948-e619-41b3-aa29-22878b09cfd2"/>
  </ds:schemaRefs>
</ds:datastoreItem>
</file>

<file path=customXml/itemProps3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629</TotalTime>
  <Words>425</Words>
  <Application>Microsoft Office PowerPoint</Application>
  <PresentationFormat>Широкоэкранный</PresentationFormat>
  <Paragraphs>50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Times New Roman</vt:lpstr>
      <vt:lpstr>Wingdings</vt:lpstr>
      <vt:lpstr>YS Text</vt:lpstr>
      <vt:lpstr>Шаблон в оформлении «Облачный шкипер»</vt:lpstr>
      <vt:lpstr>МБДОУ «Детский сад №50 общеразвивающего вида  с приоритетным осуществлением деятельности по художественно-эстетическому  развитию детей» г.Ачинск</vt:lpstr>
      <vt:lpstr>Презентация PowerPoint</vt:lpstr>
      <vt:lpstr>Презентация PowerPoint</vt:lpstr>
      <vt:lpstr>Презентация PowerPoint</vt:lpstr>
      <vt:lpstr>Информация для родителей</vt:lpstr>
      <vt:lpstr>Пополнение книжного центра</vt:lpstr>
      <vt:lpstr>Акция «Подари книгу детскому саду»</vt:lpstr>
      <vt:lpstr>Буккроссинг</vt:lpstr>
      <vt:lpstr>СРИ «Библиотека»</vt:lpstr>
      <vt:lpstr>«Книжкина больница»</vt:lpstr>
      <vt:lpstr>Конкурс «Мой любимый сказочный герой»</vt:lpstr>
      <vt:lpstr>Конкурс «Читает вся моя семья»</vt:lpstr>
      <vt:lpstr>Акция «Собери макулатуру- спаси дерево»</vt:lpstr>
      <vt:lpstr>Конкурс стенгазет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 сад №50 общеразвивающего вида  с приоритетным осуществлением деятельности по художественно-эстетическому  развитию детей» г.Ачинск</dc:title>
  <dc:creator>Пользователь</dc:creator>
  <cp:lastModifiedBy>Пользователь</cp:lastModifiedBy>
  <cp:revision>54</cp:revision>
  <dcterms:created xsi:type="dcterms:W3CDTF">2023-01-11T11:41:56Z</dcterms:created>
  <dcterms:modified xsi:type="dcterms:W3CDTF">2023-02-07T06:44:04Z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