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1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06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09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34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16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07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6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5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596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61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ACE5D-CC14-4D5B-93A6-80534C0DCEF6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1063C-F44D-4468-84BD-F3AE6646CA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49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1" y="-4000"/>
            <a:ext cx="10287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805264"/>
            <a:ext cx="2592288" cy="93610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483549"/>
                </a:solidFill>
                <a:latin typeface="Monotype Corsiva" pitchFamily="66" charset="0"/>
              </a:rPr>
              <a:t>Воспитатели:</a:t>
            </a:r>
          </a:p>
          <a:p>
            <a:r>
              <a:rPr lang="ru-RU" sz="1800" b="1" dirty="0" smtClean="0">
                <a:solidFill>
                  <a:srgbClr val="483549"/>
                </a:solidFill>
                <a:latin typeface="Monotype Corsiva" pitchFamily="66" charset="0"/>
              </a:rPr>
              <a:t>Кудрявцева О.А.</a:t>
            </a:r>
          </a:p>
          <a:p>
            <a:r>
              <a:rPr lang="ru-RU" sz="1800" b="1" dirty="0" smtClean="0">
                <a:solidFill>
                  <a:srgbClr val="483549"/>
                </a:solidFill>
                <a:latin typeface="Monotype Corsiva" pitchFamily="66" charset="0"/>
              </a:rPr>
              <a:t>Дмитриева А.М.</a:t>
            </a:r>
            <a:endParaRPr lang="ru-RU" sz="1800" b="1" dirty="0">
              <a:solidFill>
                <a:srgbClr val="483549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268760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483549"/>
                </a:solidFill>
                <a:effectLst/>
                <a:latin typeface="Monotype Corsiva" pitchFamily="66" charset="0"/>
              </a:rPr>
              <a:t>Ознакомление детей младшего дошкольного возраста с творчеством художников-иллюстраторов</a:t>
            </a:r>
            <a:endParaRPr lang="ru-RU" sz="3600" b="1" i="0" dirty="0">
              <a:solidFill>
                <a:srgbClr val="483549"/>
              </a:solidFill>
              <a:effectLst/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16262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483549"/>
                </a:solidFill>
                <a:latin typeface="Monotype Corsiva" pitchFamily="66" charset="0"/>
              </a:rPr>
              <a:t>ГБДОУ № 17 Колпинского района </a:t>
            </a:r>
            <a:endParaRPr lang="ru-RU" dirty="0">
              <a:solidFill>
                <a:srgbClr val="483549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43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2229589" cy="27809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253" y="260648"/>
            <a:ext cx="2066024" cy="27809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1" y="2935978"/>
            <a:ext cx="2194362" cy="27429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936893"/>
            <a:ext cx="1885520" cy="27539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04664"/>
            <a:ext cx="2172340" cy="333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5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74638"/>
            <a:ext cx="5050904" cy="229026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ФИО: Чарушин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Евгений Иванович</a:t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Дата рождения: 29 октября (11 ноября)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1901г.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Место рождения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: Вятка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n-ea"/>
                <a:cs typeface="+mn-cs"/>
              </a:rPr>
              <a:t>Дата смерти: 18 февраля 1965 года в Ленинграде.</a:t>
            </a:r>
            <a:endParaRPr lang="ru-RU" sz="2400" dirty="0">
              <a:solidFill>
                <a:srgbClr val="483549"/>
              </a:solidFill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88640"/>
            <a:ext cx="2573080" cy="38277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824" y="4149080"/>
            <a:ext cx="5752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83549"/>
                </a:solidFill>
                <a:latin typeface="Monotype Corsiva" pitchFamily="66" charset="0"/>
              </a:rPr>
              <a:t>Деятельность:</a:t>
            </a:r>
          </a:p>
          <a:p>
            <a:r>
              <a:rPr lang="ru-RU" sz="2000" b="1" dirty="0" smtClean="0">
                <a:solidFill>
                  <a:srgbClr val="483549"/>
                </a:solidFill>
                <a:latin typeface="Monotype Corsiva" pitchFamily="66" charset="0"/>
              </a:rPr>
              <a:t>Советский </a:t>
            </a:r>
            <a:r>
              <a:rPr lang="ru-RU" sz="2000" b="1" dirty="0">
                <a:solidFill>
                  <a:srgbClr val="483549"/>
                </a:solidFill>
                <a:latin typeface="Monotype Corsiva" pitchFamily="66" charset="0"/>
              </a:rPr>
              <a:t>график, скульптор и писатель. Сын архитектора И. А. Чарушина. Не одно поколение советских детей выросло на книгах с его замечательными иллюстрациями. Биография Чарушина наполнена огромной любовью к природе и детям, оказавшей большое влияние на его творчество.</a:t>
            </a:r>
          </a:p>
        </p:txBody>
      </p:sp>
    </p:spTree>
    <p:extLst>
      <p:ext uri="{BB962C8B-B14F-4D97-AF65-F5344CB8AC3E}">
        <p14:creationId xmlns:p14="http://schemas.microsoft.com/office/powerpoint/2010/main" val="217854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32656"/>
            <a:ext cx="3951674" cy="27522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339878"/>
            <a:ext cx="1856854" cy="24116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2573" y="339878"/>
            <a:ext cx="1719427" cy="23297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624" y="4005064"/>
            <a:ext cx="1679079" cy="25928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4729" y="4005064"/>
            <a:ext cx="1881459" cy="206986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3528" y="339878"/>
            <a:ext cx="1856854" cy="24116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2420888"/>
            <a:ext cx="1325258" cy="17631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64729" y="332656"/>
            <a:ext cx="1707271" cy="23369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64729" y="4005064"/>
            <a:ext cx="1881459" cy="20698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5624" y="4005064"/>
            <a:ext cx="1679079" cy="25928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2420888"/>
            <a:ext cx="1325258" cy="176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620688"/>
            <a:ext cx="4824536" cy="200223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ФИО: Рачев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Евгений Михайлович</a:t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Дата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рождения: 8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февраля 1906 г.</a:t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Место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рождения: Томск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Дата смерти: 2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июля ‎1997 г. (91 год)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247641"/>
            <a:ext cx="2772308" cy="3743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221088"/>
            <a:ext cx="5544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j-ea"/>
                <a:cs typeface="+mj-cs"/>
              </a:rPr>
              <a:t>Деятельность:	</a:t>
            </a:r>
            <a:endParaRPr lang="ru-RU" sz="2400" b="1" dirty="0" smtClean="0">
              <a:solidFill>
                <a:srgbClr val="483549"/>
              </a:solidFill>
              <a:latin typeface="Monotype Corsiva" pitchFamily="66" charset="0"/>
              <a:ea typeface="+mj-ea"/>
              <a:cs typeface="+mj-cs"/>
            </a:endParaRPr>
          </a:p>
          <a:p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  <a:ea typeface="+mj-ea"/>
                <a:cs typeface="+mj-cs"/>
              </a:rPr>
              <a:t>Советский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  <a:ea typeface="+mj-ea"/>
                <a:cs typeface="+mj-cs"/>
              </a:rPr>
              <a:t>художник-анималист, график, иллюстратор. Народный художник РСФСР, лауреат Государственной премии РСФСР имени Н. К. Крупской.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951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149080"/>
            <a:ext cx="2150322" cy="24696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07" y="332656"/>
            <a:ext cx="1856980" cy="2475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332656"/>
            <a:ext cx="1850699" cy="24487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461324"/>
            <a:ext cx="2846679" cy="34794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731" y="4143689"/>
            <a:ext cx="1800200" cy="242126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42207" y="332656"/>
            <a:ext cx="1856980" cy="24759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332656"/>
            <a:ext cx="1833051" cy="244872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4149080"/>
            <a:ext cx="2150322" cy="24696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24731" y="4149080"/>
            <a:ext cx="1800200" cy="241587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95736" y="2500287"/>
            <a:ext cx="1584176" cy="23392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2500287"/>
            <a:ext cx="1584176" cy="23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476672"/>
            <a:ext cx="4618856" cy="2262882"/>
          </a:xfrm>
        </p:spPr>
        <p:txBody>
          <a:bodyPr>
            <a:noAutofit/>
          </a:bodyPr>
          <a:lstStyle/>
          <a:p>
            <a:pPr lvl="0"/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ФИО: Чижиков Виктор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Александрович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Дата рождения: 26 сентября 1935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г.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Место рождения: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Москва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Дата смерти: 20 июля 2020 года в Москве.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221088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Деятельность:</a:t>
            </a:r>
          </a:p>
          <a:p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советский и российский художник-карикатурист, автор образа медвежонка Миши, талисмана летних Олимпийских игр 1980 года в Москве[1]. Народный художник Российской Федерации (2016).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35204"/>
            <a:ext cx="2736304" cy="392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32656"/>
            <a:ext cx="2774661" cy="4061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65" y="332656"/>
            <a:ext cx="1894626" cy="2484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334675"/>
            <a:ext cx="1706564" cy="22934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265" y="4642102"/>
            <a:ext cx="1555785" cy="203807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56265" y="332656"/>
            <a:ext cx="1894626" cy="24846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332656"/>
            <a:ext cx="1706564" cy="229551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2397683"/>
            <a:ext cx="1615073" cy="211480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2397683"/>
            <a:ext cx="1615073" cy="211480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347864" y="4077072"/>
            <a:ext cx="1815664" cy="26031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077072"/>
            <a:ext cx="1815664" cy="260310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56265" y="4642102"/>
            <a:ext cx="1555785" cy="203807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6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4114800" cy="547260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0" i="0" dirty="0" smtClean="0">
                <a:solidFill>
                  <a:srgbClr val="212529"/>
                </a:solidFill>
                <a:effectLst/>
                <a:latin typeface="times new roman"/>
              </a:rPr>
              <a:t>    </a:t>
            </a:r>
            <a:r>
              <a:rPr lang="ru-RU" sz="2000" b="1" i="0" dirty="0" smtClean="0">
                <a:solidFill>
                  <a:srgbClr val="483549"/>
                </a:solidFill>
                <a:effectLst/>
                <a:latin typeface="Monotype Corsiva" pitchFamily="66" charset="0"/>
              </a:rPr>
              <a:t>Художественная  литература  является универсальным развивающее - образовательным средством. Книга представляет собой сложный комплекс искусства слов, Техники печати и изображения (иллюстрации).</a:t>
            </a:r>
            <a:br>
              <a:rPr lang="ru-RU" sz="2000" b="1" i="0" dirty="0" smtClean="0">
                <a:solidFill>
                  <a:srgbClr val="483549"/>
                </a:solidFill>
                <a:effectLst/>
                <a:latin typeface="Monotype Corsiva" pitchFamily="66" charset="0"/>
              </a:rPr>
            </a:br>
            <a:r>
              <a:rPr lang="ru-RU" sz="2000" b="1" i="0" dirty="0" smtClean="0">
                <a:solidFill>
                  <a:srgbClr val="483549"/>
                </a:solidFill>
                <a:effectLst/>
                <a:latin typeface="Monotype Corsiva" pitchFamily="66" charset="0"/>
              </a:rPr>
              <a:t>    С книжкой ребенок знакомится с младшего дошкольного возраста и задача взрослого заключается в том, чтобы вызвать у детей интерес к ней, к содержащимся в ней рисункам, желание внимательно их рассматривать – «читать рисунки», узнавать знакомые образы, эмоционально откликаться на них, испытывая радость и удовольствие от встречи. При рассматривании рисунка надо побуждать детей слушать текст и соотносить его с определенной картинкой.</a:t>
            </a:r>
            <a:endParaRPr lang="ru-RU" sz="2000" b="1" dirty="0">
              <a:solidFill>
                <a:srgbClr val="483549"/>
              </a:solidFill>
              <a:latin typeface="Monotype Corsiva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764704"/>
            <a:ext cx="422994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90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8640"/>
            <a:ext cx="3384376" cy="2619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984" y="190145"/>
            <a:ext cx="4320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483549"/>
                </a:solidFill>
                <a:effectLst/>
                <a:latin typeface="Monotype Corsiva" pitchFamily="66" charset="0"/>
              </a:rPr>
              <a:t>    </a:t>
            </a:r>
            <a:r>
              <a:rPr lang="ru-RU" sz="2400" b="1" i="0" dirty="0" smtClean="0">
                <a:solidFill>
                  <a:srgbClr val="483549"/>
                </a:solidFill>
                <a:effectLst/>
                <a:latin typeface="Monotype Corsiva" pitchFamily="66" charset="0"/>
              </a:rPr>
              <a:t>Начинать знакомство можно показав детям «книжку с сюрпризом». Обычно эта книжка представляет собой твердую обложку, при раскрывании которой ждет элемент неожиданности: объемные игрушки, цветы, котенок или щенок, бабочка и т.д. Это вызывает удивление ребенка, радость , и он много раз открывает и закрывает книжку, каждый раз испытывая удовольствие.</a:t>
            </a:r>
            <a:endParaRPr lang="ru-RU" sz="2400" b="1" dirty="0">
              <a:solidFill>
                <a:srgbClr val="483549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90145"/>
            <a:ext cx="3384376" cy="2617644"/>
          </a:xfrm>
          <a:prstGeom prst="rect">
            <a:avLst/>
          </a:prstGeom>
          <a:noFill/>
          <a:ln>
            <a:solidFill>
              <a:srgbClr val="483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83549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068960"/>
            <a:ext cx="3384376" cy="33533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3068960"/>
            <a:ext cx="3384376" cy="3353352"/>
          </a:xfrm>
          <a:prstGeom prst="rect">
            <a:avLst/>
          </a:prstGeom>
          <a:noFill/>
          <a:ln>
            <a:solidFill>
              <a:srgbClr val="4835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6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3874442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483549"/>
                </a:solidFill>
                <a:latin typeface="Monotype Corsiva" pitchFamily="66" charset="0"/>
              </a:rPr>
              <a:t>Цель:</a:t>
            </a:r>
            <a: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  <a:t> Знакомить детей раннего и младшего дошкольного</a:t>
            </a:r>
            <a:b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  <a:t>возраста с творчеством художников – иллюстраторов. </a:t>
            </a:r>
            <a:b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800" b="1" u="sng" dirty="0" smtClean="0">
                <a:solidFill>
                  <a:srgbClr val="483549"/>
                </a:solidFill>
                <a:latin typeface="Monotype Corsiva" pitchFamily="66" charset="0"/>
              </a:rPr>
              <a:t>Задачи:</a:t>
            </a:r>
            <a:r>
              <a:rPr lang="ru-RU" sz="2800" b="1" dirty="0" smtClean="0">
                <a:solidFill>
                  <a:srgbClr val="483549"/>
                </a:solidFill>
                <a:latin typeface="Monotype Corsiva" pitchFamily="66" charset="0"/>
              </a:rPr>
              <a:t> Знакомить с устным народным творчеством с опорой на иллюстративный материал. Развивать эстетические чувства, художественное восприятие. Содействовать возникновению положительного эмоционального отклика на произведения народного фольклора и книжные иллюстрации.</a:t>
            </a:r>
            <a:endParaRPr lang="ru-RU" sz="2800" b="1" dirty="0">
              <a:solidFill>
                <a:srgbClr val="483549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78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74637"/>
            <a:ext cx="5122912" cy="236227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ФИО: Сутеев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Владимир Григорьевич</a:t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Дата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рождения: 22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июня (5 июля) 1903 г.</a:t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Место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рождения: Москва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Дата смерти: 8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марта 1993 г. (89 лет)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7077"/>
            <a:ext cx="2889515" cy="2708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4012" y="3429000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Деятельность:</a:t>
            </a:r>
            <a:endParaRPr lang="ru-RU" sz="2400" b="1" dirty="0" smtClean="0">
              <a:solidFill>
                <a:srgbClr val="483549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Владимир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Сутеев – известный советский писатель, режиссер-мультипликатор, художник-иллюстратор и сценарист. Сутеев считается одним из основателей советской мультипликации.</a:t>
            </a:r>
          </a:p>
        </p:txBody>
      </p:sp>
    </p:spTree>
    <p:extLst>
      <p:ext uri="{BB962C8B-B14F-4D97-AF65-F5344CB8AC3E}">
        <p14:creationId xmlns:p14="http://schemas.microsoft.com/office/powerpoint/2010/main" val="164167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548680"/>
            <a:ext cx="3723878" cy="49651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88641"/>
            <a:ext cx="2088232" cy="26608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573016"/>
            <a:ext cx="1637414" cy="22048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4298047"/>
            <a:ext cx="1553451" cy="220089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7504" y="188641"/>
            <a:ext cx="2088232" cy="2660886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1764483"/>
            <a:ext cx="1833667" cy="2533564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573016"/>
            <a:ext cx="1637414" cy="2204864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764483"/>
            <a:ext cx="1833667" cy="253356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843808" y="4298047"/>
            <a:ext cx="1553451" cy="2200895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100" y="188641"/>
            <a:ext cx="1277159" cy="1698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20100" y="188641"/>
            <a:ext cx="1277159" cy="1698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6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487792"/>
            <a:ext cx="3898776" cy="2952328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Деятельность:</a:t>
            </a:r>
            <a:b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Юрий Васнецов — живописец , художник, сценограф и график, иллюстратор, творивший во времена СССР. Был удостоен звания «Народный художник РСФСР». Был лауреатом Государственной премии СССР.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3240360" cy="3214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84658" y="548680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ФИО: Васнецов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Юрий Алексеевич</a:t>
            </a:r>
          </a:p>
          <a:p>
            <a:pPr algn="ctr"/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Дата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рождения: 22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марта (4 апреля) 1900 г.</a:t>
            </a:r>
          </a:p>
          <a:p>
            <a:pPr algn="ctr"/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Место </a:t>
            </a:r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рождения: Киров</a:t>
            </a:r>
            <a:endParaRPr lang="ru-RU" sz="2400" b="1" dirty="0">
              <a:solidFill>
                <a:srgbClr val="483549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Дата смерти: 3 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мая 1973 г. (73 года)</a:t>
            </a:r>
          </a:p>
        </p:txBody>
      </p:sp>
    </p:spTree>
    <p:extLst>
      <p:ext uri="{BB962C8B-B14F-4D97-AF65-F5344CB8AC3E}">
        <p14:creationId xmlns:p14="http://schemas.microsoft.com/office/powerpoint/2010/main" val="134577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51520" y="126515"/>
            <a:ext cx="1728192" cy="2310272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515"/>
            <a:ext cx="1728192" cy="23102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404664"/>
            <a:ext cx="2784402" cy="38180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428901"/>
            <a:ext cx="1666930" cy="22727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2248260"/>
            <a:ext cx="1736041" cy="236148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259632" y="2248260"/>
            <a:ext cx="1736041" cy="236148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304" y="4265587"/>
            <a:ext cx="1791072" cy="238809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131840" y="428900"/>
            <a:ext cx="1666930" cy="2272753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36304" y="4265587"/>
            <a:ext cx="1791072" cy="2388096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570" y="2564904"/>
            <a:ext cx="1716400" cy="1928539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940570" y="2564904"/>
            <a:ext cx="1716400" cy="1928539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5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1" y="260648"/>
            <a:ext cx="2880320" cy="37828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40572" y="629978"/>
            <a:ext cx="510909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ФИО: Дехтерёв Борис  Александрович</a:t>
            </a:r>
          </a:p>
          <a:p>
            <a:pPr algn="ctr"/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Дата рождения: 13 июня (31 мая) 1908г.</a:t>
            </a:r>
          </a:p>
          <a:p>
            <a:pPr algn="ctr"/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Место рождения: Калуга</a:t>
            </a:r>
          </a:p>
          <a:p>
            <a:pPr algn="ctr"/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Дата смерти</a:t>
            </a:r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: 30 октября 1993 г. (85 лет)</a:t>
            </a:r>
            <a:endParaRPr lang="ru-RU" sz="2400" b="1" dirty="0" smtClean="0">
              <a:solidFill>
                <a:srgbClr val="483549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285545"/>
            <a:ext cx="45478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483549"/>
                </a:solidFill>
                <a:latin typeface="Monotype Corsiva" pitchFamily="66" charset="0"/>
              </a:rPr>
              <a:t>Деятельность:</a:t>
            </a:r>
          </a:p>
          <a:p>
            <a:r>
              <a:rPr lang="ru-RU" sz="2400" b="1" dirty="0">
                <a:solidFill>
                  <a:srgbClr val="483549"/>
                </a:solidFill>
                <a:latin typeface="Monotype Corsiva" pitchFamily="66" charset="0"/>
              </a:rPr>
              <a:t>советский график, художник-иллюстратор. Народный художник РСФСР (1966). Лауреат Сталинской премии второй степени (1947).</a:t>
            </a:r>
          </a:p>
        </p:txBody>
      </p:sp>
    </p:spTree>
    <p:extLst>
      <p:ext uri="{BB962C8B-B14F-4D97-AF65-F5344CB8AC3E}">
        <p14:creationId xmlns:p14="http://schemas.microsoft.com/office/powerpoint/2010/main" val="110558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299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    Художественная  литература  является универсальным развивающее - образовательным средством. Книга представляет собой сложный комплекс искусства слов, Техники печати и изображения (иллюстрации).     С книжкой ребенок знакомится с младшего дошкольного возраста и задача взрослого заключается в том, чтобы вызвать у детей интерес к ней, к содержащимся в ней рисункам, желание внимательно их рассматривать – «читать рисунки», узнавать знакомые образы, эмоционально откликаться на них, испытывая радость и удовольствие от встречи. При рассматривании рисунка надо побуждать детей слушать текст и соотносить его с определенной картинкой.</vt:lpstr>
      <vt:lpstr>Презентация PowerPoint</vt:lpstr>
      <vt:lpstr>Цель: Знакомить детей раннего и младшего дошкольного возраста с творчеством художников – иллюстраторов.   Задачи: Знакомить с устным народным творчеством с опорой на иллюстративный материал. Развивать эстетические чувства, художественное восприятие. Содействовать возникновению положительного эмоционального отклика на произведения народного фольклора и книжные иллюстрации.</vt:lpstr>
      <vt:lpstr>ФИО: Сутеев Владимир Григорьевич Дата рождения: 22 июня (5 июля) 1903 г. Место рождения: Москва Дата смерти: 8 марта 1993 г. (89 лет)</vt:lpstr>
      <vt:lpstr>Презентация PowerPoint</vt:lpstr>
      <vt:lpstr>Деятельность: Юрий Васнецов — живописец , художник, сценограф и график, иллюстратор, творивший во времена СССР. Был удостоен звания «Народный художник РСФСР». Был лауреатом Государственной премии СССР.</vt:lpstr>
      <vt:lpstr>Презентация PowerPoint</vt:lpstr>
      <vt:lpstr>Презентация PowerPoint</vt:lpstr>
      <vt:lpstr>Презентация PowerPoint</vt:lpstr>
      <vt:lpstr>ФИО: Чарушин Евгений Иванович Дата рождения: 29 октября (11 ноября) 1901г. Место рождения: Вятка Дата смерти: 18 февраля 1965 года в Ленинграде.</vt:lpstr>
      <vt:lpstr>Презентация PowerPoint</vt:lpstr>
      <vt:lpstr>ФИО: Рачев Евгений Михайлович Дата рождения: 8 февраля 1906 г. Место рождения: Томск Дата смерти: 2 июля ‎1997 г. (91 год)</vt:lpstr>
      <vt:lpstr>Презентация PowerPoint</vt:lpstr>
      <vt:lpstr>ФИО: Чижиков Виктор Александрович Дата рождения: 26 сентября 1935 г. Место рождения: Москва Дата смерти: 20 июля 2020 года в Москве.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детей младшего дошкольного возраста с творчеством художников-иллюстраторов</dc:title>
  <dc:creator>1</dc:creator>
  <cp:lastModifiedBy>1</cp:lastModifiedBy>
  <cp:revision>26</cp:revision>
  <dcterms:created xsi:type="dcterms:W3CDTF">2023-02-06T13:09:03Z</dcterms:created>
  <dcterms:modified xsi:type="dcterms:W3CDTF">2023-02-07T13:48:11Z</dcterms:modified>
</cp:coreProperties>
</file>