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5" r:id="rId7"/>
    <p:sldId id="266" r:id="rId8"/>
    <p:sldId id="267" r:id="rId9"/>
    <p:sldId id="268" r:id="rId10"/>
    <p:sldId id="262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5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6" d="100"/>
          <a:sy n="106" d="100"/>
        </p:scale>
        <p:origin x="-17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060848"/>
            <a:ext cx="842493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Занятие по правилам дорожного движения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«Путешествие в страну  правил дорожного движения»</a:t>
            </a:r>
          </a:p>
          <a:p>
            <a:pPr algn="ctr">
              <a:defRPr/>
            </a:pPr>
            <a:r>
              <a:rPr lang="ru-RU" sz="36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Старшая группа</a:t>
            </a:r>
            <a:endParaRPr lang="ru-RU" sz="36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0"/>
            <a:ext cx="3995936" cy="134076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g.clipartfest.com/6117e9c65ed7bc4f0e617344c240e3dc_city-road-vector-road-side-view-clipart_1024-76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9858" cy="6858000"/>
          </a:xfrm>
          <a:prstGeom prst="rect">
            <a:avLst/>
          </a:prstGeom>
          <a:noFill/>
        </p:spPr>
      </p:pic>
      <p:pic>
        <p:nvPicPr>
          <p:cNvPr id="2050" name="Picture 2" descr="http://clipartdownloads.net/wp-content/uploads/2016/11/beautiful-wallpapers-clipart-car-fresh-in-hd-onli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24528" y="5229200"/>
            <a:ext cx="2215968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2 0.00533 L -0.99531 0.026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531 0.02616 C -0.99444 0.01945 -0.99183 0.00834 -0.98697 0.00394 C -0.98367 0.00093 -0.97916 0.00139 -0.97534 -0.00046 C -0.9618 -0.01851 -0.97794 0.00093 -0.96527 -0.00925 C -0.96388 -0.01041 -0.96319 -0.01249 -0.96197 -0.01388 C -0.95485 -0.02129 -0.9486 -0.028 -0.94027 -0.03148 C -0.93871 -0.0331 -0.93715 -0.03495 -0.93541 -0.03611 C -0.93385 -0.03726 -0.93176 -0.0368 -0.93037 -0.03819 C -0.92829 -0.0405 -0.92725 -0.04444 -0.92534 -0.04722 C -0.92152 -0.05324 -0.91996 -0.05416 -0.91527 -0.05833 C -0.9085 -0.07175 -0.89843 -0.07939 -0.88871 -0.08935 C -0.88645 -0.09166 -0.88194 -0.09606 -0.88194 -0.09606 C -0.87482 -0.11064 -0.8835 -0.09606 -0.87204 -0.10486 C -0.86666 -0.10879 -0.86215 -0.12083 -0.85867 -0.12708 C -0.8559 -0.14143 -0.8552 -0.15787 -0.86041 -0.17152 C -0.86492 -0.18379 -0.86284 -0.17245 -0.86701 -0.18703 C -0.86787 -0.19004 -0.86753 -0.19328 -0.86874 -0.19606 C -0.87187 -0.20347 -0.8769 -0.20902 -0.88037 -0.21597 C -0.88471 -0.22476 -0.88767 -0.23402 -0.89201 -0.24259 C -0.89444 -0.25532 -0.8993 -0.26643 -0.90364 -0.27824 C -0.90468 -0.28101 -0.90451 -0.28425 -0.90537 -0.28703 C -0.9085 -0.29606 -0.91353 -0.30092 -0.91701 -0.30925 C -0.92256 -0.32222 -0.92708 -0.32939 -0.93541 -0.3405 C -0.94131 -0.34837 -0.946 -0.35902 -0.95208 -0.36712 C -0.95833 -0.37546 -0.96649 -0.38217 -0.9736 -0.38935 C -0.97708 -0.40254 -0.97274 -0.39027 -0.98037 -0.40046 C -0.98715 -0.40949 -0.98506 -0.41342 -0.99531 -0.42037 C -0.99947 -0.42615 -1.0019 -0.43055 -1.00364 -0.43819 C -1.00225 -0.45208 -1.00086 -0.4581 -0.99531 -0.46944 C -0.99305 -0.47893 -0.98975 -0.48842 -0.98367 -0.49374 C -0.98315 -0.49606 -0.98315 -0.49884 -0.98194 -0.50046 C -0.97794 -0.50578 -0.96423 -0.51805 -0.95867 -0.52037 C -0.94774 -0.53055 -0.96058 -0.51921 -0.94531 -0.52939 C -0.92881 -0.54027 -0.9144 -0.54953 -0.89704 -0.55833 C -0.88836 -0.56273 -0.88263 -0.57083 -0.8736 -0.57384 C -0.87031 -0.57685 -0.86649 -0.57893 -0.86371 -0.58263 C -0.86197 -0.58495 -0.86058 -0.58749 -0.85867 -0.58935 C -0.8552 -0.59259 -0.85069 -0.59305 -0.84704 -0.59606 C -0.8394 -0.60254 -0.83176 -0.61203 -0.82534 -0.62037 C -0.82221 -0.63263 -0.81857 -0.64189 -0.81041 -0.6493 C -0.80833 -0.65763 -0.8019 -0.67361 -0.79704 -0.68055 C -0.79583 -0.68495 -0.79617 -0.6905 -0.79374 -0.69374 C -0.7861 -0.70416 -0.77412 -0.71157 -0.76371 -0.71597 C -0.75034 -0.72754 -0.73072 -0.73101 -0.71527 -0.73379 C -0.67274 -0.73101 -0.68975 -0.73726 -0.67031 -0.72499 " pathEditMode="relative" ptsTypes="ffffffffffffffffffffffffffffffffffffffffffffA">
                                      <p:cBhvr>
                                        <p:cTn id="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031 -0.72501 C -0.66094 -0.72269 -0.66076 -0.71991 -0.65365 -0.71389 C -0.63646 -0.69885 -0.62153 -0.68913 -0.60868 -0.66737 C -0.60313 -0.64561 -0.60347 -0.61876 -0.61528 -0.6007 C -0.6191 -0.59491 -0.62622 -0.59051 -0.63038 -0.58519 C -0.64167 -0.57038 -0.63108 -0.5757 -0.64531 -0.57176 C -0.65972 -0.56019 -0.67708 -0.54862 -0.69358 -0.54514 C -0.7007 -0.53612 -0.71285 -0.5338 -0.72205 -0.52963 C -0.73993 -0.52176 -0.75851 -0.51459 -0.77691 -0.5095 C -0.78542 -0.49908 -0.80608 -0.50163 -0.81528 -0.5007 C -0.85955 -0.48843 -0.87813 -0.49005 -0.93524 -0.48727 C -0.95625 -0.48496 -0.97622 -0.47732 -0.99705 -0.47408 C -1.00417 -0.46922 -1.0092 -0.46713 -1.01701 -0.46505 C -1.03142 -0.45556 -1.05191 -0.44676 -1.06372 -0.43172 C -1.07014 -0.39653 -1.07066 -0.36019 -1.05538 -0.32963 C -1.05191 -0.32269 -1.04861 -0.31274 -1.04358 -0.30741 C -1.04236 -0.30602 -1.03264 -0.30301 -1.03195 -0.30278 C -1.02118 -0.29954 -1.01146 -0.2963 -1.00035 -0.2963 " pathEditMode="relative" ptsTypes="fffffffffffffffffA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531 -0.31505 C -0.99531 -0.14514 -0.90833 -0.00533 -0.80243 -0.00533 C -0.67743 -0.00533 -0.63229 -0.16019 -0.61319 -0.25348 L -0.59375 -0.37685 C -0.5743 -0.46991 -0.52621 -0.62477 -0.38507 -0.62477 C -0.29479 -0.62477 -0.19201 -0.48519 -0.19201 -0.31505 C -0.19201 -0.14514 -0.29479 -0.00533 -0.38507 -0.00533 C -0.52621 -0.00533 -0.5743 -0.16019 -0.59375 -0.25348 L -0.61319 -0.37685 C -0.63229 -0.46991 -0.67743 -0.62477 -0.80243 -0.62477 C -0.90833 -0.62477 -0.99531 -0.48519 -0.99531 -0.31505 Z " pathEditMode="relative" rAng="0" ptsTypes="ffFffffFfff">
                                      <p:cBhvr>
                                        <p:cTn id="15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531 -0.31505 C -0.98576 -0.32778 -0.9908 -0.32454 -0.98212 -0.32825 C -0.97552 -0.34121 -0.98281 -0.32963 -0.97031 -0.33936 C -0.95798 -0.34885 -0.97708 -0.33982 -0.96198 -0.34607 C -0.95225 -0.3595 -0.96285 -0.34676 -0.94878 -0.35718 C -0.94045 -0.36343 -0.93698 -0.36829 -0.92708 -0.37269 C -0.9158 -0.3838 -0.89896 -0.38936 -0.88541 -0.39491 C -0.87812 -0.40162 -0.87066 -0.40394 -0.86198 -0.40602 C -0.85555 -0.41482 -0.86198 -0.40718 -0.85035 -0.41505 C -0.83107 -0.42778 -0.81146 -0.43588 -0.79045 -0.44167 C -0.77916 -0.45162 -0.76493 -0.45301 -0.75208 -0.45718 C -0.73576 -0.46783 -0.71493 -0.47454 -0.69705 -0.47732 C -0.68941 -0.48056 -0.68177 -0.48218 -0.67378 -0.4838 C -0.63594 -0.48311 -0.59826 -0.48311 -0.56041 -0.48172 C -0.54201 -0.48102 -0.52361 -0.472 -0.50538 -0.46829 C -0.49705 -0.46482 -0.48871 -0.4625 -0.48038 -0.4595 C -0.47552 -0.45764 -0.47066 -0.45417 -0.46545 -0.45278 C -0.45521 -0.45 -0.45469 -0.45139 -0.44531 -0.44838 C -0.42778 -0.4426 -0.41128 -0.43172 -0.39375 -0.42616 C -0.38941 -0.42338 -0.38455 -0.42269 -0.38038 -0.41945 C -0.36441 -0.40718 -0.38472 -0.41667 -0.37031 -0.41065 C -0.35382 -0.38797 -0.37552 -0.41598 -0.36041 -0.40162 C -0.35208 -0.39375 -0.34566 -0.38264 -0.33698 -0.375 C -0.33264 -0.3669 -0.32916 -0.35741 -0.32378 -0.35047 C -0.31475 -0.33866 -0.31389 -0.33866 -0.30712 -0.32616 C -0.30104 -0.31505 -0.29739 -0.30394 -0.29201 -0.29283 C -0.28975 -0.28334 -0.28698 -0.26389 -0.28698 -0.26389 C -0.28819 -0.22176 -0.28455 -0.19167 -0.30712 -0.16158 C -0.3092 -0.15278 -0.31215 -0.14815 -0.31701 -0.14167 C -0.31944 -0.13195 -0.32361 -0.13079 -0.33038 -0.12616 C -0.33767 -0.09769 -0.3717 -0.07894 -0.39201 -0.075 C -0.40121 -0.06899 -0.41337 -0.0595 -0.42378 -0.0595 " pathEditMode="relative" ptsTypes="fffffffffffffffffffffffffffffffA">
                                      <p:cBhvr>
                                        <p:cTn id="1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378 -0.0595 C -0.49809 -0.06158 -0.49062 -0.06135 -0.53698 -0.06853 C -0.55139 -0.07478 -0.5658 -0.07802 -0.58038 -0.08172 C -0.5908 -0.08427 -0.60017 -0.09214 -0.61041 -0.09515 C -0.61528 -0.09677 -0.63663 -0.09908 -0.64045 -0.09954 C -0.67621 -0.11529 -0.71892 -0.1095 -0.75538 -0.11066 C -0.79809 -0.1088 -0.85173 -0.11112 -0.89705 -0.10186 C -0.9125 -0.10255 -0.9283 -0.10209 -0.94357 -0.10394 C -0.94791 -0.10441 -0.95139 -0.10927 -0.95555 -0.11066 C -0.96909 -0.11505 -0.98194 -0.122 -0.99548 -0.12617 C -1.00034 -0.13056 -1.00625 -0.13404 -1.01024 -0.13959 C -1.01354 -0.14399 -1.02031 -0.15302 -1.02031 -0.15302 C -1.02222 -0.16042 -1.02396 -0.1676 -1.02552 -0.17524 C -1.02482 -0.18566 -1.02708 -0.197 -1.02361 -0.20626 C -1.02222 -0.20996 -1.00434 -0.21783 -1.00034 -0.21968 C -0.99878 -0.22038 -0.99548 -0.22177 -0.99548 -0.22177 C -0.98472 -0.23103 -0.97274 -0.24214 -0.96024 -0.2463 C -0.95 -0.25464 -0.94305 -0.25348 -0.93194 -0.25742 C -0.92864 -0.26042 -0.92587 -0.2639 -0.92205 -0.26621 C -0.91996 -0.2676 -0.91753 -0.26899 -0.91528 -0.27061 C -0.90486 -0.27917 -0.89531 -0.28982 -0.88368 -0.29515 C -0.87396 -0.30811 -0.87205 -0.31181 -0.86718 -0.32848 C -0.86944 -0.35834 -0.87205 -0.3632 -0.89201 -0.37061 C -0.89878 -0.37316 -0.90885 -0.37964 -0.91528 -0.37964 C -1.18264 -0.38218 -1.06111 -0.38172 -1.28038 -0.38172 " pathEditMode="relative" ptsTypes="ffffffffffffffffffffffffA">
                                      <p:cBhvr>
                                        <p:cTn id="21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Не летает не жужжит, жук по улице бежит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 горят глаза жука, два блестящих огонька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im0-tub-ru.yandex.net/i?id=a047bd719cb75799724e5e12e55bf7f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5292080" cy="323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692696"/>
            <a:ext cx="65162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Дом по улице идет, на работу всех везет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Не на тонких курьих ножках,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а в резиновых сапожках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s://img.clipartfest.com/e7dcfe142559cf4583ac262bfb8c0a4d_bus-clip-art-vector-clip-art-daycare-bus-clipart_600-3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5715000" cy="3219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3808" y="692696"/>
            <a:ext cx="58326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Братцы в гости снарядились,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Друг за другом уцепились.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 помчались в путь далек,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Лишь оставили дымок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6626" name="Picture 2" descr="http://images.easyfreeclipart.com/358/cartoon-train-clip-art-at-clkercom-vector-online-royalty-3583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924944"/>
            <a:ext cx="5715000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92696"/>
            <a:ext cx="56886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Я в любое время года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И в любую непогоду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Очень быстро в час любой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Провезу вас под землей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domarastut.ru/upload/medialibrary/4e4/4e43f74c308b9f263bdbc942d5fbc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852936"/>
            <a:ext cx="5292080" cy="3783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92696"/>
            <a:ext cx="56886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Что за птица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Песен не поет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Гнезд не вьет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А людей и груз везет 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picsly.ru/images/663976_samolet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8015" y="1843633"/>
            <a:ext cx="7205985" cy="5014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92696"/>
            <a:ext cx="56886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Этот конь не ест овса,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Вместо ног два колеса,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Сядь верхом и мчись на нем,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Только лучше правь рулем 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9699" name="Picture 3" descr="http://www.belmama.ru/image/810892_3635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2520280" cy="3028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4859338" y="2636838"/>
            <a:ext cx="3738562" cy="3935412"/>
            <a:chOff x="2813515" y="1772816"/>
            <a:chExt cx="3509126" cy="45558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15005" y="4729774"/>
              <a:ext cx="350763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15005" y="5733192"/>
              <a:ext cx="3507636" cy="5954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815005" y="1772816"/>
              <a:ext cx="350018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13515" y="2781747"/>
              <a:ext cx="350167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15005" y="3713492"/>
              <a:ext cx="3507636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4048" y="332656"/>
            <a:ext cx="2087463" cy="2410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115888"/>
            <a:ext cx="2052638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2781798" y="3645024"/>
            <a:ext cx="2781798" cy="1746614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/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6063" y="2605088"/>
            <a:ext cx="60547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На асфальт  встаю ногой,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Красный мне кричит: "Постой!"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Видишь мой запретный цвет?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На него дороги нет!"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7419 L -0.00225 0.1446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0.00156 -0.0740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813 -0.00139 L 1.36875 0.00926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344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539750" y="2400300"/>
            <a:ext cx="3508375" cy="3889375"/>
            <a:chOff x="2813515" y="1772816"/>
            <a:chExt cx="3509126" cy="45558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15103" y="4729444"/>
              <a:ext cx="3507538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15103" y="5733582"/>
              <a:ext cx="3507538" cy="5950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815103" y="1772816"/>
              <a:ext cx="3501186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13515" y="2780673"/>
              <a:ext cx="3502775" cy="5838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815103" y="3712290"/>
              <a:ext cx="3507538" cy="5857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7100" y="333375"/>
            <a:ext cx="18510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288" y="571134"/>
            <a:ext cx="1512887" cy="174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51950" y="2794000"/>
            <a:ext cx="24066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427538" y="660400"/>
            <a:ext cx="4572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Вот, зелёный замигал,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Путь -" свободен", указал.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Человечек в том глазке,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Переход открыл он мне.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4663" y="3089275"/>
            <a:ext cx="457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Подскажи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Старушке Шапокляк,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что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ей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нужно сделать в этой ситуации?(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Нажми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Старушку Шапокляк 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узнай правильный ответ)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00399 0.90046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450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41736 3.33333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s://img2.mp-farm.com/1653186.jpg?w=800&amp;h=420&amp;m=crop"/>
          <p:cNvPicPr>
            <a:picLocks noChangeAspect="1" noChangeArrowheads="1"/>
          </p:cNvPicPr>
          <p:nvPr/>
        </p:nvPicPr>
        <p:blipFill>
          <a:blip r:embed="rId2" cstate="print"/>
          <a:srcRect l="3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6" name="Picture 8" descr="https://img-fotki.yandex.ru/get/31286/155295907.ea1/0_19fba4_3000b0c8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124744"/>
            <a:ext cx="41243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844675"/>
            <a:ext cx="7056586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Продолжать </a:t>
            </a:r>
            <a:r>
              <a:rPr lang="ru-RU" sz="3200" dirty="0">
                <a:solidFill>
                  <a:schemeClr val="tx2"/>
                </a:solidFill>
              </a:rPr>
              <a:t>знакомить  с правилами дорожного движения, учить практически применять их в различных ситуациях. </a:t>
            </a:r>
            <a:r>
              <a:rPr lang="ru-RU" sz="3200" dirty="0" smtClean="0">
                <a:solidFill>
                  <a:schemeClr val="tx2"/>
                </a:solidFill>
              </a:rPr>
              <a:t>Развивать </a:t>
            </a:r>
            <a:r>
              <a:rPr lang="ru-RU" sz="3200" dirty="0">
                <a:solidFill>
                  <a:schemeClr val="tx2"/>
                </a:solidFill>
              </a:rPr>
              <a:t>мышление, зрительное внимание, умение ориентироваться в окружающем мире. Воспитывать чувство </a:t>
            </a:r>
            <a:r>
              <a:rPr lang="ru-RU" sz="3200" dirty="0" smtClean="0">
                <a:solidFill>
                  <a:schemeClr val="tx2"/>
                </a:solidFill>
              </a:rPr>
              <a:t>ответственности</a:t>
            </a:r>
            <a:endParaRPr lang="ru-RU" sz="3200" dirty="0">
              <a:solidFill>
                <a:schemeClr val="tx2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4356100" y="115888"/>
            <a:ext cx="52388" cy="6553200"/>
            <a:chOff x="4355974" y="116632"/>
            <a:chExt cx="51871" cy="6552728"/>
          </a:xfrm>
        </p:grpSpPr>
        <p:sp>
          <p:nvSpPr>
            <p:cNvPr id="4" name="Блок-схема: процесс 3"/>
            <p:cNvSpPr/>
            <p:nvPr/>
          </p:nvSpPr>
          <p:spPr>
            <a:xfrm flipH="1">
              <a:off x="4355974" y="11663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Блок-схема: процесс 4"/>
            <p:cNvSpPr/>
            <p:nvPr/>
          </p:nvSpPr>
          <p:spPr>
            <a:xfrm flipH="1">
              <a:off x="4355974" y="900801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Блок-схема: процесс 5"/>
            <p:cNvSpPr/>
            <p:nvPr/>
          </p:nvSpPr>
          <p:spPr>
            <a:xfrm flipH="1">
              <a:off x="4355974" y="1646872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Блок-схема: процесс 6"/>
            <p:cNvSpPr/>
            <p:nvPr/>
          </p:nvSpPr>
          <p:spPr>
            <a:xfrm flipH="1">
              <a:off x="4355974" y="2421516"/>
              <a:ext cx="45584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Блок-схема: процесс 7"/>
            <p:cNvSpPr/>
            <p:nvPr/>
          </p:nvSpPr>
          <p:spPr>
            <a:xfrm flipH="1">
              <a:off x="4357546" y="3140601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Блок-схема: процесс 8"/>
            <p:cNvSpPr/>
            <p:nvPr/>
          </p:nvSpPr>
          <p:spPr>
            <a:xfrm flipH="1">
              <a:off x="4360690" y="3861274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Блок-схема: процесс 9"/>
            <p:cNvSpPr/>
            <p:nvPr/>
          </p:nvSpPr>
          <p:spPr>
            <a:xfrm flipH="1">
              <a:off x="4360690" y="4653380"/>
              <a:ext cx="45583" cy="57622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Блок-схема: процесс 10"/>
            <p:cNvSpPr/>
            <p:nvPr/>
          </p:nvSpPr>
          <p:spPr>
            <a:xfrm flipH="1">
              <a:off x="4357546" y="5372465"/>
              <a:ext cx="45583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Блок-схема: процесс 11"/>
            <p:cNvSpPr/>
            <p:nvPr/>
          </p:nvSpPr>
          <p:spPr>
            <a:xfrm flipH="1">
              <a:off x="4362261" y="6093139"/>
              <a:ext cx="45584" cy="576221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" name="Группа 13"/>
          <p:cNvGrpSpPr>
            <a:grpSpLocks/>
          </p:cNvGrpSpPr>
          <p:nvPr/>
        </p:nvGrpSpPr>
        <p:grpSpPr bwMode="auto">
          <a:xfrm rot="5400000">
            <a:off x="350837" y="1527176"/>
            <a:ext cx="3736975" cy="3937000"/>
            <a:chOff x="2813515" y="1772816"/>
            <a:chExt cx="3509126" cy="455581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815005" y="4730419"/>
              <a:ext cx="3507636" cy="5860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815005" y="5733432"/>
              <a:ext cx="3507636" cy="5951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815004" y="1772815"/>
              <a:ext cx="3500182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813515" y="2781339"/>
              <a:ext cx="3501672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815004" y="3712709"/>
              <a:ext cx="3507636" cy="5841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4" name="Группа 19"/>
          <p:cNvGrpSpPr>
            <a:grpSpLocks/>
          </p:cNvGrpSpPr>
          <p:nvPr/>
        </p:nvGrpSpPr>
        <p:grpSpPr bwMode="auto">
          <a:xfrm rot="5400000">
            <a:off x="4710112" y="1536701"/>
            <a:ext cx="3738563" cy="3935412"/>
            <a:chOff x="2813515" y="1772816"/>
            <a:chExt cx="3509126" cy="4555811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2815005" y="4727936"/>
              <a:ext cx="350763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815006" y="5731355"/>
              <a:ext cx="3507635" cy="5954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815005" y="1770977"/>
              <a:ext cx="350018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813515" y="2779909"/>
              <a:ext cx="350167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815005" y="3711654"/>
              <a:ext cx="3507635" cy="584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384175" y="2006234"/>
            <a:ext cx="1512888" cy="17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Стрелка вверх 26"/>
          <p:cNvSpPr/>
          <p:nvPr/>
        </p:nvSpPr>
        <p:spPr>
          <a:xfrm>
            <a:off x="2072389" y="268355"/>
            <a:ext cx="373280" cy="1033264"/>
          </a:xfrm>
          <a:prstGeom prst="upArrow">
            <a:avLst/>
          </a:prstGeom>
          <a:solidFill>
            <a:srgbClr val="FF0000"/>
          </a:solidFill>
          <a:scene3d>
            <a:camera prst="orthographicFront"/>
            <a:lightRig rig="chilly" dir="t"/>
          </a:scene3d>
          <a:sp3d contourW="6350" prstMaterial="plastic">
            <a:bevelT w="0" h="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8" name="Стрелка вверх 27"/>
          <p:cNvSpPr/>
          <p:nvPr/>
        </p:nvSpPr>
        <p:spPr>
          <a:xfrm rot="10800000">
            <a:off x="6392869" y="5576664"/>
            <a:ext cx="373280" cy="1033264"/>
          </a:xfrm>
          <a:prstGeom prst="upArrow">
            <a:avLst/>
          </a:prstGeom>
          <a:solidFill>
            <a:srgbClr val="FF0000"/>
          </a:solidFill>
          <a:scene3d>
            <a:camera prst="orthographicFront"/>
            <a:lightRig rig="chilly" dir="t"/>
          </a:scene3d>
          <a:sp3d contourW="6350" prstMaterial="plastic">
            <a:bevelT w="0" h="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060575" y="2298700"/>
            <a:ext cx="5214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Убедись, что слева- справа 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нету мчащихся машин,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И тогда иди спокойно. </a:t>
            </a:r>
            <a:br>
              <a:rPr lang="ru-RU" sz="2800" b="1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Все поймут: ты стал большим.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071688" y="2271713"/>
            <a:ext cx="49784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Что необходимо сделать, когда будешь переходить проезжую часть по зебре?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( Нажми на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Старушку Шапокляк,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чтобы проверить свой ответ)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44358 0.0020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70" y="9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358 0.00208 L 1.06163 0.01435 " pathEditMode="relative" rAng="0" ptsTypes="AA">
                                      <p:cBhvr>
                                        <p:cTn id="28" dur="2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3" y="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2775" y="360363"/>
            <a:ext cx="263683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2488" y="360363"/>
            <a:ext cx="3136900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346075"/>
            <a:ext cx="28575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Остановки общественного транспорта. Автобус, троллейбус, трамвай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388" y="4441825"/>
            <a:ext cx="9906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TS6b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5" y="4413250"/>
            <a:ext cx="13430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1303386316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6963" y="4441825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TS7b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03850" y="4448175"/>
            <a:ext cx="1057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92275" y="2692400"/>
            <a:ext cx="63357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</a:rPr>
              <a:t>Рассмотри картинки. Какой дорожный знак должен применяться в каждой из них?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( Для проверки правильности нажми на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</a:rPr>
              <a:t>Старушку Шапокляк)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8682" name="Рисунок 1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203848" y="3852148"/>
            <a:ext cx="2603068" cy="3005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>
            <a:stCxn id="1026" idx="0"/>
          </p:cNvCxnSpPr>
          <p:nvPr/>
        </p:nvCxnSpPr>
        <p:spPr>
          <a:xfrm flipV="1">
            <a:off x="1055688" y="2474913"/>
            <a:ext cx="6445250" cy="1966912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29" idx="0"/>
            <a:endCxn id="8" idx="2"/>
          </p:cNvCxnSpPr>
          <p:nvPr/>
        </p:nvCxnSpPr>
        <p:spPr>
          <a:xfrm flipV="1">
            <a:off x="3062288" y="2474913"/>
            <a:ext cx="1408112" cy="196691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027" idx="0"/>
            <a:endCxn id="10" idx="2"/>
          </p:cNvCxnSpPr>
          <p:nvPr/>
        </p:nvCxnSpPr>
        <p:spPr>
          <a:xfrm flipH="1" flipV="1">
            <a:off x="1536700" y="2460625"/>
            <a:ext cx="6370638" cy="1952625"/>
          </a:xfrm>
          <a:prstGeom prst="straightConnector1">
            <a:avLst/>
          </a:prstGeom>
          <a:ln w="34925">
            <a:solidFill>
              <a:srgbClr val="2DF33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32819" y="2492375"/>
            <a:ext cx="3897488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55329" y="260648"/>
            <a:ext cx="697735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Будьте внимательны!</a:t>
            </a:r>
            <a:b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D82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До встречи, друзья!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g.clipartfest.com/6117e9c65ed7bc4f0e617344c240e3dc_city-road-vector-road-side-view-clipart_1024-76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9858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060848" y="1568030"/>
            <a:ext cx="2786688" cy="321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2963E-6 L 0.63785 0.17871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g.clipartfest.com/6117e9c65ed7bc4f0e617344c240e3dc_city-road-vector-road-side-view-clipart_1024-76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9858" cy="6858000"/>
          </a:xfrm>
          <a:prstGeom prst="rect">
            <a:avLst/>
          </a:prstGeom>
          <a:noFill/>
        </p:spPr>
      </p:pic>
      <p:pic>
        <p:nvPicPr>
          <p:cNvPr id="1026" name="Picture 2" descr="http://www.clipartbest.com/cliparts/nTX/686/nTX6868q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074073" y="2348880"/>
            <a:ext cx="607407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93455 0.021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nilemuse.com/ZebraFAQ/img/ZEBRAclipar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276872"/>
            <a:ext cx="3816424" cy="39881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69269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На какое животное похож пешеходный переход? 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Сколько глаз у светофора?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22530" name="Picture 2" descr="http://u4.platformalp.ru/9e69fd6d1c5d1cef75ffbe159c1f322e/4043d4df90d9c090f06fd6a7e20542b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988840"/>
            <a:ext cx="304164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Как называется дорога, по которой ходят пешеходы?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25602" name="Picture 2" descr="http://www.clipartkid.com/images/468/wolfangel-sidewalk-project-around-anderson-township-around-sJst6L-clipar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6552728" cy="3458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Где люди ждут транспорт?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27650" name="Picture 2" descr="http://images.clipartpanda.com/station-clipart-bus-station-building-clipart-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132856"/>
            <a:ext cx="52387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Как называется дорога, по которой ходят пешеходы?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25602" name="Picture 2" descr="http://www.clipartkid.com/images/468/wolfangel-sidewalk-project-around-anderson-township-around-sJst6L-clipar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6552728" cy="3458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239</Words>
  <Application>Microsoft Office PowerPoint</Application>
  <PresentationFormat>Экран (4:3)</PresentationFormat>
  <Paragraphs>38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User</cp:lastModifiedBy>
  <cp:revision>26</cp:revision>
  <dcterms:created xsi:type="dcterms:W3CDTF">2015-02-24T06:07:36Z</dcterms:created>
  <dcterms:modified xsi:type="dcterms:W3CDTF">2023-02-06T04:31:51Z</dcterms:modified>
</cp:coreProperties>
</file>