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6" r:id="rId8"/>
    <p:sldId id="269" r:id="rId9"/>
    <p:sldId id="267" r:id="rId10"/>
    <p:sldId id="270" r:id="rId11"/>
    <p:sldId id="271" r:id="rId12"/>
    <p:sldId id="268" r:id="rId13"/>
    <p:sldId id="261" r:id="rId14"/>
    <p:sldId id="273" r:id="rId15"/>
    <p:sldId id="274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96" autoAdjust="0"/>
    <p:restoredTop sz="94660"/>
  </p:normalViewPr>
  <p:slideViewPr>
    <p:cSldViewPr>
      <p:cViewPr varScale="1">
        <p:scale>
          <a:sx n="69" d="100"/>
          <a:sy n="69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B9B2-6CD2-47DC-A883-6D75746B1789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2BD3B-AF58-44B5-B9B1-F7247973D7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B9B2-6CD2-47DC-A883-6D75746B1789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2BD3B-AF58-44B5-B9B1-F7247973D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B9B2-6CD2-47DC-A883-6D75746B1789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2BD3B-AF58-44B5-B9B1-F7247973D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B9B2-6CD2-47DC-A883-6D75746B1789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2BD3B-AF58-44B5-B9B1-F7247973D7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B9B2-6CD2-47DC-A883-6D75746B1789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2BD3B-AF58-44B5-B9B1-F7247973D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B9B2-6CD2-47DC-A883-6D75746B1789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2BD3B-AF58-44B5-B9B1-F7247973D7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B9B2-6CD2-47DC-A883-6D75746B1789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2BD3B-AF58-44B5-B9B1-F7247973D7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B9B2-6CD2-47DC-A883-6D75746B1789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2BD3B-AF58-44B5-B9B1-F7247973D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B9B2-6CD2-47DC-A883-6D75746B1789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2BD3B-AF58-44B5-B9B1-F7247973D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B9B2-6CD2-47DC-A883-6D75746B1789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2BD3B-AF58-44B5-B9B1-F7247973D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8B9B2-6CD2-47DC-A883-6D75746B1789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2BD3B-AF58-44B5-B9B1-F7247973D7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688B9B2-6CD2-47DC-A883-6D75746B1789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D62BD3B-AF58-44B5-B9B1-F7247973D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gif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851648" cy="2643206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>
                <a:solidFill>
                  <a:srgbClr val="00B050"/>
                </a:solidFill>
              </a:rPr>
              <a:t>Огород круглый год</a:t>
            </a:r>
            <a:endParaRPr lang="ru-RU" sz="8800" dirty="0">
              <a:solidFill>
                <a:srgbClr val="00B050"/>
              </a:solidFill>
            </a:endParaRPr>
          </a:p>
        </p:txBody>
      </p:sp>
      <p:pic>
        <p:nvPicPr>
          <p:cNvPr id="7" name="Рисунок 6" descr="ogorod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077072"/>
            <a:ext cx="3310385" cy="2222687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006026d5671d1a513dfb7c62750a3e3.jpg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1052736"/>
            <a:ext cx="2949507" cy="2130198"/>
          </a:xfrm>
          <a:prstGeom prst="rect">
            <a:avLst/>
          </a:prstGeom>
        </p:spPr>
      </p:pic>
      <p:pic>
        <p:nvPicPr>
          <p:cNvPr id="7" name="Рисунок 6" descr="sam_230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3" y="1052736"/>
            <a:ext cx="2882600" cy="2161950"/>
          </a:xfrm>
          <a:prstGeom prst="rect">
            <a:avLst/>
          </a:prstGeom>
        </p:spPr>
      </p:pic>
      <p:pic>
        <p:nvPicPr>
          <p:cNvPr id="8" name="Рисунок 7" descr="sam_229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10" y="3933056"/>
            <a:ext cx="2808776" cy="2545454"/>
          </a:xfrm>
          <a:prstGeom prst="rect">
            <a:avLst/>
          </a:prstGeom>
        </p:spPr>
      </p:pic>
      <p:pic>
        <p:nvPicPr>
          <p:cNvPr id="9" name="Рисунок 8" descr="sam_229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2066" y="3933056"/>
            <a:ext cx="2909500" cy="248163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131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1196752"/>
            <a:ext cx="1831910" cy="1517868"/>
          </a:xfrm>
          <a:prstGeom prst="rect">
            <a:avLst/>
          </a:prstGeom>
        </p:spPr>
      </p:pic>
      <p:pic>
        <p:nvPicPr>
          <p:cNvPr id="3074" name="Picture 2" descr="C:\Users\Пользователь\Desktop\аттестация Павлюченкова\Camera\IMG_20160420_18042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772816"/>
            <a:ext cx="2540324" cy="3387098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аттестация Павлюченкова\Camera\IMG_20160420_18055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317712"/>
            <a:ext cx="2087834" cy="27837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428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</a:rPr>
              <a:t>3 этап Заключительный </a:t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pic>
        <p:nvPicPr>
          <p:cNvPr id="4098" name="Picture 2" descr="C:\Users\Пользователь\Desktop\аттестация Павлюченкова\Camera\IMG_20160420_1803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060848"/>
            <a:ext cx="2680424" cy="35738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3625914"/>
      </p:ext>
    </p:extLst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60648"/>
            <a:ext cx="8215370" cy="6383062"/>
          </a:xfrm>
        </p:spPr>
        <p:txBody>
          <a:bodyPr>
            <a:noAutofit/>
          </a:bodyPr>
          <a:lstStyle/>
          <a:p>
            <a:pPr algn="l"/>
            <a:r>
              <a:rPr lang="ru-RU" sz="4000" b="1" dirty="0" smtClean="0">
                <a:solidFill>
                  <a:srgbClr val="C00000"/>
                </a:solidFill>
                <a:effectLst>
                  <a:reflection blurRad="6350" endPos="0" dir="5400000" sy="-100000" algn="bl" rotWithShape="0"/>
                </a:effectLst>
              </a:rPr>
              <a:t>Предварительные результаты:</a:t>
            </a:r>
            <a:r>
              <a:rPr lang="ru-RU" sz="2300" b="1" dirty="0" smtClean="0">
                <a:effectLst>
                  <a:reflection blurRad="6350" endPos="0" dir="5400000" sy="-100000" algn="bl" rotWithShape="0"/>
                </a:effectLst>
              </a:rPr>
              <a:t/>
            </a:r>
            <a:br>
              <a:rPr lang="ru-RU" sz="2300" b="1" dirty="0" smtClean="0">
                <a:effectLst>
                  <a:reflection blurRad="6350" endPos="0" dir="5400000" sy="-100000" algn="bl" rotWithShape="0"/>
                </a:effectLst>
              </a:rPr>
            </a:br>
            <a: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Дети познакомились с дикорастущими и культурными растениями.</a:t>
            </a:r>
            <a:b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У детей формируется интерес к опытнической и исследовательской деятельности по выращиванию культурных растений в комнатных условиях.</a:t>
            </a:r>
            <a:b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В результате практической и опытнической деятельности дети получили необходимые условия для роста растений.</a:t>
            </a:r>
            <a:b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Дети увидели многообразие посевного материала.</a:t>
            </a:r>
            <a:b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Дети стали бережнее относиться к растительному миру.</a:t>
            </a:r>
            <a:b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 В группе был создан огород на окне.</a:t>
            </a:r>
            <a:b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 Дети стали более уважительно относиться к труду.</a:t>
            </a:r>
            <a:b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 Наблюдение за растениями были зафиксированы в дневнике наблюдений.</a:t>
            </a:r>
            <a:b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 Родители приняли активное участие в проекте «Огород круглый год»</a:t>
            </a:r>
            <a:endParaRPr lang="ru-RU" sz="2400" b="0" dirty="0">
              <a:solidFill>
                <a:schemeClr val="tx1"/>
              </a:solidFill>
              <a:effectLst>
                <a:reflection blurRad="6350" endPos="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аттестация ст восп\огород\WP_20150527_11_17_46_Pro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090962"/>
            <a:ext cx="2880320" cy="161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истратор\Desktop\аттестация ст восп\огород\DSC_163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9351" y="1556792"/>
            <a:ext cx="1777002" cy="2369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Администратор\Desktop\аттестация ст восп\огород\DSC_110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3789040"/>
            <a:ext cx="2015482" cy="216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Администратор\Desktop\аттестация ст восп\огород\DSC_181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708920"/>
            <a:ext cx="1926732" cy="256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Администратор\Desktop\аттестация ст восп\огород\ba2725bc0f252f097c5b87e4dc4fc876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3926128"/>
            <a:ext cx="2240187" cy="256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96625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556792"/>
            <a:ext cx="2895214" cy="3859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Администратор\Desktop\аттестация ст восп\огород\logopitanie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0" y="4997892"/>
            <a:ext cx="2160240" cy="146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дминистратор\Desktop\аттестация ст восп\огород\658722416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-381377"/>
            <a:ext cx="2936379" cy="2943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784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13"/>
          </p:nvPr>
        </p:nvSpPr>
        <p:spPr>
          <a:xfrm>
            <a:off x="457200" y="1857364"/>
            <a:ext cx="8229600" cy="44672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9600" b="1" i="1" dirty="0" smtClean="0">
                <a:solidFill>
                  <a:srgbClr val="660066"/>
                </a:solidFill>
              </a:rPr>
              <a:t>Спасибо </a:t>
            </a:r>
          </a:p>
          <a:p>
            <a:pPr algn="ctr">
              <a:buNone/>
            </a:pPr>
            <a:r>
              <a:rPr lang="ru-RU" sz="9600" b="1" i="1" dirty="0" smtClean="0">
                <a:solidFill>
                  <a:srgbClr val="660066"/>
                </a:solidFill>
              </a:rPr>
              <a:t>за внимание!</a:t>
            </a:r>
            <a:endParaRPr lang="ru-RU" sz="9600" b="1" i="1" dirty="0">
              <a:solidFill>
                <a:srgbClr val="660066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5400" i="1" dirty="0" smtClean="0">
                <a:solidFill>
                  <a:srgbClr val="C00000"/>
                </a:solidFill>
              </a:rPr>
              <a:t>Наш девиз </a:t>
            </a:r>
            <a:endParaRPr lang="ru-RU" sz="5400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000100" y="1844824"/>
            <a:ext cx="7358114" cy="4235301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sz="4000" dirty="0" smtClean="0"/>
              <a:t>Огород </a:t>
            </a:r>
            <a:r>
              <a:rPr lang="ru-RU" sz="3600" dirty="0" smtClean="0"/>
              <a:t>наш, огород</a:t>
            </a:r>
          </a:p>
          <a:p>
            <a:pPr algn="ctr">
              <a:buNone/>
            </a:pPr>
            <a:r>
              <a:rPr lang="ru-RU" sz="3600" dirty="0" smtClean="0"/>
              <a:t>   	 Всё на нём всегда растет. </a:t>
            </a:r>
          </a:p>
          <a:p>
            <a:pPr algn="ctr">
              <a:buNone/>
            </a:pPr>
            <a:r>
              <a:rPr lang="ru-RU" sz="3600" dirty="0" smtClean="0"/>
              <a:t>    Если руки не ленивы, </a:t>
            </a:r>
          </a:p>
          <a:p>
            <a:pPr algn="ctr">
              <a:buNone/>
            </a:pPr>
            <a:r>
              <a:rPr lang="ru-RU" sz="3600" dirty="0" smtClean="0"/>
              <a:t>   	 Если мы трудолюбивы… </a:t>
            </a:r>
          </a:p>
          <a:p>
            <a:pPr algn="ctr">
              <a:buNone/>
            </a:pPr>
            <a:r>
              <a:rPr lang="ru-RU" sz="3600" dirty="0" smtClean="0"/>
              <a:t>    	Проявить должны заботу, </a:t>
            </a:r>
          </a:p>
          <a:p>
            <a:pPr algn="ctr">
              <a:buNone/>
            </a:pPr>
            <a:r>
              <a:rPr lang="ru-RU" sz="3600" dirty="0" smtClean="0"/>
              <a:t>    Видно по труду работу. </a:t>
            </a:r>
          </a:p>
          <a:p>
            <a:pPr algn="ctr">
              <a:buNone/>
            </a:pPr>
            <a:r>
              <a:rPr lang="ru-RU" sz="3600" dirty="0" smtClean="0"/>
              <a:t> И тогда наш огород</a:t>
            </a:r>
          </a:p>
          <a:p>
            <a:pPr algn="ctr">
              <a:buNone/>
            </a:pPr>
            <a:r>
              <a:rPr lang="ru-RU" sz="3600" dirty="0" smtClean="0"/>
              <a:t> Расцветёт и оживёт</a:t>
            </a:r>
          </a:p>
          <a:p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12967" cy="155679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Участники проекта: дети старшей группы,  родители, воспитатели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116632"/>
            <a:ext cx="8186766" cy="1955046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								</a:t>
            </a:r>
            <a:endParaRPr lang="ru-RU" sz="2800" dirty="0"/>
          </a:p>
        </p:txBody>
      </p:sp>
      <p:pic>
        <p:nvPicPr>
          <p:cNvPr id="1026" name="Picture 2" descr="C:\Users\Пользователь\Desktop\аттестация Павлюченкова\Camera\IMG_20160420_1838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492896"/>
            <a:ext cx="2789484" cy="3719312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аттестация Павлюченкова\Camera\IMG_20160420_18192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540521"/>
            <a:ext cx="2753765" cy="367168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95536"/>
          </a:xfrm>
        </p:spPr>
        <p:txBody>
          <a:bodyPr>
            <a:normAutofit fontScale="90000"/>
          </a:bodyPr>
          <a:lstStyle/>
          <a:p>
            <a:pPr marL="274320" lvl="0" indent="-274320" algn="l">
              <a:spcBef>
                <a:spcPct val="20000"/>
              </a:spcBef>
            </a:pPr>
            <a:r>
              <a:rPr lang="ru-RU" sz="4900" u="sng" dirty="0" smtClean="0">
                <a:solidFill>
                  <a:srgbClr val="C00000"/>
                </a:solidFill>
                <a:latin typeface="Constantia"/>
                <a:ea typeface="+mn-ea"/>
                <a:cs typeface="+mn-cs"/>
              </a:rPr>
              <a:t>Цель</a:t>
            </a:r>
            <a:r>
              <a:rPr lang="ru-RU" sz="4900" dirty="0" smtClean="0">
                <a:solidFill>
                  <a:srgbClr val="C00000"/>
                </a:solidFill>
                <a:latin typeface="Constantia"/>
                <a:ea typeface="+mn-ea"/>
                <a:cs typeface="+mn-cs"/>
              </a:rPr>
              <a:t>:</a:t>
            </a:r>
            <a:r>
              <a:rPr lang="ru-RU" sz="2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endParaRPr lang="ru-RU" sz="44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1700808"/>
            <a:ext cx="8229600" cy="44428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	Ф</a:t>
            </a:r>
            <a:r>
              <a:rPr lang="ru-RU" sz="3200" dirty="0" smtClean="0"/>
              <a:t>ормирование у детей интереса к         опытнической и исследовательской деятельности по выращиванию культурных растений в комнатных условиях, воспитание  у детей  любви   к природе, создание в группе огорода 	на  подоконнике</a:t>
            </a:r>
            <a:r>
              <a:rPr lang="ru-RU" sz="2800" dirty="0" smtClean="0"/>
              <a:t>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14282" y="188640"/>
            <a:ext cx="8686800" cy="624075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5100" b="1" u="sng" dirty="0" smtClean="0">
                <a:solidFill>
                  <a:srgbClr val="C00000"/>
                </a:solidFill>
              </a:rPr>
              <a:t>Задачи</a:t>
            </a:r>
            <a:r>
              <a:rPr lang="ru-RU" sz="5100" b="1" dirty="0" smtClean="0">
                <a:solidFill>
                  <a:srgbClr val="C00000"/>
                </a:solidFill>
              </a:rPr>
              <a:t>: </a:t>
            </a:r>
            <a:endParaRPr lang="ru-RU" b="1" dirty="0" smtClean="0">
              <a:solidFill>
                <a:srgbClr val="C00000"/>
              </a:solidFill>
            </a:endParaRPr>
          </a:p>
          <a:p>
            <a:endParaRPr lang="ru-RU" dirty="0" smtClean="0"/>
          </a:p>
          <a:p>
            <a:pPr lvl="0">
              <a:buNone/>
            </a:pPr>
            <a:r>
              <a:rPr lang="ru-RU" dirty="0" smtClean="0"/>
              <a:t>1   Расширить знания детей о культурных и дикорастущих растениях.</a:t>
            </a:r>
          </a:p>
          <a:p>
            <a:pPr lvl="0">
              <a:buNone/>
            </a:pPr>
            <a:r>
              <a:rPr lang="ru-RU" dirty="0" smtClean="0"/>
              <a:t>2   Продолжить знакомить детей с особенностями выращивания культурных растений (перец, лук, цветы, овес);</a:t>
            </a:r>
          </a:p>
          <a:p>
            <a:pPr lvl="0">
              <a:buNone/>
            </a:pPr>
            <a:r>
              <a:rPr lang="ru-RU" dirty="0" smtClean="0"/>
              <a:t>3   Обобщать представление детей о необходимости света, тепла, влаги почвы для роста растений.</a:t>
            </a:r>
          </a:p>
          <a:p>
            <a:pPr lvl="0">
              <a:buNone/>
            </a:pPr>
            <a:r>
              <a:rPr lang="ru-RU" dirty="0" smtClean="0"/>
              <a:t>4   Продолжать формировать умение детей ухаживать за растениями в комнатных условиях.</a:t>
            </a:r>
          </a:p>
          <a:p>
            <a:pPr lvl="0">
              <a:buNone/>
            </a:pPr>
            <a:r>
              <a:rPr lang="ru-RU" dirty="0" smtClean="0"/>
              <a:t>5   Способствовать развитию творческих способностей у детей; поощрять разнообразие детских работ, вариативность.</a:t>
            </a:r>
          </a:p>
          <a:p>
            <a:pPr lvl="0">
              <a:buNone/>
            </a:pPr>
            <a:r>
              <a:rPr lang="ru-RU" dirty="0" smtClean="0"/>
              <a:t>6   Развивать чувство ответственности за благополучное состояние растений(полив, взрыхление, прополка сорняков)</a:t>
            </a:r>
          </a:p>
          <a:p>
            <a:pPr lvl="0">
              <a:buNone/>
            </a:pPr>
            <a:r>
              <a:rPr lang="ru-RU" dirty="0" smtClean="0"/>
              <a:t>7   Продолжать развивать наблюдательность – умение замечать изменения в росте растений, связывать их с условиями, в которых они находятся, правильно отражать наблюдения в рисунке.</a:t>
            </a:r>
          </a:p>
          <a:p>
            <a:pPr lvl="0">
              <a:buNone/>
            </a:pPr>
            <a:r>
              <a:rPr lang="ru-RU" dirty="0" smtClean="0"/>
              <a:t>8   Воспитывать уважение к  труду, бережное отношение к его результатам.</a:t>
            </a:r>
          </a:p>
          <a:p>
            <a:pPr lvl="0">
              <a:buNone/>
            </a:pPr>
            <a:r>
              <a:rPr lang="ru-RU" dirty="0" smtClean="0"/>
              <a:t>9   Развивать познавательные и творческие способности.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642910" y="260648"/>
            <a:ext cx="8001056" cy="624018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800" b="1" u="sng" dirty="0" smtClean="0">
                <a:solidFill>
                  <a:srgbClr val="C00000"/>
                </a:solidFill>
              </a:rPr>
              <a:t>Предполагаемый результат</a:t>
            </a:r>
            <a:r>
              <a:rPr lang="ru-RU" sz="3800" b="1" dirty="0" smtClean="0">
                <a:solidFill>
                  <a:srgbClr val="C00000"/>
                </a:solidFill>
              </a:rPr>
              <a:t>:</a:t>
            </a:r>
            <a:endParaRPr lang="ru-RU" sz="3800" dirty="0" smtClean="0">
              <a:solidFill>
                <a:srgbClr val="C00000"/>
              </a:solidFill>
            </a:endParaRPr>
          </a:p>
          <a:p>
            <a:pPr lvl="0">
              <a:buNone/>
            </a:pPr>
            <a:r>
              <a:rPr lang="ru-RU" dirty="0" smtClean="0"/>
              <a:t>1    Дети познакомятся с культурными  и дикорастущими растениями.</a:t>
            </a:r>
          </a:p>
          <a:p>
            <a:pPr lvl="0">
              <a:buNone/>
            </a:pPr>
            <a:r>
              <a:rPr lang="ru-RU" dirty="0" smtClean="0"/>
              <a:t>2   С помощью опытнической работы дети получат необходимые условия для роста растений.</a:t>
            </a:r>
          </a:p>
          <a:p>
            <a:pPr lvl="0">
              <a:buNone/>
            </a:pPr>
            <a:r>
              <a:rPr lang="ru-RU" dirty="0" smtClean="0"/>
              <a:t>3   С помощью исследовательской работы дети должны будут выявить многообразие и разнообразие посевного материала.</a:t>
            </a:r>
          </a:p>
          <a:p>
            <a:pPr lvl="0">
              <a:buNone/>
            </a:pPr>
            <a:r>
              <a:rPr lang="ru-RU" dirty="0" smtClean="0"/>
              <a:t>4   У детей будет формироваться бережное отношение к растительному миру.</a:t>
            </a:r>
          </a:p>
          <a:p>
            <a:pPr lvl="0">
              <a:buNone/>
            </a:pPr>
            <a:r>
              <a:rPr lang="ru-RU" dirty="0" smtClean="0"/>
              <a:t>5   Формирование у детей уважительного отношения к труду.</a:t>
            </a:r>
          </a:p>
          <a:p>
            <a:pPr lvl="0">
              <a:buNone/>
            </a:pPr>
            <a:r>
              <a:rPr lang="ru-RU" dirty="0" smtClean="0"/>
              <a:t>6   Создание в группе огорода на подоконнике.</a:t>
            </a:r>
          </a:p>
          <a:p>
            <a:pPr lvl="0">
              <a:buNone/>
            </a:pPr>
            <a:r>
              <a:rPr lang="ru-RU" dirty="0" smtClean="0"/>
              <a:t>7   Создание дневника наблюдений для фиксации наблюдений за растениями в огороде на подоконнике.</a:t>
            </a:r>
          </a:p>
          <a:p>
            <a:pPr lvl="0">
              <a:buNone/>
            </a:pPr>
            <a:r>
              <a:rPr lang="ru-RU" dirty="0" smtClean="0"/>
              <a:t>8   Активное участие родителей в реализации проекта.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9797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</a:rPr>
              <a:t>1</a:t>
            </a:r>
            <a:r>
              <a:rPr lang="ru-RU" sz="5400" b="1" i="1" dirty="0" smtClean="0">
                <a:solidFill>
                  <a:srgbClr val="FF0000"/>
                </a:solidFill>
              </a:rPr>
              <a:t> этап Подготовительный </a:t>
            </a:r>
            <a:br>
              <a:rPr lang="ru-RU" sz="5400" b="1" i="1" dirty="0" smtClean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411210"/>
            <a:ext cx="1768281" cy="1821266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2536428"/>
            <a:ext cx="1512168" cy="1570830"/>
          </a:xfrm>
          <a:prstGeom prst="rect">
            <a:avLst/>
          </a:prstGeom>
        </p:spPr>
      </p:pic>
      <p:pic>
        <p:nvPicPr>
          <p:cNvPr id="7" name="Рисунок 6" descr="pic121200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869160"/>
            <a:ext cx="1768086" cy="1213771"/>
          </a:xfrm>
          <a:prstGeom prst="rect">
            <a:avLst/>
          </a:prstGeom>
        </p:spPr>
      </p:pic>
      <p:pic>
        <p:nvPicPr>
          <p:cNvPr id="2050" name="Picture 2" descr="C:\Users\Пользователь\Desktop\аттестация Павлюченкова\Camera\IMG_20160420_18063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784075"/>
            <a:ext cx="2360429" cy="31472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04011176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am_229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256619"/>
            <a:ext cx="2359190" cy="1937906"/>
          </a:xfrm>
          <a:prstGeom prst="rect">
            <a:avLst/>
          </a:prstGeom>
        </p:spPr>
      </p:pic>
      <p:pic>
        <p:nvPicPr>
          <p:cNvPr id="5" name="Рисунок 4" descr="sam_2294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052736"/>
            <a:ext cx="2617644" cy="1799630"/>
          </a:xfrm>
          <a:prstGeom prst="rect">
            <a:avLst/>
          </a:prstGeom>
        </p:spPr>
      </p:pic>
      <p:pic>
        <p:nvPicPr>
          <p:cNvPr id="6" name="Рисунок 5" descr="sam_229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654" y="4149080"/>
            <a:ext cx="2442160" cy="1907938"/>
          </a:xfrm>
          <a:prstGeom prst="rect">
            <a:avLst/>
          </a:prstGeom>
        </p:spPr>
      </p:pic>
      <p:pic>
        <p:nvPicPr>
          <p:cNvPr id="7" name="Рисунок 6" descr="sam_2309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3857" y="4005064"/>
            <a:ext cx="2475907" cy="191683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7281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>
                <a:solidFill>
                  <a:srgbClr val="FF0000"/>
                </a:solidFill>
              </a:rPr>
              <a:t>2 этап Исследовательский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086844"/>
            <a:ext cx="2376264" cy="1994564"/>
          </a:xfrm>
          <a:prstGeom prst="rect">
            <a:avLst/>
          </a:prstGeom>
        </p:spPr>
      </p:pic>
      <p:pic>
        <p:nvPicPr>
          <p:cNvPr id="8" name="Рисунок 7" descr="ogorod.jpg 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962877"/>
            <a:ext cx="2883915" cy="2097393"/>
          </a:xfrm>
          <a:prstGeom prst="rect">
            <a:avLst/>
          </a:prstGeom>
        </p:spPr>
      </p:pic>
      <p:pic>
        <p:nvPicPr>
          <p:cNvPr id="10" name="Рисунок 9" descr="a5be6f7f14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293096"/>
            <a:ext cx="2286847" cy="212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714854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363</TotalTime>
  <Words>248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Огород круглый год</vt:lpstr>
      <vt:lpstr>Наш девиз </vt:lpstr>
      <vt:lpstr>Участники проекта: дети старшей группы,  родители, воспитатели</vt:lpstr>
      <vt:lpstr>Цель: </vt:lpstr>
      <vt:lpstr>Презентация PowerPoint</vt:lpstr>
      <vt:lpstr>Презентация PowerPoint</vt:lpstr>
      <vt:lpstr>1 этап Подготовительный  </vt:lpstr>
      <vt:lpstr>Презентация PowerPoint</vt:lpstr>
      <vt:lpstr>2 этап Исследовательский </vt:lpstr>
      <vt:lpstr>Презентация PowerPoint</vt:lpstr>
      <vt:lpstr>Презентация PowerPoint</vt:lpstr>
      <vt:lpstr>3 этап Заключительный  </vt:lpstr>
      <vt:lpstr>Предварительные результаты: 1 Дети познакомились с дикорастущими и культурными растениями. 2 У детей формируется интерес к опытнической и исследовательской деятельности по выращиванию культурных растений в комнатных условиях. 3 В результате практической и опытнической деятельности дети получили необходимые условия для роста растений. 4 Дети увидели многообразие посевного материала. 5 Дети стали бережнее относиться к растительному миру. 6 В группе был создан огород на окне. 7 Дети стали более уважительно относиться к труду. 8 Наблюдение за растениями были зафиксированы в дневнике наблюдений. 9 Родители приняли активное участие в проекте «Огород круглый год»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Огород на подоконнике</dc:title>
  <dc:creator>Виталий</dc:creator>
  <cp:lastModifiedBy>Администратор</cp:lastModifiedBy>
  <cp:revision>39</cp:revision>
  <dcterms:created xsi:type="dcterms:W3CDTF">2013-04-23T12:57:59Z</dcterms:created>
  <dcterms:modified xsi:type="dcterms:W3CDTF">2023-02-07T11:21:16Z</dcterms:modified>
</cp:coreProperties>
</file>