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6" r:id="rId5"/>
    <p:sldId id="278" r:id="rId6"/>
    <p:sldId id="269" r:id="rId7"/>
    <p:sldId id="270" r:id="rId8"/>
    <p:sldId id="271" r:id="rId9"/>
    <p:sldId id="272" r:id="rId10"/>
    <p:sldId id="273" r:id="rId11"/>
    <p:sldId id="281" r:id="rId12"/>
    <p:sldId id="275" r:id="rId13"/>
    <p:sldId id="274" r:id="rId14"/>
    <p:sldId id="267" r:id="rId15"/>
    <p:sldId id="26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3440-0DA6-4EBB-8A32-4858EFE8406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4B4A-7C12-4156-ABB7-A7EE475E6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file:///F:\&#1047;&#1076;&#1086;&#1088;&#1086;&#1074;&#1100;&#1077;%206%20&#1082;&#1083;\07_-_Lessons_7._Ex._1_p.103.mp3" TargetMode="External"/><Relationship Id="rId13" Type="http://schemas.openxmlformats.org/officeDocument/2006/relationships/image" Target="../media/image11.png"/><Relationship Id="rId3" Type="http://schemas.microsoft.com/office/2007/relationships/media" Target="../media/media2.mp3"/><Relationship Id="rId7" Type="http://schemas.openxmlformats.org/officeDocument/2006/relationships/audio" Target="file:///F:\&#1047;&#1076;&#1086;&#1088;&#1086;&#1074;&#1100;&#1077;%206%20&#1082;&#1083;\06_-_Lessons_7._Ex._1_p.103.mp3" TargetMode="External"/><Relationship Id="rId12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9.png"/><Relationship Id="rId5" Type="http://schemas.microsoft.com/office/2007/relationships/media" Target="../media/media3.mp3"/><Relationship Id="rId10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audio" Target="file:///F:\&#1047;&#1076;&#1086;&#1088;&#1086;&#1074;&#1100;&#1077;%206%20&#1082;&#1083;\08_-_Lessons_7._Ex._1_p.103.mp3" TargetMode="External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84645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An apple a day keeps a doctor away</a:t>
            </a:r>
            <a:r>
              <a:rPr lang="ru-RU" sz="5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 </a:t>
            </a:r>
          </a:p>
        </p:txBody>
      </p:sp>
      <p:pic>
        <p:nvPicPr>
          <p:cNvPr id="3" name="Picture 5" descr="j02407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636838"/>
            <a:ext cx="2430462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4-tub-ru.yandex.net/i?id=147752689-36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2714624"/>
            <a:ext cx="5310218" cy="385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1000108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 has broken a leg.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755650" y="549275"/>
            <a:ext cx="58324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Вредные советы</a:t>
            </a:r>
          </a:p>
        </p:txBody>
      </p:sp>
      <p:pic>
        <p:nvPicPr>
          <p:cNvPr id="6149" name="Picture 5" descr="MCj042806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4075" y="188913"/>
            <a:ext cx="1939925" cy="1774825"/>
          </a:xfrm>
          <a:prstGeom prst="rect">
            <a:avLst/>
          </a:prstGeo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31775" y="1597025"/>
            <a:ext cx="56721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800" b="1" dirty="0"/>
              <a:t>If you have a toothache, you </a:t>
            </a:r>
            <a:r>
              <a:rPr lang="en-US" sz="2800" b="1" dirty="0">
                <a:solidFill>
                  <a:srgbClr val="FF0000"/>
                </a:solidFill>
              </a:rPr>
              <a:t>must </a:t>
            </a:r>
          </a:p>
          <a:p>
            <a:pPr marL="342900" indent="-342900"/>
            <a:r>
              <a:rPr lang="en-US" sz="2800" b="1" dirty="0"/>
              <a:t>   consult a </a:t>
            </a:r>
            <a:r>
              <a:rPr lang="en-US" sz="2800" b="1" dirty="0" smtClean="0"/>
              <a:t>dentist</a:t>
            </a:r>
            <a:r>
              <a:rPr lang="en-US" sz="2400" b="1" dirty="0" smtClean="0"/>
              <a:t>. </a:t>
            </a:r>
            <a:endParaRPr lang="ru-RU" sz="2400" b="1" dirty="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929190" y="1643050"/>
            <a:ext cx="10080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must</a:t>
            </a:r>
            <a:endParaRPr lang="ru-RU" sz="2400" b="1" dirty="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31775" y="2460625"/>
            <a:ext cx="6953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/>
              <a:t>2.</a:t>
            </a:r>
            <a:r>
              <a:rPr lang="en-US" dirty="0"/>
              <a:t> </a:t>
            </a:r>
            <a:r>
              <a:rPr lang="en-US" sz="2800" b="1" dirty="0"/>
              <a:t>If you have a sore throat, you  </a:t>
            </a:r>
            <a:r>
              <a:rPr lang="en-US" sz="2800" b="1" dirty="0">
                <a:solidFill>
                  <a:srgbClr val="FF0000"/>
                </a:solidFill>
              </a:rPr>
              <a:t>should </a:t>
            </a:r>
          </a:p>
          <a:p>
            <a:r>
              <a:rPr lang="en-US" sz="2800" b="1" dirty="0"/>
              <a:t>  drink hot milk.</a:t>
            </a:r>
            <a:endParaRPr lang="ru-RU" sz="2800" b="1" dirty="0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5045076" y="2445040"/>
            <a:ext cx="18002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shouldn’t</a:t>
            </a:r>
            <a:endParaRPr lang="ru-RU" sz="2400" b="1" dirty="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79388" y="3357563"/>
            <a:ext cx="8805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/>
              <a:t>3. If you have a cut, you   </a:t>
            </a:r>
            <a:r>
              <a:rPr lang="en-US" sz="2800" b="1">
                <a:solidFill>
                  <a:srgbClr val="FF0000"/>
                </a:solidFill>
              </a:rPr>
              <a:t>must</a:t>
            </a:r>
            <a:r>
              <a:rPr lang="en-US" sz="2800" b="1"/>
              <a:t>    put a plaster on it.</a:t>
            </a:r>
            <a:endParaRPr lang="ru-RU" sz="2800" b="1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3815413" y="3406775"/>
            <a:ext cx="1229663" cy="469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mustn’t</a:t>
            </a:r>
            <a:endParaRPr lang="ru-RU" sz="2400" b="1" dirty="0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179388" y="4149725"/>
            <a:ext cx="82343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/>
              <a:t>4. If you have a stomachache,   you    </a:t>
            </a:r>
            <a:r>
              <a:rPr lang="en-US" sz="2800" b="1">
                <a:solidFill>
                  <a:srgbClr val="FF0000"/>
                </a:solidFill>
              </a:rPr>
              <a:t>shouldn’t </a:t>
            </a:r>
          </a:p>
          <a:p>
            <a:r>
              <a:rPr lang="en-US" sz="2800" b="1"/>
              <a:t>   eat  garlic. </a:t>
            </a:r>
            <a:endParaRPr lang="ru-RU" sz="2800" b="1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5582040" y="4156941"/>
            <a:ext cx="18716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should</a:t>
            </a:r>
            <a:endParaRPr lang="ru-RU" sz="2400" b="1" dirty="0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98438" y="5157788"/>
            <a:ext cx="8945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/>
              <a:t>5. If you have a cough, you </a:t>
            </a:r>
            <a:r>
              <a:rPr lang="en-US" sz="2800" b="1">
                <a:solidFill>
                  <a:srgbClr val="FF0000"/>
                </a:solidFill>
              </a:rPr>
              <a:t>should</a:t>
            </a:r>
            <a:r>
              <a:rPr lang="en-US" sz="2800" b="1"/>
              <a:t> drink  herbal tea.</a:t>
            </a:r>
            <a:endParaRPr lang="ru-RU" sz="2800" b="1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286248" y="5172075"/>
            <a:ext cx="1000132" cy="47150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should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723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7" grpId="0" animBg="1"/>
      <p:bldP spid="6161" grpId="0" animBg="1"/>
      <p:bldP spid="6164" grpId="0" animBg="1"/>
      <p:bldP spid="61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84645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An apple a day keeps a doctor away</a:t>
            </a:r>
            <a:r>
              <a:rPr lang="ru-RU" sz="5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.</a:t>
            </a:r>
            <a:r>
              <a:rPr lang="ru-RU" dirty="0">
                <a:latin typeface="Arial Narrow" pitchFamily="34" charset="0"/>
              </a:rPr>
              <a:t> </a:t>
            </a:r>
          </a:p>
        </p:txBody>
      </p:sp>
      <p:pic>
        <p:nvPicPr>
          <p:cNvPr id="3" name="Picture 5" descr="j02407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636838"/>
            <a:ext cx="2430462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6_-_Lessons_7._Ex._1_p.10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2771800" y="980728"/>
            <a:ext cx="609600" cy="609600"/>
          </a:xfrm>
          <a:prstGeom prst="rect">
            <a:avLst/>
          </a:prstGeom>
        </p:spPr>
      </p:pic>
      <p:pic>
        <p:nvPicPr>
          <p:cNvPr id="3" name="07_-_Lessons_7._Ex._1_p.10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4876800" y="2522113"/>
            <a:ext cx="609600" cy="609600"/>
          </a:xfrm>
          <a:prstGeom prst="rect">
            <a:avLst/>
          </a:prstGeom>
        </p:spPr>
      </p:pic>
      <p:pic>
        <p:nvPicPr>
          <p:cNvPr id="4" name="08_-_Lessons_7._Ex._1_p.10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6948264" y="4149080"/>
            <a:ext cx="609600" cy="609600"/>
          </a:xfrm>
          <a:prstGeom prst="rect">
            <a:avLst/>
          </a:prstGeom>
        </p:spPr>
      </p:pic>
      <p:pic>
        <p:nvPicPr>
          <p:cNvPr id="5" name="06_-_Lessons_7._Ex._1_p.103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2"/>
          <a:stretch>
            <a:fillRect/>
          </a:stretch>
        </p:blipFill>
        <p:spPr>
          <a:xfrm>
            <a:off x="2214546" y="1785926"/>
            <a:ext cx="304800" cy="304800"/>
          </a:xfrm>
          <a:prstGeom prst="rect">
            <a:avLst/>
          </a:prstGeom>
        </p:spPr>
      </p:pic>
      <p:pic>
        <p:nvPicPr>
          <p:cNvPr id="6" name="07_-_Lessons_7._Ex._1_p.103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1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08_-_Lessons_7._Ex._1_p.103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14"/>
          <a:stretch>
            <a:fillRect/>
          </a:stretch>
        </p:blipFill>
        <p:spPr>
          <a:xfrm>
            <a:off x="6429388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9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98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59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4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98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85720" y="0"/>
            <a:ext cx="8501122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Who said so?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If you are ill you  should always call a pediatrician.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I think you should always consult a doctor when you have a problem.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You should go in for sports.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If you have a headache you should drink herbal tea.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You should have a medical check every year.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 don’t like doctors.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000108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(Bob)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00892" y="2000240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(Bob)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428868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 David)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3429000"/>
            <a:ext cx="1704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 Steven)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4429132"/>
            <a:ext cx="1604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(Steven)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000636"/>
            <a:ext cx="1404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(David)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0"/>
            <a:ext cx="63742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To be healthy:</a:t>
            </a:r>
            <a:endParaRPr lang="en-US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071546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000" b="1" dirty="0" smtClean="0"/>
              <a:t> you should eat fruit and vegetables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74968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000" b="1" dirty="0" smtClean="0"/>
              <a:t> you should sleep 8 hours a day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71536" y="2428868"/>
            <a:ext cx="92869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>
              <a:buFont typeface="Wingdings" pitchFamily="2" charset="2"/>
              <a:buChar char="v"/>
            </a:pPr>
            <a:r>
              <a:rPr lang="en-US" sz="4000" b="1" dirty="0" smtClean="0"/>
              <a:t> you shouldn’t watch TV too much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143248"/>
            <a:ext cx="9028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3600" b="1" dirty="0" smtClean="0"/>
              <a:t>you should spend much time in the open air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857628"/>
            <a:ext cx="8606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3600" b="1" dirty="0" smtClean="0"/>
              <a:t>you shouldn’t play computer games much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643446"/>
            <a:ext cx="9294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000" b="1" dirty="0" smtClean="0"/>
              <a:t>you should go to the dentist twice a year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357826"/>
            <a:ext cx="75927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000" b="1" dirty="0" smtClean="0"/>
              <a:t>you should do morning exercises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6150114"/>
            <a:ext cx="6294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4000" b="1" dirty="0" smtClean="0"/>
              <a:t>you should go in for sports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403350" y="2060575"/>
            <a:ext cx="6119813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Thank you </a:t>
            </a:r>
          </a:p>
          <a:p>
            <a:pPr algn="ctr"/>
            <a:r>
              <a:rPr lang="en-US" sz="54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for your work!</a:t>
            </a:r>
            <a:endParaRPr lang="ru-RU" sz="54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857356" y="285729"/>
            <a:ext cx="64293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Match   the   proverbs: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071547"/>
          <a:ext cx="8215371" cy="5584732"/>
        </p:xfrm>
        <a:graphic>
          <a:graphicData uri="http://schemas.openxmlformats.org/drawingml/2006/table">
            <a:tbl>
              <a:tblPr/>
              <a:tblGrid>
                <a:gridCol w="3939877"/>
                <a:gridCol w="4275494"/>
              </a:tblGrid>
              <a:tr h="1217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1.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Здоровье дороже богатства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A. Early to bed and early to rise makes a man health, wealthy and wise.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2. Самое великое богатство – это здоровье.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B. Health is better than wealth.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9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ru-RU" sz="2400" b="1" smtClean="0">
                          <a:latin typeface="Times New Roman"/>
                          <a:ea typeface="Times New Roman"/>
                        </a:rPr>
                        <a:t>Весёлое</a:t>
                      </a:r>
                      <a:r>
                        <a:rPr lang="ru-RU" sz="2400" b="1" baseline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smtClean="0">
                          <a:latin typeface="Times New Roman"/>
                          <a:ea typeface="Times New Roman"/>
                        </a:rPr>
                        <a:t> сердце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– хорошее лекарство.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. The greatest wealth is health.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Болезнь легче предупредить, чем лечить.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D. A merry heart is a good medicine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5.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Кто рано ложится и рано встаёт – здоровье, богатство и ум наживёт.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E. Prevention is better than cure.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2500298" y="1357298"/>
            <a:ext cx="271464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928926" y="2643182"/>
            <a:ext cx="271464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357422" y="3571876"/>
            <a:ext cx="271464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857488" y="4572008"/>
            <a:ext cx="271464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2107389" y="3036091"/>
            <a:ext cx="4286280" cy="1643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285728"/>
            <a:ext cx="67151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earache</a:t>
            </a:r>
            <a:endParaRPr lang="ru-RU" sz="4800" b="1" dirty="0" smtClean="0">
              <a:latin typeface="Arial Black" pitchFamily="34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backache</a:t>
            </a:r>
            <a:endParaRPr lang="ru-RU" sz="4800" b="1" dirty="0" smtClean="0">
              <a:latin typeface="Arial Black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toothache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stomachache</a:t>
            </a:r>
            <a:endParaRPr lang="ru-RU" sz="4800" b="1" dirty="0" smtClean="0">
              <a:latin typeface="Arial Black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headache</a:t>
            </a:r>
            <a:endParaRPr lang="ru-RU" sz="4800" b="1" dirty="0" smtClean="0">
              <a:latin typeface="Arial Black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cold</a:t>
            </a:r>
            <a:endParaRPr lang="ru-RU" sz="4800" b="1" dirty="0" smtClean="0">
              <a:latin typeface="Arial Black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f</a:t>
            </a:r>
            <a:r>
              <a:rPr lang="en-US" sz="4800" b="1" smtClean="0">
                <a:latin typeface="Arial Black" pitchFamily="34" charset="0"/>
                <a:ea typeface="Times New Roman" pitchFamily="18" charset="0"/>
              </a:rPr>
              <a:t>lu</a:t>
            </a:r>
            <a:endParaRPr lang="ru-RU" sz="4800" b="1" dirty="0" smtClean="0">
              <a:latin typeface="Arial Black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Arial Black" pitchFamily="34" charset="0"/>
                <a:ea typeface="Times New Roman" pitchFamily="18" charset="0"/>
              </a:rPr>
              <a:t>appendicitis</a:t>
            </a:r>
            <a:r>
              <a:rPr lang="ru-RU" sz="4800" b="1" dirty="0" smtClean="0">
                <a:latin typeface="Arial Black" pitchFamily="34" charset="0"/>
                <a:ea typeface="Times New Roman" pitchFamily="18" charset="0"/>
              </a:rPr>
              <a:t> 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00042"/>
            <a:ext cx="8786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1. Consult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2. take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</a:rPr>
              <a:t>3. </a:t>
            </a: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take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4. take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5. stay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6. keep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</a:rPr>
              <a:t>7. </a:t>
            </a: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have</a:t>
            </a:r>
            <a:endParaRPr lang="ru-RU" sz="36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Arial" pitchFamily="34" charset="0"/>
                <a:ea typeface="Times New Roman" pitchFamily="18" charset="0"/>
              </a:rPr>
              <a:t>8. </a:t>
            </a:r>
            <a:r>
              <a:rPr lang="en-US" sz="3600" b="1" dirty="0" smtClean="0">
                <a:latin typeface="Arial" pitchFamily="34" charset="0"/>
                <a:ea typeface="Times New Roman" pitchFamily="18" charset="0"/>
              </a:rPr>
              <a:t>get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500042"/>
            <a:ext cx="1390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in bed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142984"/>
            <a:ext cx="2162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out of bed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643050"/>
            <a:ext cx="3712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the medical check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2214554"/>
            <a:ext cx="2186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the doctor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2786058"/>
            <a:ext cx="1846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vitamins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3357562"/>
            <a:ext cx="12763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tablet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3857628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syrup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4429132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 pitchFamily="34" charset="0"/>
                <a:ea typeface="Times New Roman" pitchFamily="18" charset="0"/>
              </a:rPr>
              <a:t>warm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4 0.00902 L -0.24063 -0.24272 " pathEditMode="relative" ptsTypes="AA"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 -0.00093 L -0.41111 -0.24203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047 L -0.37222 -0.251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48 0.00046 L -0.43664 -0.24087 " pathEditMode="relative" ptsTypes="AA">
                                      <p:cBhvr>
                                        <p:cTn id="1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17 -0.00347 L -0.35486 0.33194 " pathEditMode="relative" ptsTypes="AA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85 0.02219 L -0.37119 -0.166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77531E-6 L -0.2599 0.32502 " pathEditMode="relative" ptsTypes="AA">
                                      <p:cBhvr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37 0.00762 L -0.38889 0.47942 " pathEditMode="relative" ptsTypes="AA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042988" y="404813"/>
            <a:ext cx="7343775" cy="1304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Запомни глаголы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1188" y="1916113"/>
            <a:ext cx="16414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/>
              <a:t>must</a:t>
            </a:r>
            <a:endParaRPr lang="ru-RU" sz="4800" b="1" dirty="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68313" y="2781300"/>
            <a:ext cx="2185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/>
              <a:t>should</a:t>
            </a:r>
            <a:endParaRPr lang="ru-RU" sz="4800" b="1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39750" y="3644900"/>
            <a:ext cx="2387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/>
              <a:t>mustn’t</a:t>
            </a:r>
            <a:endParaRPr lang="ru-RU" sz="4800" b="1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39750" y="4652963"/>
            <a:ext cx="2932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/>
              <a:t>shouldn’t</a:t>
            </a:r>
            <a:endParaRPr lang="ru-RU" sz="4800" b="1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435600" y="1844675"/>
            <a:ext cx="2471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/>
              <a:t>должен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435600" y="2781300"/>
            <a:ext cx="2616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/>
              <a:t>следует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292725" y="3644900"/>
            <a:ext cx="33496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/>
              <a:t>не должен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292725" y="4652963"/>
            <a:ext cx="34940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/>
              <a:t>не следует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build="allAtOnce"/>
      <p:bldP spid="4108" grpId="0" build="allAtOnce"/>
      <p:bldP spid="4109" grpId="0" build="allAtOnce"/>
      <p:bldP spid="4110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38915463-56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428868"/>
            <a:ext cx="30003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2-tub-ru.yandex.net/i?id=404778965-6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357430"/>
            <a:ext cx="335758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214290"/>
            <a:ext cx="72152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Children have got</a:t>
            </a:r>
          </a:p>
          <a:p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a stomachache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34519243-51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214422"/>
            <a:ext cx="5029229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1357298"/>
            <a:ext cx="32147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Linda has got a sore throat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191535198-01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2714624"/>
            <a:ext cx="5381656" cy="385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928670"/>
            <a:ext cx="80225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Kate has got the flu.</a:t>
            </a:r>
            <a:endParaRPr lang="ru-RU" sz="6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450551226-5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2714624"/>
            <a:ext cx="5167342" cy="364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857232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 man has cut his finger.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441</Words>
  <Application>Microsoft Office PowerPoint</Application>
  <PresentationFormat>Экран (4:3)</PresentationFormat>
  <Paragraphs>90</Paragraphs>
  <Slides>16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30</cp:revision>
  <dcterms:created xsi:type="dcterms:W3CDTF">2013-03-11T13:10:22Z</dcterms:created>
  <dcterms:modified xsi:type="dcterms:W3CDTF">2017-01-26T16:57:59Z</dcterms:modified>
</cp:coreProperties>
</file>