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8"/>
  </p:notesMasterIdLst>
  <p:sldIdLst>
    <p:sldId id="256" r:id="rId2"/>
    <p:sldId id="280" r:id="rId3"/>
    <p:sldId id="284" r:id="rId4"/>
    <p:sldId id="257" r:id="rId5"/>
    <p:sldId id="282" r:id="rId6"/>
    <p:sldId id="259" r:id="rId7"/>
    <p:sldId id="285" r:id="rId8"/>
    <p:sldId id="286" r:id="rId9"/>
    <p:sldId id="287" r:id="rId10"/>
    <p:sldId id="288" r:id="rId11"/>
    <p:sldId id="292" r:id="rId12"/>
    <p:sldId id="291" r:id="rId13"/>
    <p:sldId id="289" r:id="rId14"/>
    <p:sldId id="298" r:id="rId15"/>
    <p:sldId id="296" r:id="rId16"/>
    <p:sldId id="300" r:id="rId17"/>
    <p:sldId id="301" r:id="rId18"/>
    <p:sldId id="302" r:id="rId19"/>
    <p:sldId id="299" r:id="rId20"/>
    <p:sldId id="304" r:id="rId21"/>
    <p:sldId id="305" r:id="rId22"/>
    <p:sldId id="307" r:id="rId23"/>
    <p:sldId id="308" r:id="rId24"/>
    <p:sldId id="293" r:id="rId25"/>
    <p:sldId id="294" r:id="rId26"/>
    <p:sldId id="31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95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0145" autoAdjust="0"/>
  </p:normalViewPr>
  <p:slideViewPr>
    <p:cSldViewPr>
      <p:cViewPr varScale="1">
        <p:scale>
          <a:sx n="61" d="100"/>
          <a:sy n="61" d="100"/>
        </p:scale>
        <p:origin x="143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0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A11D1-9B56-4A19-BA1D-F19F60ED0B7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D2ACBB-55B4-434E-BF99-BF39C5C4D6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816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ACBB-55B4-434E-BF99-BF39C5C4D62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466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ACBB-55B4-434E-BF99-BF39C5C4D629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53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ACBB-55B4-434E-BF99-BF39C5C4D629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290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pKyZQv2zDrU" TargetMode="External"/><Relationship Id="rId2" Type="http://schemas.openxmlformats.org/officeDocument/2006/relationships/hyperlink" Target="https://youtu.be/AgmKXK4G0S4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youtu.be/23xNwjWhB8s" TargetMode="External"/><Relationship Id="rId5" Type="http://schemas.openxmlformats.org/officeDocument/2006/relationships/hyperlink" Target="https://youtu.be/4QGhLGDaN7Y" TargetMode="External"/><Relationship Id="rId4" Type="http://schemas.openxmlformats.org/officeDocument/2006/relationships/hyperlink" Target="https://youtu.be/KwGphuKcFuA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U-vPj3Hhgxo" TargetMode="External"/><Relationship Id="rId3" Type="http://schemas.openxmlformats.org/officeDocument/2006/relationships/hyperlink" Target="http://nsportal.ru/muzyka-i-doshkolniki" TargetMode="External"/><Relationship Id="rId7" Type="http://schemas.openxmlformats.org/officeDocument/2006/relationships/hyperlink" Target="https://youtu.be/Dz6iGIZ9nm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rive.google.com/drive/folders/10hhkusc8Ks8DlErVyvJLRcIEGMM699Ze?usp=sharing" TargetMode="External"/><Relationship Id="rId5" Type="http://schemas.openxmlformats.org/officeDocument/2006/relationships/hyperlink" Target="http://www.maaam.ru/detskijsad/muzykalno-didakticheskie-igry-dlja-detei-starshego-doshkolnogo-vozrasta.html" TargetMode="External"/><Relationship Id="rId4" Type="http://schemas.openxmlformats.org/officeDocument/2006/relationships/hyperlink" Target="http://dohcolonoc.ru/cons/1026-konsultatsiya-na-temu-rol-didakticheskoj-igry-v-razvitii-doshkolnika.html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352928" cy="2592288"/>
          </a:xfrm>
          <a:solidFill>
            <a:srgbClr val="00B0F0"/>
          </a:solidFill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8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Музыкально – игровая деятельность с детьми дошкольного возраста </a:t>
            </a:r>
            <a:endParaRPr lang="ru-RU" sz="4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005064"/>
            <a:ext cx="6984776" cy="2592288"/>
          </a:xfrm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algn="ctr"/>
            <a:endParaRPr lang="ru-RU" sz="7200" b="1" i="1" dirty="0" smtClean="0">
              <a:solidFill>
                <a:srgbClr val="002060"/>
              </a:solidFill>
            </a:endParaRPr>
          </a:p>
          <a:p>
            <a:pPr algn="l">
              <a:lnSpc>
                <a:spcPct val="120000"/>
              </a:lnSpc>
            </a:pPr>
            <a:r>
              <a:rPr lang="ru-RU" sz="6200" b="1" i="1" dirty="0" smtClean="0">
                <a:solidFill>
                  <a:srgbClr val="002060"/>
                </a:solidFill>
              </a:rPr>
              <a:t>                             </a:t>
            </a:r>
            <a:r>
              <a:rPr lang="ru-RU" sz="5500" b="1" i="1" dirty="0" smtClean="0">
                <a:solidFill>
                  <a:srgbClr val="002060"/>
                </a:solidFill>
              </a:rPr>
              <a:t>музыкальный </a:t>
            </a:r>
          </a:p>
          <a:p>
            <a:pPr algn="l">
              <a:lnSpc>
                <a:spcPct val="120000"/>
              </a:lnSpc>
            </a:pPr>
            <a:r>
              <a:rPr lang="ru-RU" sz="5000" b="1" i="1" dirty="0" smtClean="0">
                <a:solidFill>
                  <a:srgbClr val="002060"/>
                </a:solidFill>
              </a:rPr>
              <a:t>                                    </a:t>
            </a:r>
            <a:r>
              <a:rPr lang="ru-RU" sz="5500" b="1" i="1" dirty="0" smtClean="0">
                <a:solidFill>
                  <a:srgbClr val="002060"/>
                </a:solidFill>
              </a:rPr>
              <a:t>руководитель </a:t>
            </a:r>
          </a:p>
          <a:p>
            <a:pPr algn="l">
              <a:lnSpc>
                <a:spcPct val="120000"/>
              </a:lnSpc>
            </a:pPr>
            <a:endParaRPr lang="ru-RU" sz="5500" b="1" i="1" dirty="0" smtClean="0">
              <a:solidFill>
                <a:srgbClr val="002060"/>
              </a:solidFill>
            </a:endParaRPr>
          </a:p>
          <a:p>
            <a:pPr algn="l">
              <a:lnSpc>
                <a:spcPct val="120000"/>
              </a:lnSpc>
            </a:pPr>
            <a:r>
              <a:rPr lang="ru-RU" sz="5000" b="1" i="1" dirty="0" smtClean="0">
                <a:solidFill>
                  <a:srgbClr val="002060"/>
                </a:solidFill>
              </a:rPr>
              <a:t>                                      </a:t>
            </a:r>
            <a:r>
              <a:rPr lang="ru-RU" sz="6200" b="1" i="1" dirty="0" smtClean="0">
                <a:solidFill>
                  <a:srgbClr val="002060"/>
                </a:solidFill>
              </a:rPr>
              <a:t>Якубовская</a:t>
            </a:r>
          </a:p>
          <a:p>
            <a:pPr algn="l">
              <a:lnSpc>
                <a:spcPct val="120000"/>
              </a:lnSpc>
            </a:pPr>
            <a:r>
              <a:rPr lang="ru-RU" sz="5000" b="1" i="1" dirty="0" smtClean="0">
                <a:solidFill>
                  <a:srgbClr val="002060"/>
                </a:solidFill>
              </a:rPr>
              <a:t>                             </a:t>
            </a:r>
            <a:r>
              <a:rPr lang="ru-RU" sz="5500" b="1" i="1" dirty="0" smtClean="0">
                <a:solidFill>
                  <a:srgbClr val="002060"/>
                </a:solidFill>
              </a:rPr>
              <a:t>Елена Александровна </a:t>
            </a:r>
          </a:p>
          <a:p>
            <a:pPr algn="l"/>
            <a:r>
              <a:rPr lang="ru-RU" sz="6200" b="1" i="1" dirty="0" smtClean="0">
                <a:solidFill>
                  <a:srgbClr val="002060"/>
                </a:solidFill>
              </a:rPr>
              <a:t>   </a:t>
            </a:r>
            <a:endParaRPr lang="ru-RU" sz="6200" b="1" i="1" dirty="0">
              <a:solidFill>
                <a:srgbClr val="002060"/>
              </a:solidFill>
            </a:endParaRPr>
          </a:p>
          <a:p>
            <a:pPr algn="l"/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C:\Users\DC_1\Downloads\фото Якубовской Е.А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149080"/>
            <a:ext cx="1800200" cy="2160240"/>
          </a:xfrm>
          <a:prstGeom prst="rect">
            <a:avLst/>
          </a:prstGeom>
          <a:noFill/>
        </p:spPr>
      </p:pic>
      <p:pic>
        <p:nvPicPr>
          <p:cNvPr id="1027" name="Picture 3" descr="C:\Users\DC_1\Desktop\ima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437112"/>
            <a:ext cx="2592288" cy="2232248"/>
          </a:xfrm>
          <a:prstGeom prst="rect">
            <a:avLst/>
          </a:prstGeom>
          <a:noFill/>
        </p:spPr>
      </p:pic>
      <p:sp>
        <p:nvSpPr>
          <p:cNvPr id="6" name="Text Box 0"/>
          <p:cNvSpPr txBox="1">
            <a:spLocks noChangeArrowheads="1"/>
          </p:cNvSpPr>
          <p:nvPr/>
        </p:nvSpPr>
        <p:spPr bwMode="auto">
          <a:xfrm>
            <a:off x="395536" y="188640"/>
            <a:ext cx="8280920" cy="6771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2">
                <a:lumMod val="40000"/>
                <a:lumOff val="6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2000" dirty="0">
                <a:solidFill>
                  <a:srgbClr val="002060"/>
                </a:solidFill>
              </a:rPr>
              <a:t> </a:t>
            </a:r>
            <a:r>
              <a:rPr lang="ru-RU" b="1" i="1" dirty="0">
                <a:solidFill>
                  <a:srgbClr val="002060"/>
                </a:solidFill>
              </a:rPr>
              <a:t>ГБОУ </a:t>
            </a:r>
            <a:r>
              <a:rPr lang="ru-RU" b="1" i="1" dirty="0" smtClean="0">
                <a:solidFill>
                  <a:srgbClr val="002060"/>
                </a:solidFill>
              </a:rPr>
              <a:t>«</a:t>
            </a:r>
            <a:r>
              <a:rPr lang="ru-RU" b="1" i="1" dirty="0">
                <a:solidFill>
                  <a:srgbClr val="002060"/>
                </a:solidFill>
              </a:rPr>
              <a:t>Школа №</a:t>
            </a:r>
            <a:r>
              <a:rPr lang="ru-RU" b="1" i="1" dirty="0" smtClean="0">
                <a:solidFill>
                  <a:srgbClr val="002060"/>
                </a:solidFill>
              </a:rPr>
              <a:t>460 имени </a:t>
            </a:r>
            <a:r>
              <a:rPr lang="ru-RU" b="1" i="1" dirty="0">
                <a:solidFill>
                  <a:srgbClr val="002060"/>
                </a:solidFill>
              </a:rPr>
              <a:t>дважды героев Советского </a:t>
            </a:r>
            <a:r>
              <a:rPr lang="ru-RU" b="1" i="1" dirty="0" smtClean="0">
                <a:solidFill>
                  <a:srgbClr val="002060"/>
                </a:solidFill>
              </a:rPr>
              <a:t>Союза </a:t>
            </a:r>
            <a:r>
              <a:rPr lang="ru-RU" b="1" i="1" dirty="0">
                <a:solidFill>
                  <a:srgbClr val="002060"/>
                </a:solidFill>
              </a:rPr>
              <a:t>А. А. Головачёва и С. Ф. Шустова» </a:t>
            </a:r>
          </a:p>
        </p:txBody>
      </p:sp>
      <p:pic>
        <p:nvPicPr>
          <p:cNvPr id="7" name="Picture 4" descr="http://smakova13.narod.ru/muz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077072"/>
            <a:ext cx="11521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182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03232" cy="332656"/>
          </a:xfrm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3. Музыкально – сенсорные задачи дидактических игр</a:t>
            </a:r>
            <a:endParaRPr lang="ru-RU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4183945"/>
              </p:ext>
            </p:extLst>
          </p:nvPr>
        </p:nvGraphicFramePr>
        <p:xfrm>
          <a:off x="179511" y="377956"/>
          <a:ext cx="8784976" cy="6413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7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971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68628">
                <a:tc rowSpan="2">
                  <a:txBody>
                    <a:bodyPr/>
                    <a:lstStyle/>
                    <a:p>
                      <a:r>
                        <a:rPr lang="ru-RU" sz="1200" dirty="0" smtClean="0"/>
                        <a:t>Возрастная группа</a:t>
                      </a:r>
                      <a:endParaRPr lang="ru-RU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Игры на различение свойств музыкальных звуков</a:t>
                      </a:r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998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высота</a:t>
                      </a:r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ритмические качества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тембровая окраска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динамические оттенки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9532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Средняя группа</a:t>
                      </a:r>
                    </a:p>
                    <a:p>
                      <a:r>
                        <a:rPr lang="ru-RU" sz="1400" dirty="0" smtClean="0"/>
                        <a:t>(4 – 5 лет)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C00000"/>
                          </a:solidFill>
                        </a:rPr>
                        <a:t>«Птица</a:t>
                      </a:r>
                      <a:r>
                        <a:rPr lang="ru-RU" sz="1200" baseline="0" dirty="0" smtClean="0">
                          <a:solidFill>
                            <a:srgbClr val="C00000"/>
                          </a:solidFill>
                        </a:rPr>
                        <a:t> и птенчики» </a:t>
                      </a:r>
                      <a:r>
                        <a:rPr lang="ru-RU" sz="1200" baseline="0" dirty="0" smtClean="0"/>
                        <a:t>– различать звуки септимы (до1 – до2)</a:t>
                      </a:r>
                    </a:p>
                    <a:p>
                      <a:r>
                        <a:rPr lang="ru-RU" sz="1200" baseline="0" dirty="0" smtClean="0">
                          <a:solidFill>
                            <a:srgbClr val="C00000"/>
                          </a:solidFill>
                        </a:rPr>
                        <a:t>«Качели» </a:t>
                      </a:r>
                      <a:r>
                        <a:rPr lang="ru-RU" sz="1200" baseline="0" dirty="0" smtClean="0"/>
                        <a:t>- различать звуки септимы (до1 – ре2)</a:t>
                      </a:r>
                    </a:p>
                    <a:p>
                      <a:r>
                        <a:rPr lang="ru-RU" sz="1200" baseline="0" dirty="0" smtClean="0"/>
                        <a:t>«Эхо» – различать звуки сексты</a:t>
                      </a:r>
                    </a:p>
                    <a:p>
                      <a:r>
                        <a:rPr lang="ru-RU" sz="1200" baseline="0" dirty="0" smtClean="0"/>
                        <a:t>(ре2 –си1)</a:t>
                      </a:r>
                    </a:p>
                    <a:p>
                      <a:r>
                        <a:rPr lang="ru-RU" sz="1200" baseline="0" dirty="0" smtClean="0">
                          <a:solidFill>
                            <a:srgbClr val="C00000"/>
                          </a:solidFill>
                        </a:rPr>
                        <a:t>«Курица» </a:t>
                      </a:r>
                      <a:r>
                        <a:rPr lang="ru-RU" sz="1200" baseline="0" dirty="0" smtClean="0"/>
                        <a:t>– различать звуки квинты (фа1 – до2)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«Кто как идёт» </a:t>
                      </a:r>
                      <a:r>
                        <a:rPr lang="ru-RU" sz="1100" dirty="0" smtClean="0"/>
                        <a:t>– различать акцент в трёх ритмических рисунках, состоящих из четвертных длительностей;</a:t>
                      </a:r>
                    </a:p>
                    <a:p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«Весёлые дудочки» </a:t>
                      </a:r>
                      <a:r>
                        <a:rPr lang="ru-RU" sz="1100" dirty="0" smtClean="0"/>
                        <a:t>– различать три  контрастных рисунка, состоящих: 1) из половинных и целых длительностей;</a:t>
                      </a:r>
                    </a:p>
                    <a:p>
                      <a:r>
                        <a:rPr lang="ru-RU" sz="1100" dirty="0" smtClean="0"/>
                        <a:t>2) из четвертных</a:t>
                      </a:r>
                      <a:r>
                        <a:rPr lang="ru-RU" sz="1100" baseline="0" dirty="0" smtClean="0"/>
                        <a:t> и половинных;</a:t>
                      </a:r>
                    </a:p>
                    <a:p>
                      <a:r>
                        <a:rPr lang="ru-RU" sz="1100" baseline="0" dirty="0" smtClean="0"/>
                        <a:t>3) из восьмых и четвертных длительностей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«Узнай свой инструмент» </a:t>
                      </a:r>
                      <a:r>
                        <a:rPr lang="ru-RU" sz="1100" dirty="0" smtClean="0"/>
                        <a:t>– различать контрастные  тембры трёх инструментов:</a:t>
                      </a:r>
                      <a:r>
                        <a:rPr lang="ru-RU" sz="1100" baseline="0" dirty="0" smtClean="0"/>
                        <a:t> колокольчика, дудочки, пианино</a:t>
                      </a:r>
                      <a:endParaRPr lang="ru-RU" sz="11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«Громко</a:t>
                      </a:r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 – т</a:t>
                      </a:r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ихо»</a:t>
                      </a:r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- различать громкое и тихое звучание музыки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3115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Старшая группа</a:t>
                      </a:r>
                    </a:p>
                    <a:p>
                      <a:r>
                        <a:rPr lang="ru-RU" sz="1400" dirty="0" smtClean="0"/>
                        <a:t>(5 – 6 лет)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«Труба» </a:t>
                      </a:r>
                      <a:r>
                        <a:rPr lang="ru-RU" sz="1100" dirty="0" smtClean="0"/>
                        <a:t>– различать звуки кварты (соль1 – до2);</a:t>
                      </a:r>
                    </a:p>
                    <a:p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«Кто уложит кукол спать»</a:t>
                      </a:r>
                      <a:r>
                        <a:rPr lang="ru-RU" sz="1100" dirty="0" smtClean="0"/>
                        <a:t> - различать</a:t>
                      </a:r>
                      <a:r>
                        <a:rPr lang="ru-RU" sz="1100" baseline="0" dirty="0" smtClean="0"/>
                        <a:t> терции (ми1 – соль1);</a:t>
                      </a:r>
                      <a:endParaRPr lang="ru-RU" sz="1100" dirty="0" smtClean="0"/>
                    </a:p>
                    <a:p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«Весёлые гармошки» </a:t>
                      </a:r>
                      <a:r>
                        <a:rPr lang="ru-RU" sz="1100" dirty="0" smtClean="0"/>
                        <a:t>– различать звуки секунды (соль – ля);</a:t>
                      </a:r>
                    </a:p>
                    <a:p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«Узнай песенку по двум звукам» </a:t>
                      </a:r>
                      <a:r>
                        <a:rPr lang="ru-RU" sz="1100" dirty="0" smtClean="0"/>
                        <a:t>– различать интервалы: квинту,</a:t>
                      </a:r>
                      <a:r>
                        <a:rPr lang="ru-RU" sz="1100" baseline="0" dirty="0" smtClean="0"/>
                        <a:t> кварту, терцию, секунду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«Петушок,</a:t>
                      </a:r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 курочка и цыплёнок» </a:t>
                      </a:r>
                      <a:r>
                        <a:rPr lang="ru-RU" sz="1100" baseline="0" dirty="0" smtClean="0"/>
                        <a:t>– различать ритм, состоящий из четвертных и восьмых длительностей;</a:t>
                      </a:r>
                    </a:p>
                    <a:p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«Узнай песенку по ритму» </a:t>
                      </a:r>
                      <a:r>
                        <a:rPr lang="ru-RU" sz="1100" baseline="0" dirty="0" smtClean="0"/>
                        <a:t>– различать неконтрастные ритмические рисунку песен Е. Тиличеевой: «Мы идём с флажками», «Небо синее» «Смелый пилот», «Месяц май», состоящих из четвертных и восьмых длительностей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«Угадай, на чём играю» </a:t>
                      </a:r>
                      <a:r>
                        <a:rPr lang="ru-RU" sz="1100" dirty="0" smtClean="0"/>
                        <a:t>– различать тембры пяти инструментов: флейты, ксилофона, металлофона,</a:t>
                      </a:r>
                      <a:r>
                        <a:rPr lang="ru-RU" sz="1100" baseline="0" dirty="0" smtClean="0"/>
                        <a:t>  цитры, маракаса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«Узнай  звучание своего аккордеона»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– различать громкое, умеренно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громкое и тихое звучание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4858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Подготовительная группа </a:t>
                      </a:r>
                    </a:p>
                    <a:p>
                      <a:r>
                        <a:rPr lang="ru-RU" sz="1400" dirty="0" smtClean="0"/>
                        <a:t>(6</a:t>
                      </a:r>
                      <a:r>
                        <a:rPr lang="ru-RU" sz="1400" baseline="0" dirty="0" smtClean="0"/>
                        <a:t> – 7  лет)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«Узнай песенку по двум звукам» </a:t>
                      </a:r>
                      <a:r>
                        <a:rPr lang="ru-RU" sz="1100" dirty="0" smtClean="0"/>
                        <a:t>– различать интервалы:  октаву, септиму, сексту,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dirty="0" smtClean="0"/>
                        <a:t>квинту,</a:t>
                      </a:r>
                      <a:r>
                        <a:rPr lang="ru-RU" sz="1100" baseline="0" dirty="0" smtClean="0"/>
                        <a:t> кварту, терцию, секунду, приму;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«Бубенчики» </a:t>
                      </a:r>
                      <a:r>
                        <a:rPr lang="ru-RU" sz="1100" baseline="0" dirty="0" smtClean="0"/>
                        <a:t>– различать звуки мажорного трезвучия;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«Маленькие лесенки» </a:t>
                      </a:r>
                      <a:r>
                        <a:rPr lang="ru-RU" sz="1100" baseline="0" dirty="0" smtClean="0"/>
                        <a:t>– различать </a:t>
                      </a:r>
                      <a:r>
                        <a:rPr lang="ru-RU" sz="1100" baseline="0" dirty="0" err="1" smtClean="0"/>
                        <a:t>поступенное</a:t>
                      </a:r>
                      <a:r>
                        <a:rPr lang="ru-RU" sz="1100" baseline="0" dirty="0" smtClean="0"/>
                        <a:t> движение мелодии, состоящей их 3- 5 ступеней звукоряда, вверх и вниз</a:t>
                      </a:r>
                      <a:endParaRPr lang="ru-RU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«Ритмическое лото» </a:t>
                      </a:r>
                      <a:r>
                        <a:rPr lang="ru-RU" sz="1100" dirty="0" smtClean="0"/>
                        <a:t>– различать неконтрастные ритмические рисунки</a:t>
                      </a:r>
                      <a:r>
                        <a:rPr lang="ru-RU" sz="1100" baseline="0" dirty="0" smtClean="0"/>
                        <a:t> песен Е. Тиличеевой: «Мы идём с флажками», «Небо синее», «Месяц май», «Смелый пилот», «Петушок», состоящих из четвертных и восьмых длительностей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«Музыкальные инструменты» </a:t>
                      </a:r>
                      <a:r>
                        <a:rPr lang="ru-RU" sz="1100" dirty="0" smtClean="0"/>
                        <a:t>– различать звучание семи инструментов:</a:t>
                      </a:r>
                      <a:r>
                        <a:rPr lang="ru-RU" sz="1100" baseline="0" dirty="0" smtClean="0"/>
                        <a:t> виолы, аккордеона, барабана, бубна, цитры, домры, металлофона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«Кто самый внимательный» </a:t>
                      </a:r>
                      <a:r>
                        <a:rPr lang="ru-RU" sz="1100" dirty="0" smtClean="0"/>
                        <a:t>– различать громкое, умеренно-громкое, тихое и очень тихое звучание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2232248"/>
          </a:xfrm>
          <a:ln w="76200">
            <a:solidFill>
              <a:schemeClr val="accent3">
                <a:lumMod val="40000"/>
                <a:lumOff val="60000"/>
              </a:schemeClr>
            </a:solidFill>
          </a:ln>
          <a:effectLst/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4. </a:t>
            </a:r>
            <a:r>
              <a:rPr lang="ru-RU" sz="2800" b="1" i="1" u="sng" dirty="0" smtClean="0">
                <a:solidFill>
                  <a:srgbClr val="FF0000"/>
                </a:solidFill>
              </a:rPr>
              <a:t>Основная задача  </a:t>
            </a:r>
            <a:br>
              <a:rPr lang="ru-RU" sz="2800" b="1" i="1" u="sng" dirty="0" smtClean="0">
                <a:solidFill>
                  <a:srgbClr val="FF0000"/>
                </a:solidFill>
              </a:rPr>
            </a:br>
            <a:r>
              <a:rPr lang="ru-RU" sz="2800" b="1" i="1" u="sng" dirty="0" smtClean="0">
                <a:solidFill>
                  <a:srgbClr val="FF0000"/>
                </a:solidFill>
              </a:rPr>
              <a:t>музыкально – дидактических игр</a:t>
            </a:r>
            <a:r>
              <a:rPr lang="ru-RU" sz="2400" b="1" i="1" dirty="0" smtClean="0">
                <a:solidFill>
                  <a:srgbClr val="FF0000"/>
                </a:solidFill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в развитии музыкальных способностей</a:t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в младшем возрасте</a:t>
            </a:r>
            <a:r>
              <a:rPr lang="ru-RU" sz="2400" b="1" dirty="0" smtClean="0">
                <a:solidFill>
                  <a:srgbClr val="C00000"/>
                </a:solidFill>
              </a:rPr>
              <a:t>: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помочь детям активно войти  в мир музыки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 используя доступный дидактический материал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36912"/>
            <a:ext cx="8568952" cy="36009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u="sng" dirty="0" smtClean="0">
                <a:solidFill>
                  <a:srgbClr val="C00000"/>
                </a:solidFill>
              </a:rPr>
              <a:t>ВОЗРАСТНЫЕ  ОСОБЕННОСТИ: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отсутствие соревновательного элемента, так как дети только учатся взаимодействовать друг с другом;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музыкально-дидактические игры у малышей вызывают интерес и желание участвовать;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учатся различать музыкальные звуки с активной помощью взрослого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2088232"/>
          </a:xfrm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5. </a:t>
            </a:r>
            <a:r>
              <a:rPr lang="ru-RU" sz="2800" b="1" i="1" u="sng" dirty="0" smtClean="0">
                <a:solidFill>
                  <a:srgbClr val="FF0000"/>
                </a:solidFill>
              </a:rPr>
              <a:t>Основное назначение </a:t>
            </a:r>
            <a:br>
              <a:rPr lang="ru-RU" sz="2800" b="1" i="1" u="sng" dirty="0" smtClean="0">
                <a:solidFill>
                  <a:srgbClr val="FF0000"/>
                </a:solidFill>
              </a:rPr>
            </a:br>
            <a:r>
              <a:rPr lang="ru-RU" sz="2800" b="1" i="1" u="sng" dirty="0" smtClean="0">
                <a:solidFill>
                  <a:srgbClr val="FF0000"/>
                </a:solidFill>
              </a:rPr>
              <a:t>музыкально – дидактических игр</a:t>
            </a:r>
            <a:r>
              <a:rPr lang="ru-RU" sz="2400" b="1" i="1" dirty="0" smtClean="0">
                <a:solidFill>
                  <a:srgbClr val="FF0000"/>
                </a:solidFill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для развития музыкальных способностей</a:t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в старшем возрасте</a:t>
            </a:r>
            <a:r>
              <a:rPr lang="ru-RU" sz="2400" b="1" dirty="0" smtClean="0">
                <a:solidFill>
                  <a:srgbClr val="C00000"/>
                </a:solidFill>
              </a:rPr>
              <a:t>:</a:t>
            </a:r>
            <a:r>
              <a:rPr lang="ru-RU" sz="2400" b="1" dirty="0" smtClean="0"/>
              <a:t> </a:t>
            </a:r>
            <a:r>
              <a:rPr lang="ru-RU" sz="2400" dirty="0" smtClean="0"/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заинтересовать основами музыкальной грамоты, привлечь детей к творчеству, содействовать формированию музыкальных представлений и интересов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420889"/>
            <a:ext cx="8640960" cy="424731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600" b="1" u="sng" dirty="0" smtClean="0">
                <a:solidFill>
                  <a:srgbClr val="C00000"/>
                </a:solidFill>
              </a:rPr>
              <a:t>ВОЗРАСТНЫЕ  ОСОБЕННОСТИ</a:t>
            </a:r>
            <a:r>
              <a:rPr lang="ru-RU" sz="1600" b="1" dirty="0" smtClean="0">
                <a:solidFill>
                  <a:srgbClr val="C00000"/>
                </a:solidFill>
              </a:rPr>
              <a:t>: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усложнение задач и способов познавательной деятельности;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обогащение содержания представлений о свойствах и качествах воспринимаемых явлений;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изменение характера игрового общения детей и педагога;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появление направленности на сверстника как на партнёра по игровой деятельности;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активное использование моделей взаимодействия педагога и ребёнка: как взрослый – ведомый, взрослый – консультант, взрослый – наблюдатель;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старшие дошкольники самостоятельно используют умения, полученные в повседневной жизни.</a:t>
            </a:r>
          </a:p>
          <a:p>
            <a:pPr>
              <a:buFont typeface="Wingdings" pitchFamily="2" charset="2"/>
              <a:buChar char="ü"/>
            </a:pPr>
            <a:endParaRPr lang="ru-RU" sz="1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404664"/>
          </a:xfrm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6. </a:t>
            </a:r>
            <a:r>
              <a:rPr lang="ru-RU" sz="2200" b="1" dirty="0">
                <a:solidFill>
                  <a:srgbClr val="FF0000"/>
                </a:solidFill>
              </a:rPr>
              <a:t>О</a:t>
            </a:r>
            <a:r>
              <a:rPr lang="ru-RU" sz="2200" b="1" dirty="0" smtClean="0">
                <a:solidFill>
                  <a:srgbClr val="FF0000"/>
                </a:solidFill>
              </a:rPr>
              <a:t>рганизация и руководство музыкально – дидактическими играми</a:t>
            </a:r>
            <a:endParaRPr lang="ru-RU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8630202"/>
              </p:ext>
            </p:extLst>
          </p:nvPr>
        </p:nvGraphicFramePr>
        <p:xfrm>
          <a:off x="179512" y="492029"/>
          <a:ext cx="8784976" cy="632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81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104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6759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ПЕРВЫЙ ЭТАП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ВТОРОЙ ЭТАП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ТРЕТИЙ ЭТАП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ЧЕТВЁРТЫЙ ЭТАП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53590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1-е занятие</a:t>
                      </a:r>
                    </a:p>
                    <a:p>
                      <a:pPr algn="l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Знакомство </a:t>
                      </a:r>
                      <a:r>
                        <a:rPr lang="ru-RU" sz="1100" dirty="0" smtClean="0"/>
                        <a:t>с песней или пьесой музыкально-дидактического упражнения, выделяя дидактическую</a:t>
                      </a:r>
                      <a:r>
                        <a:rPr lang="ru-RU" sz="1100" baseline="0" dirty="0" smtClean="0"/>
                        <a:t> задачу. </a:t>
                      </a:r>
                    </a:p>
                    <a:p>
                      <a:pPr algn="l"/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Использование наглядного материала, с пояснением.</a:t>
                      </a:r>
                      <a:endParaRPr lang="ru-RU" sz="11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1-е занятие</a:t>
                      </a:r>
                    </a:p>
                    <a:p>
                      <a:pPr algn="l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Знакомство </a:t>
                      </a:r>
                      <a:r>
                        <a:rPr lang="ru-RU" sz="1100" dirty="0" smtClean="0"/>
                        <a:t>содержанием</a:t>
                      </a:r>
                      <a:r>
                        <a:rPr lang="ru-RU" sz="1100" baseline="0" dirty="0" smtClean="0"/>
                        <a:t> игры. Направить детские эмоции на восприятие музыки в единстве с игровыми действиями.</a:t>
                      </a:r>
                    </a:p>
                    <a:p>
                      <a:pPr algn="l"/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При  коллективной игре создавать у детей желание действовать осознанно.</a:t>
                      </a:r>
                      <a:endParaRPr lang="ru-RU" sz="11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Игра в свободное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от занятий время. </a:t>
                      </a:r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Количество участников определяется правилами каждой игры.</a:t>
                      </a:r>
                      <a:endParaRPr lang="ru-RU" sz="11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Включение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музыкально – дидактической игры в самостоятельную деятельность детей.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Педагог  создаёт условия для детской игровой деятельности </a:t>
                      </a:r>
                      <a:endParaRPr lang="ru-RU" sz="11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858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2-е занятие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Выделяются характерные слуховые дифференцировки</a:t>
                      </a:r>
                      <a:r>
                        <a:rPr lang="ru-RU" sz="1100" baseline="0" dirty="0" smtClean="0"/>
                        <a:t> для каждой песни или пьесы, подчёркивается их звучание. </a:t>
                      </a:r>
                      <a:endParaRPr lang="ru-RU" sz="1100" dirty="0" smtClean="0"/>
                    </a:p>
                    <a:p>
                      <a:pPr algn="l"/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Разучивание музыкального</a:t>
                      </a:r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 материала и  дидактического упражнения с использованием наглядного материала.</a:t>
                      </a:r>
                      <a:endParaRPr lang="ru-RU" sz="11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2-е занятие</a:t>
                      </a:r>
                    </a:p>
                    <a:p>
                      <a:pPr algn="l"/>
                      <a:r>
                        <a:rPr lang="ru-RU" sz="1100" dirty="0" smtClean="0"/>
                        <a:t>Дальнейшее</a:t>
                      </a:r>
                      <a:r>
                        <a:rPr lang="ru-RU" sz="1100" baseline="0" dirty="0" smtClean="0"/>
                        <a:t> с</a:t>
                      </a:r>
                      <a:r>
                        <a:rPr lang="ru-RU" sz="1100" dirty="0" smtClean="0"/>
                        <a:t>овершенствование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dirty="0" smtClean="0"/>
                        <a:t>восприятия</a:t>
                      </a:r>
                      <a:r>
                        <a:rPr lang="ru-RU" sz="1100" baseline="0" dirty="0" smtClean="0"/>
                        <a:t> свойств музыкальных звуков. </a:t>
                      </a:r>
                    </a:p>
                    <a:p>
                      <a:pPr algn="l"/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Заинтересованное отношение  </a:t>
                      </a:r>
                    </a:p>
                    <a:p>
                      <a:pPr algn="l"/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к игровым персонажам, вызывающих детскую симпатию.</a:t>
                      </a:r>
                      <a:endParaRPr lang="ru-RU" sz="11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Создание игровой ситуации в соответствии с правилами игры.</a:t>
                      </a:r>
                    </a:p>
                    <a:p>
                      <a:pPr algn="l"/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Обращать внимание детей на игровые моменты,</a:t>
                      </a:r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 которые связаны с выполнением дидактической задачи</a:t>
                      </a:r>
                      <a:endParaRPr lang="ru-RU" sz="11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Автоматизация в восприятии свойств</a:t>
                      </a:r>
                      <a:r>
                        <a:rPr lang="ru-RU" sz="1100" baseline="0" dirty="0" smtClean="0"/>
                        <a:t>  музыкальных звуков, их основных отношений.</a:t>
                      </a:r>
                    </a:p>
                    <a:p>
                      <a:pPr algn="l"/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Возрастает объём самостоятельных действий детей</a:t>
                      </a:r>
                      <a:endParaRPr lang="ru-RU" sz="11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858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3-е занятие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Уточняются свойства звуков на основе целостного восприятия музыкального произведения.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Используется двигательный опыт детей:</a:t>
                      </a:r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 выполнение  движений, связанных с музыкально - сенсорным заданием.</a:t>
                      </a:r>
                      <a:endParaRPr lang="ru-RU" sz="11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3-е занятие</a:t>
                      </a:r>
                    </a:p>
                    <a:p>
                      <a:pPr algn="l"/>
                      <a:r>
                        <a:rPr lang="ru-RU" sz="1100" baseline="0" dirty="0" smtClean="0"/>
                        <a:t>Появление у детей определённых навыков в решении дидактической задачи игры.</a:t>
                      </a:r>
                    </a:p>
                    <a:p>
                      <a:pPr algn="l"/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Дети начинают критически оценивать свои ответы и ответы товарищей.</a:t>
                      </a:r>
                      <a:endParaRPr lang="ru-RU" sz="11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Роль педагога активная, он участник всех игр</a:t>
                      </a:r>
                      <a:endParaRPr lang="ru-RU" sz="11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Следует продумать момент включения игры в музыкальное занятие</a:t>
                      </a:r>
                      <a:endParaRPr lang="ru-RU" sz="11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858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4-е занятие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Активизация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самостоятельного действия детей при восприятии музыкальных звуков.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Формирование музыкальных представлений</a:t>
                      </a:r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  детей.</a:t>
                      </a:r>
                      <a:endParaRPr lang="ru-RU" sz="11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4-е занятие</a:t>
                      </a:r>
                    </a:p>
                    <a:p>
                      <a:pPr algn="l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2-я проверка уровня различения детьми свойств звуков, формирования сенсорной основы музыкального восприятия у каждого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ребёнка.</a:t>
                      </a:r>
                    </a:p>
                    <a:p>
                      <a:pPr algn="l"/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Взаимодействие слова и наглядности , осознанное развитие наблюдательности, активности, самостоятельности.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Педагог находит приёмы для индивидуального воздействия</a:t>
                      </a:r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 на каждого ребёнка</a:t>
                      </a:r>
                      <a:endParaRPr lang="ru-RU" sz="11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C00000"/>
                          </a:solidFill>
                        </a:rPr>
                        <a:t>Освоение игр на</a:t>
                      </a:r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1100" baseline="0" dirty="0" err="1" smtClean="0">
                          <a:solidFill>
                            <a:srgbClr val="C00000"/>
                          </a:solidFill>
                        </a:rPr>
                        <a:t>з</a:t>
                      </a:r>
                      <a:r>
                        <a:rPr lang="ru-RU" sz="1100" dirty="0" err="1" smtClean="0">
                          <a:solidFill>
                            <a:srgbClr val="C00000"/>
                          </a:solidFill>
                        </a:rPr>
                        <a:t>вуковысотное</a:t>
                      </a:r>
                      <a:r>
                        <a:rPr lang="ru-RU" sz="1100" baseline="0" dirty="0" smtClean="0">
                          <a:solidFill>
                            <a:srgbClr val="C00000"/>
                          </a:solidFill>
                        </a:rPr>
                        <a:t> и ритмическое восприятие проводить в первую очередь, а в конце года знакомство с играми, формирующими тембровое и динамическое восприятие</a:t>
                      </a:r>
                      <a:endParaRPr lang="ru-RU" sz="11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68952" cy="792088"/>
          </a:xfrm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7. СОЗДАНИЕ УСЛОВИЙ: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МУЗЫКАЛЬНАЯ СРЕДА В ГРУППАХ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88632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>
              <a:buNone/>
            </a:pPr>
            <a:endParaRPr lang="ru-RU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C00000"/>
                </a:solidFill>
              </a:rPr>
              <a:t>ЦЕНТР  МУЗЫКИ – 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МУЗЫКАЛЬНЫЕ УГОЛКИ В ГРУППАХ</a:t>
            </a:r>
          </a:p>
        </p:txBody>
      </p:sp>
      <p:pic>
        <p:nvPicPr>
          <p:cNvPr id="1026" name="Picture 2" descr="https://upload2.schoolrm.ru/resize_cache/611482/c3bed4c46e3bebf9034448fed65e7b8e/iblock/05e/05ec9d7f8fb170c5a2925878519cfaad/ac4e08994085bdfc1c097ce17b587ff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4572000" cy="38884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  <p:pic>
        <p:nvPicPr>
          <p:cNvPr id="1028" name="Picture 4" descr="https://2.bp.blogspot.com/-SZqVMNffhhU/XJHkVBhjmZI/AAAAAAAACF8/874q52hhfjUwhuO59l-kCCPOiukRE7oPwCLcBGAs/s1600/IMG_09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980728"/>
            <a:ext cx="3973341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95456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8. Настольные дидактические игры 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 с нотным приложением 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8202" name="Picture 10" descr="https://muz-rukdou.ru/_fr/25/73672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077072"/>
            <a:ext cx="3384376" cy="2520280"/>
          </a:xfrm>
          <a:prstGeom prst="rect">
            <a:avLst/>
          </a:prstGeom>
          <a:noFill/>
        </p:spPr>
      </p:pic>
      <p:pic>
        <p:nvPicPr>
          <p:cNvPr id="8194" name="Picture 2" descr="https://ds04.infourok.ru/uploads/ex/0de7/00037cce-a150a0e4/img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052736"/>
            <a:ext cx="5292080" cy="2808312"/>
          </a:xfrm>
          <a:prstGeom prst="rect">
            <a:avLst/>
          </a:prstGeom>
          <a:noFill/>
        </p:spPr>
      </p:pic>
      <p:pic>
        <p:nvPicPr>
          <p:cNvPr id="8208" name="Picture 16" descr="https://podelkid.ru/wp-content/uploads/2020/03/ANtp2_2VQc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"/>
          <a:stretch>
            <a:fillRect/>
          </a:stretch>
        </p:blipFill>
        <p:spPr bwMode="auto">
          <a:xfrm>
            <a:off x="251520" y="1124744"/>
            <a:ext cx="3528392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792088"/>
          </a:xfrm>
          <a:ln w="57150"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Настольные дидактические игры </a:t>
            </a:r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> с нотным приложением</a:t>
            </a:r>
            <a:endParaRPr lang="ru-RU" sz="28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124745"/>
            <a:ext cx="5832648" cy="52937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2000" b="1" i="1" dirty="0" smtClean="0">
                <a:solidFill>
                  <a:srgbClr val="FF0000"/>
                </a:solidFill>
              </a:rPr>
              <a:t>      </a:t>
            </a:r>
            <a:r>
              <a:rPr lang="ru-RU" sz="2000" b="1" i="1" u="sng" dirty="0" smtClean="0">
                <a:solidFill>
                  <a:schemeClr val="accent4">
                    <a:lumMod val="75000"/>
                  </a:schemeClr>
                </a:solidFill>
              </a:rPr>
              <a:t>Средняя группа</a:t>
            </a:r>
          </a:p>
          <a:p>
            <a:pPr marL="342900" indent="-342900" algn="ctr"/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b="1" i="1" dirty="0">
                <a:solidFill>
                  <a:srgbClr val="0070C0"/>
                </a:solidFill>
              </a:rPr>
              <a:t>Д</a:t>
            </a:r>
            <a:r>
              <a:rPr lang="ru-RU" sz="2000" b="1" i="1" dirty="0" smtClean="0">
                <a:solidFill>
                  <a:srgbClr val="0070C0"/>
                </a:solidFill>
              </a:rPr>
              <a:t>ля развития </a:t>
            </a:r>
            <a:r>
              <a:rPr lang="ru-RU" sz="2000" b="1" i="1" dirty="0" err="1" smtClean="0">
                <a:solidFill>
                  <a:srgbClr val="0070C0"/>
                </a:solidFill>
              </a:rPr>
              <a:t>звуковысотного</a:t>
            </a:r>
            <a:r>
              <a:rPr lang="ru-RU" sz="2000" b="1" i="1" dirty="0" smtClean="0">
                <a:solidFill>
                  <a:srgbClr val="0070C0"/>
                </a:solidFill>
              </a:rPr>
              <a:t> восприятия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FF0000"/>
                </a:solidFill>
              </a:rPr>
              <a:t>Птички и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птеньчики</a:t>
            </a:r>
            <a:endParaRPr lang="ru-RU" sz="2000" b="1" i="1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FF0000"/>
                </a:solidFill>
              </a:rPr>
              <a:t>Качели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FF0000"/>
                </a:solidFill>
              </a:rPr>
              <a:t>Эхо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FF0000"/>
                </a:solidFill>
              </a:rPr>
              <a:t>Угадай звуки (для игры «Курица»)</a:t>
            </a:r>
          </a:p>
          <a:p>
            <a:endParaRPr lang="ru-RU" sz="2000" b="1" i="1" dirty="0" smtClean="0">
              <a:solidFill>
                <a:srgbClr val="FF0000"/>
              </a:solidFill>
            </a:endParaRPr>
          </a:p>
          <a:p>
            <a:pPr marL="342900" indent="-342900" algn="ctr"/>
            <a:r>
              <a:rPr lang="ru-RU" sz="2000" b="1" i="1" dirty="0">
                <a:solidFill>
                  <a:srgbClr val="0070C0"/>
                </a:solidFill>
              </a:rPr>
              <a:t>Д</a:t>
            </a:r>
            <a:r>
              <a:rPr lang="ru-RU" sz="2000" b="1" i="1" dirty="0" smtClean="0">
                <a:solidFill>
                  <a:srgbClr val="0070C0"/>
                </a:solidFill>
              </a:rPr>
              <a:t>ля развития ритмического восприятия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FF0000"/>
                </a:solidFill>
              </a:rPr>
              <a:t>Кто как идёт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FF0000"/>
                </a:solidFill>
              </a:rPr>
              <a:t>Весёлые дудочки</a:t>
            </a:r>
          </a:p>
          <a:p>
            <a:endParaRPr lang="ru-RU" sz="2000" b="1" i="1" dirty="0" smtClean="0">
              <a:solidFill>
                <a:srgbClr val="FF0000"/>
              </a:solidFill>
            </a:endParaRPr>
          </a:p>
          <a:p>
            <a:pPr marL="342900" indent="-342900" algn="ctr"/>
            <a:r>
              <a:rPr lang="ru-RU" sz="2000" b="1" i="1" dirty="0">
                <a:solidFill>
                  <a:srgbClr val="0070C0"/>
                </a:solidFill>
              </a:rPr>
              <a:t>Д</a:t>
            </a:r>
            <a:r>
              <a:rPr lang="ru-RU" sz="2000" b="1" i="1" dirty="0" smtClean="0">
                <a:solidFill>
                  <a:srgbClr val="0070C0"/>
                </a:solidFill>
              </a:rPr>
              <a:t>ля развития динамического восприятия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Громко и тихо</a:t>
            </a:r>
          </a:p>
          <a:p>
            <a:endParaRPr lang="ru-RU" sz="2000" b="1" i="1" dirty="0" smtClean="0">
              <a:solidFill>
                <a:srgbClr val="FF0000"/>
              </a:solidFill>
            </a:endParaRPr>
          </a:p>
          <a:p>
            <a:pPr marL="342900" indent="-342900" algn="ctr"/>
            <a:r>
              <a:rPr lang="ru-RU" sz="2000" b="1" i="1" dirty="0">
                <a:solidFill>
                  <a:srgbClr val="0070C0"/>
                </a:solidFill>
              </a:rPr>
              <a:t>Д</a:t>
            </a:r>
            <a:r>
              <a:rPr lang="ru-RU" sz="2000" b="1" i="1" dirty="0" smtClean="0">
                <a:solidFill>
                  <a:srgbClr val="0070C0"/>
                </a:solidFill>
              </a:rPr>
              <a:t>ля развития тембрового восприятия</a:t>
            </a:r>
          </a:p>
          <a:p>
            <a:pPr marL="342900" indent="-342900"/>
            <a:r>
              <a:rPr lang="ru-RU" sz="2000" b="1" i="1" dirty="0" smtClean="0">
                <a:solidFill>
                  <a:srgbClr val="FF0000"/>
                </a:solidFill>
              </a:rPr>
              <a:t>Узнай свой инструмент</a:t>
            </a:r>
          </a:p>
          <a:p>
            <a:pPr marL="342900" indent="-342900"/>
            <a:endParaRPr lang="ru-RU" b="1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864096"/>
          </a:xfrm>
          <a:ln w="57150"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Настольные дидактические игры </a:t>
            </a:r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> с нотным приложением</a:t>
            </a:r>
            <a:endParaRPr lang="ru-RU" sz="28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340768"/>
            <a:ext cx="5976664" cy="46782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 algn="ctr"/>
            <a:r>
              <a:rPr lang="ru-RU" b="1" i="1" dirty="0" smtClean="0">
                <a:solidFill>
                  <a:srgbClr val="FF0000"/>
                </a:solidFill>
              </a:rPr>
              <a:t>      </a:t>
            </a:r>
            <a:r>
              <a:rPr lang="ru-RU" sz="2000" b="1" i="1" u="sng" dirty="0" smtClean="0">
                <a:solidFill>
                  <a:schemeClr val="accent4">
                    <a:lumMod val="75000"/>
                  </a:schemeClr>
                </a:solidFill>
              </a:rPr>
              <a:t>Старшая группа</a:t>
            </a:r>
          </a:p>
          <a:p>
            <a:pPr marL="342900" indent="-342900" algn="ctr"/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b="1" i="1" dirty="0" smtClean="0">
                <a:solidFill>
                  <a:srgbClr val="0070C0"/>
                </a:solidFill>
              </a:rPr>
              <a:t>Для развития ритмического восприятия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1. Петушок, курочка и цыплёнок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2. Ритмическое лото</a:t>
            </a:r>
          </a:p>
          <a:p>
            <a:endParaRPr lang="ru-RU" sz="2000" b="1" i="1" dirty="0" smtClean="0">
              <a:solidFill>
                <a:srgbClr val="FF0000"/>
              </a:solidFill>
            </a:endParaRPr>
          </a:p>
          <a:p>
            <a:pPr marL="342900" indent="-342900" algn="ctr"/>
            <a:r>
              <a:rPr lang="ru-RU" sz="2000" b="1" i="1" dirty="0" smtClean="0">
                <a:solidFill>
                  <a:srgbClr val="0070C0"/>
                </a:solidFill>
              </a:rPr>
              <a:t>Для развития динамического восприятия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Узнай звучание своего аккордеона</a:t>
            </a:r>
          </a:p>
          <a:p>
            <a:endParaRPr lang="ru-RU" sz="2000" b="1" i="1" dirty="0" smtClean="0">
              <a:solidFill>
                <a:srgbClr val="FF0000"/>
              </a:solidFill>
            </a:endParaRPr>
          </a:p>
          <a:p>
            <a:pPr marL="342900" indent="-342900" algn="ctr"/>
            <a:r>
              <a:rPr lang="ru-RU" sz="2000" b="1" i="1" dirty="0">
                <a:solidFill>
                  <a:srgbClr val="0070C0"/>
                </a:solidFill>
              </a:rPr>
              <a:t>Д</a:t>
            </a:r>
            <a:r>
              <a:rPr lang="ru-RU" sz="2000" b="1" i="1" dirty="0" smtClean="0">
                <a:solidFill>
                  <a:srgbClr val="0070C0"/>
                </a:solidFill>
              </a:rPr>
              <a:t>ля развития тембрового восприятия</a:t>
            </a:r>
          </a:p>
          <a:p>
            <a:pPr marL="457200" indent="-457200">
              <a:buAutoNum type="arabicPeriod"/>
            </a:pPr>
            <a:r>
              <a:rPr lang="ru-RU" sz="2000" b="1" i="1" dirty="0" smtClean="0">
                <a:solidFill>
                  <a:srgbClr val="FF0000"/>
                </a:solidFill>
              </a:rPr>
              <a:t>Угадай, на чём играю</a:t>
            </a:r>
          </a:p>
          <a:p>
            <a:pPr marL="457200" indent="-457200">
              <a:buAutoNum type="arabicPeriod"/>
            </a:pPr>
            <a:r>
              <a:rPr lang="ru-RU" sz="2000" b="1" i="1" dirty="0" smtClean="0">
                <a:solidFill>
                  <a:srgbClr val="FF0000"/>
                </a:solidFill>
              </a:rPr>
              <a:t>Угадай звуки ( «Труба», «Кто скорее уложит кукол спать», «Весёлые гармошки!»)</a:t>
            </a:r>
          </a:p>
          <a:p>
            <a:pPr marL="457200" indent="-457200">
              <a:buAutoNum type="arabicPeriod"/>
            </a:pPr>
            <a:r>
              <a:rPr lang="ru-RU" sz="2000" b="1" i="1" dirty="0" smtClean="0">
                <a:solidFill>
                  <a:srgbClr val="FF0000"/>
                </a:solidFill>
              </a:rPr>
              <a:t>Узнай песенку по двум звукам </a:t>
            </a:r>
          </a:p>
          <a:p>
            <a:pPr marL="342900" indent="-342900"/>
            <a:endParaRPr lang="ru-RU" b="1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864096"/>
          </a:xfrm>
          <a:ln w="57150"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Настольные дидактические игры </a:t>
            </a:r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> с нотным приложением</a:t>
            </a:r>
            <a:endParaRPr lang="ru-RU" sz="28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556792"/>
            <a:ext cx="6264696" cy="473975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2000" b="1" i="1" dirty="0" smtClean="0">
                <a:solidFill>
                  <a:srgbClr val="FF0000"/>
                </a:solidFill>
              </a:rPr>
              <a:t>   </a:t>
            </a:r>
          </a:p>
          <a:p>
            <a:pPr marL="342900" indent="-342900" algn="ctr"/>
            <a:r>
              <a:rPr lang="ru-RU" sz="2000" b="1" i="1" dirty="0" smtClean="0">
                <a:solidFill>
                  <a:srgbClr val="FF0000"/>
                </a:solidFill>
              </a:rPr>
              <a:t>   </a:t>
            </a:r>
            <a:r>
              <a:rPr lang="ru-RU" sz="2400" b="1" i="1" u="sng" dirty="0" smtClean="0">
                <a:solidFill>
                  <a:schemeClr val="accent4">
                    <a:lumMod val="75000"/>
                  </a:schemeClr>
                </a:solidFill>
              </a:rPr>
              <a:t>Подготовительная группа</a:t>
            </a:r>
          </a:p>
          <a:p>
            <a:pPr marL="342900" indent="-342900" algn="ctr"/>
            <a:endParaRPr lang="ru-RU" sz="2400" b="1" i="1" u="sng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342900" indent="-342900" algn="ctr"/>
            <a:r>
              <a:rPr lang="ru-RU" sz="2400" b="1" i="1" dirty="0" smtClean="0">
                <a:solidFill>
                  <a:srgbClr val="0070C0"/>
                </a:solidFill>
              </a:rPr>
              <a:t>Для развития </a:t>
            </a:r>
            <a:r>
              <a:rPr lang="ru-RU" sz="2400" b="1" i="1" dirty="0" err="1" smtClean="0">
                <a:solidFill>
                  <a:srgbClr val="0070C0"/>
                </a:solidFill>
              </a:rPr>
              <a:t>звуковысотного</a:t>
            </a:r>
            <a:r>
              <a:rPr lang="ru-RU" sz="2400" b="1" i="1" dirty="0" smtClean="0">
                <a:solidFill>
                  <a:srgbClr val="0070C0"/>
                </a:solidFill>
              </a:rPr>
              <a:t> восприятия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Цирковые собачки</a:t>
            </a:r>
          </a:p>
          <a:p>
            <a:pPr marL="342900" indent="-342900" algn="ctr"/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>
                <a:solidFill>
                  <a:srgbClr val="0070C0"/>
                </a:solidFill>
              </a:rPr>
              <a:t>Д</a:t>
            </a:r>
            <a:r>
              <a:rPr lang="ru-RU" sz="2400" b="1" i="1" dirty="0" smtClean="0">
                <a:solidFill>
                  <a:srgbClr val="0070C0"/>
                </a:solidFill>
              </a:rPr>
              <a:t>ля развития ритмического восприятия</a:t>
            </a:r>
          </a:p>
          <a:p>
            <a:pPr marL="457200" indent="-457200"/>
            <a:r>
              <a:rPr lang="ru-RU" sz="2400" b="1" i="1" dirty="0" smtClean="0">
                <a:solidFill>
                  <a:srgbClr val="FF0000"/>
                </a:solidFill>
              </a:rPr>
              <a:t>Кто самый внимательный</a:t>
            </a:r>
          </a:p>
          <a:p>
            <a:pPr marL="457200" indent="-457200" algn="ctr"/>
            <a:r>
              <a:rPr lang="ru-RU" sz="2400" b="1" i="1" dirty="0" smtClean="0">
                <a:solidFill>
                  <a:srgbClr val="0070C0"/>
                </a:solidFill>
              </a:rPr>
              <a:t>    Для развития тембрового восприятия</a:t>
            </a:r>
          </a:p>
          <a:p>
            <a:pPr marL="457200" indent="-457200"/>
            <a:r>
              <a:rPr lang="ru-RU" sz="2400" b="1" i="1" dirty="0" smtClean="0">
                <a:solidFill>
                  <a:srgbClr val="FF0000"/>
                </a:solidFill>
              </a:rPr>
              <a:t>Музыкальные инструменты</a:t>
            </a:r>
          </a:p>
          <a:p>
            <a:pPr marL="342900" indent="-342900"/>
            <a:endParaRPr lang="ru-RU" b="1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95456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8. Настольные дидактические игры 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 без нотного приложения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32774" name="Picture 6" descr="https://ds02.infourok.ru/uploads/ex/062a/0000dd01-ec9b8bf3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052736"/>
            <a:ext cx="4032448" cy="2160240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5122" name="Picture 2" descr="https://i.pinimg.com/originals/12/c7/02/12c70281947ddb2e593432e581cca1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3816424" cy="2470619"/>
          </a:xfrm>
          <a:prstGeom prst="rect">
            <a:avLst/>
          </a:prstGeom>
          <a:noFill/>
        </p:spPr>
      </p:pic>
      <p:pic>
        <p:nvPicPr>
          <p:cNvPr id="5124" name="Picture 4" descr="https://muz-rukdou.ru/kartinkii/image-2-por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390500"/>
            <a:ext cx="3844627" cy="3159443"/>
          </a:xfrm>
          <a:prstGeom prst="rect">
            <a:avLst/>
          </a:prstGeom>
          <a:noFill/>
        </p:spPr>
      </p:pic>
      <p:pic>
        <p:nvPicPr>
          <p:cNvPr id="5127" name="Picture 7" descr="C:\Users\DC_1\Desktop\db000d55e7d2f37d2fb38410b3ee15fb-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645024"/>
            <a:ext cx="4104456" cy="2916324"/>
          </a:xfrm>
          <a:prstGeom prst="rect">
            <a:avLst/>
          </a:prstGeom>
          <a:noFill/>
        </p:spPr>
      </p:pic>
      <p:pic>
        <p:nvPicPr>
          <p:cNvPr id="32776" name="Picture 8" descr="https://ds02.infourok.ru/uploads/ex/062a/0000dd01-ec9b8bf3/img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492896"/>
            <a:ext cx="1800200" cy="1697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63272" cy="432048"/>
          </a:xfrm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СОДЕРЖАНИЕ: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92696"/>
            <a:ext cx="8712968" cy="5832648"/>
          </a:xfrm>
          <a:solidFill>
            <a:schemeClr val="bg2"/>
          </a:solidFill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1. Музыкально-игровая деятельность: этапы освоения игр дошкольниками</a:t>
            </a:r>
          </a:p>
          <a:p>
            <a:pPr>
              <a:lnSpc>
                <a:spcPct val="150000"/>
              </a:lnSpc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2. Основное назначение дидактических игр: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</a:rPr>
              <a:t> </a:t>
            </a:r>
            <a:r>
              <a:rPr lang="ru-RU" sz="2300" b="1" dirty="0">
                <a:solidFill>
                  <a:srgbClr val="FF0000"/>
                </a:solidFill>
              </a:rPr>
              <a:t>н</a:t>
            </a:r>
            <a:r>
              <a:rPr lang="ru-RU" sz="2300" b="1" dirty="0" smtClean="0">
                <a:solidFill>
                  <a:srgbClr val="FF0000"/>
                </a:solidFill>
              </a:rPr>
              <a:t>а развитие у детей </a:t>
            </a:r>
            <a:r>
              <a:rPr lang="ru-RU" sz="2300" b="1" dirty="0" err="1" smtClean="0">
                <a:solidFill>
                  <a:srgbClr val="FF0000"/>
                </a:solidFill>
              </a:rPr>
              <a:t>звуковысотного</a:t>
            </a:r>
            <a:r>
              <a:rPr lang="ru-RU" sz="2300" b="1" dirty="0" smtClean="0">
                <a:solidFill>
                  <a:srgbClr val="FF0000"/>
                </a:solidFill>
              </a:rPr>
              <a:t> слуха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300" b="1" dirty="0">
                <a:solidFill>
                  <a:srgbClr val="FF0000"/>
                </a:solidFill>
              </a:rPr>
              <a:t>н</a:t>
            </a:r>
            <a:r>
              <a:rPr lang="ru-RU" sz="2300" b="1" dirty="0" smtClean="0">
                <a:solidFill>
                  <a:srgbClr val="FF0000"/>
                </a:solidFill>
              </a:rPr>
              <a:t>а развитие ритмического чувства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300" b="1" dirty="0" smtClean="0">
                <a:solidFill>
                  <a:srgbClr val="FF0000"/>
                </a:solidFill>
              </a:rPr>
              <a:t>на развитие тембрового слуха</a:t>
            </a:r>
          </a:p>
          <a:p>
            <a:pPr>
              <a:lnSpc>
                <a:spcPct val="150000"/>
              </a:lnSpc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3. Музыкально – сенсорные задачи дидактических игр</a:t>
            </a:r>
          </a:p>
          <a:p>
            <a:pPr>
              <a:lnSpc>
                <a:spcPct val="150000"/>
              </a:lnSpc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4</a:t>
            </a:r>
            <a:r>
              <a:rPr lang="ru-RU" sz="23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. </a:t>
            </a:r>
            <a:r>
              <a:rPr lang="ru-RU" sz="2300" b="1" dirty="0">
                <a:solidFill>
                  <a:srgbClr val="FF0000"/>
                </a:solidFill>
              </a:rPr>
              <a:t>М</a:t>
            </a:r>
            <a:r>
              <a:rPr lang="ru-RU" sz="2300" b="1" dirty="0" smtClean="0">
                <a:solidFill>
                  <a:srgbClr val="FF0000"/>
                </a:solidFill>
              </a:rPr>
              <a:t>узыкально – дидактические игры </a:t>
            </a:r>
            <a:r>
              <a:rPr lang="ru-RU" sz="23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в  младшем дошкольном возрасте</a:t>
            </a:r>
            <a:endParaRPr lang="ru-RU" sz="23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5</a:t>
            </a:r>
            <a:r>
              <a:rPr lang="ru-RU" sz="23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. </a:t>
            </a:r>
            <a:r>
              <a:rPr lang="ru-RU" sz="2300" b="1" dirty="0" smtClean="0">
                <a:solidFill>
                  <a:srgbClr val="FF0000"/>
                </a:solidFill>
              </a:rPr>
              <a:t>Музыкально </a:t>
            </a:r>
            <a:r>
              <a:rPr lang="ru-RU" sz="2300" b="1" dirty="0">
                <a:solidFill>
                  <a:srgbClr val="FF0000"/>
                </a:solidFill>
              </a:rPr>
              <a:t>– дидактические игры </a:t>
            </a:r>
            <a:r>
              <a:rPr lang="ru-RU" sz="23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в старшем дошкольном возрасте</a:t>
            </a:r>
            <a:endParaRPr lang="ru-RU" sz="23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6. Организация и руководство музыкально – дидактическими играми</a:t>
            </a:r>
          </a:p>
          <a:p>
            <a:pPr>
              <a:lnSpc>
                <a:spcPct val="150000"/>
              </a:lnSpc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7. Создание условий: музыкальная среда в группах</a:t>
            </a:r>
          </a:p>
          <a:p>
            <a:pPr>
              <a:lnSpc>
                <a:spcPct val="150000"/>
              </a:lnSpc>
              <a:buNone/>
            </a:pPr>
            <a:r>
              <a:rPr lang="ru-RU" sz="2300" b="1" i="1" dirty="0" smtClean="0">
                <a:solidFill>
                  <a:srgbClr val="FF0000"/>
                </a:solidFill>
              </a:rPr>
              <a:t>8. </a:t>
            </a:r>
            <a:r>
              <a:rPr lang="ru-RU" sz="2300" b="1" dirty="0" smtClean="0">
                <a:solidFill>
                  <a:srgbClr val="FF0000"/>
                </a:solidFill>
              </a:rPr>
              <a:t>Настольные дидактические игры </a:t>
            </a:r>
            <a:r>
              <a:rPr lang="ru-RU" sz="2300" b="1" dirty="0" smtClean="0">
                <a:solidFill>
                  <a:srgbClr val="C00000"/>
                </a:solidFill>
              </a:rPr>
              <a:t> с нотным приложением </a:t>
            </a:r>
          </a:p>
          <a:p>
            <a:pPr>
              <a:lnSpc>
                <a:spcPct val="150000"/>
              </a:lnSpc>
              <a:buNone/>
            </a:pPr>
            <a:r>
              <a:rPr lang="ru-RU" sz="2300" b="1" i="1" dirty="0" smtClean="0">
                <a:solidFill>
                  <a:srgbClr val="FF0000"/>
                </a:solidFill>
              </a:rPr>
              <a:t>9. </a:t>
            </a:r>
            <a:r>
              <a:rPr lang="ru-RU" sz="2300" b="1" dirty="0" smtClean="0">
                <a:solidFill>
                  <a:srgbClr val="FF0000"/>
                </a:solidFill>
              </a:rPr>
              <a:t>Настольные дидактические игры </a:t>
            </a:r>
            <a:r>
              <a:rPr lang="ru-RU" sz="2300" b="1" dirty="0" smtClean="0">
                <a:solidFill>
                  <a:srgbClr val="C00000"/>
                </a:solidFill>
              </a:rPr>
              <a:t> без нотного приложения </a:t>
            </a:r>
          </a:p>
          <a:p>
            <a:pPr>
              <a:lnSpc>
                <a:spcPct val="150000"/>
              </a:lnSpc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10.  Ссылки на видеоматериал  по использованию дидактических игр</a:t>
            </a:r>
          </a:p>
          <a:p>
            <a:pPr>
              <a:lnSpc>
                <a:spcPct val="150000"/>
              </a:lnSpc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11. Список литературы</a:t>
            </a:r>
          </a:p>
          <a:p>
            <a:pPr>
              <a:lnSpc>
                <a:spcPct val="150000"/>
              </a:lnSpc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12. Интернет - ресурсы</a:t>
            </a:r>
          </a:p>
          <a:p>
            <a:pPr>
              <a:lnSpc>
                <a:spcPct val="150000"/>
              </a:lnSpc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08912" cy="98072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Картотека настольных дидактических игр 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 без нотного приложения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052736"/>
            <a:ext cx="8424936" cy="5400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                                   </a:t>
            </a:r>
            <a:r>
              <a:rPr lang="ru-RU" b="1" i="1" u="sng" dirty="0" smtClean="0">
                <a:solidFill>
                  <a:schemeClr val="accent4">
                    <a:lumMod val="75000"/>
                  </a:schemeClr>
                </a:solidFill>
              </a:rPr>
              <a:t>Средняя  группа</a:t>
            </a:r>
            <a:r>
              <a:rPr lang="ru-RU" sz="1600" i="1" dirty="0" smtClean="0"/>
              <a:t>                                              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</a:t>
            </a:r>
            <a:r>
              <a:rPr lang="ru-RU" sz="1600" b="1" dirty="0" smtClean="0">
                <a:solidFill>
                  <a:schemeClr val="accent1"/>
                </a:solidFill>
              </a:rPr>
              <a:t>БОЛЬШИЕ  И  МАЛЕНЬКИЕ</a:t>
            </a:r>
            <a:endParaRPr lang="ru-RU" sz="1600" dirty="0" smtClean="0">
              <a:solidFill>
                <a:schemeClr val="accent1"/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 Учить детей различать короткие и долгие звуки, уметь прохлопать ритм.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В ЛЕСУ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b="1" dirty="0" smtClean="0"/>
              <a:t> </a:t>
            </a:r>
            <a:r>
              <a:rPr lang="ru-RU" sz="1600" dirty="0" smtClean="0">
                <a:solidFill>
                  <a:srgbClr val="C00000"/>
                </a:solidFill>
              </a:rPr>
              <a:t>Развивать у детей </a:t>
            </a:r>
            <a:r>
              <a:rPr lang="ru-RU" sz="1600" dirty="0" err="1" smtClean="0">
                <a:solidFill>
                  <a:srgbClr val="C00000"/>
                </a:solidFill>
              </a:rPr>
              <a:t>звуко-высотный</a:t>
            </a:r>
            <a:r>
              <a:rPr lang="ru-RU" sz="1600" dirty="0" smtClean="0">
                <a:solidFill>
                  <a:srgbClr val="C00000"/>
                </a:solidFill>
              </a:rPr>
              <a:t> слух, учить различать высокие, низкие и средние звуки. Развивать чувство ритма, учить различать короткие и долгие звуки.</a:t>
            </a:r>
            <a:r>
              <a:rPr lang="ru-RU" sz="1600" b="1" dirty="0" smtClean="0">
                <a:solidFill>
                  <a:srgbClr val="C00000"/>
                </a:solidFill>
              </a:rPr>
              <a:t> </a:t>
            </a:r>
            <a:r>
              <a:rPr lang="ru-RU" sz="1600" b="1" dirty="0" smtClean="0"/>
              <a:t>                 </a:t>
            </a:r>
            <a:r>
              <a:rPr lang="ru-RU" sz="1600" dirty="0" smtClean="0"/>
              <a:t> 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ОПРЕДЕЛИ ПО РИТМУ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Учить передавать ритмический рисунок знакомых </a:t>
            </a:r>
            <a:r>
              <a:rPr lang="ru-RU" sz="1600" dirty="0" err="1" smtClean="0">
                <a:solidFill>
                  <a:srgbClr val="C00000"/>
                </a:solidFill>
              </a:rPr>
              <a:t>попевок</a:t>
            </a:r>
            <a:r>
              <a:rPr lang="ru-RU" sz="1600" dirty="0" smtClean="0">
                <a:solidFill>
                  <a:srgbClr val="C00000"/>
                </a:solidFill>
              </a:rPr>
              <a:t> и узнавать их по изображению ритмического рисунка. </a:t>
            </a:r>
          </a:p>
          <a:p>
            <a:pPr algn="ctr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 ТИХО – ГРОМКО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Закреплять умение детей в различении динамических оттенков музыки: тихо, громко , не слишком громко.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УЗНАЙ  ПО  ГОЛОСУ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Учить детей воспринимать и различать на слух различные звукоподражания.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МУЗЫКАЛЬНЫЕ ДОМИКИ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Развитие слухового внимания, умения различать звуки по высоте, расширение музыкально-слухового  багажа, тренировка памяти.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КТО В ДОМИКЕ ЖИВЁТ?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Расширение музыкально-слухового  багажа, совершенствование умения воспроизводить звукоподражания птиц и животных.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352928" cy="836712"/>
          </a:xfrm>
          <a:ln w="762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Картотека настольных дидактических игр 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 без нотного приложения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836712"/>
            <a:ext cx="8424936" cy="56886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                                   </a:t>
            </a:r>
            <a:r>
              <a:rPr lang="ru-RU" b="1" i="1" u="sng" dirty="0" smtClean="0">
                <a:solidFill>
                  <a:schemeClr val="accent4">
                    <a:lumMod val="75000"/>
                  </a:schemeClr>
                </a:solidFill>
              </a:rPr>
              <a:t>Старшая  группа </a:t>
            </a:r>
            <a:r>
              <a:rPr lang="ru-RU" sz="1600" i="1" dirty="0" smtClean="0"/>
              <a:t>                                            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ВЕСЁЛАЯ ЛЕСЕНКА</a:t>
            </a:r>
          </a:p>
          <a:p>
            <a:r>
              <a:rPr lang="ru-RU" sz="1600" dirty="0" smtClean="0">
                <a:solidFill>
                  <a:srgbClr val="C00000"/>
                </a:solidFill>
              </a:rPr>
              <a:t>Закрепление знаний детей о постепенном движении мелодии вверх и вниз, развивать память, мышление.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ПРИДУМАЙ  РАССКАЗ</a:t>
            </a:r>
          </a:p>
          <a:p>
            <a:r>
              <a:rPr lang="ru-RU" sz="1600" dirty="0" smtClean="0">
                <a:solidFill>
                  <a:srgbClr val="C00000"/>
                </a:solidFill>
              </a:rPr>
              <a:t>Развивать ритмический слух, память, речь, творческие способности.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УГАДАЙ И ПОВТОРИ</a:t>
            </a:r>
          </a:p>
          <a:p>
            <a:r>
              <a:rPr lang="ru-RU" sz="1600" dirty="0" smtClean="0">
                <a:solidFill>
                  <a:srgbClr val="C00000"/>
                </a:solidFill>
              </a:rPr>
              <a:t>Развитие тембрового слуха, музыкальной памяти, внимания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В ЛЕСУ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b="1" dirty="0" smtClean="0"/>
              <a:t> </a:t>
            </a:r>
            <a:r>
              <a:rPr lang="ru-RU" sz="1600" dirty="0" smtClean="0">
                <a:solidFill>
                  <a:srgbClr val="C00000"/>
                </a:solidFill>
              </a:rPr>
              <a:t>Развивать у детей </a:t>
            </a:r>
            <a:r>
              <a:rPr lang="ru-RU" sz="1600" dirty="0" err="1" smtClean="0">
                <a:solidFill>
                  <a:srgbClr val="C00000"/>
                </a:solidFill>
              </a:rPr>
              <a:t>звуковысотный</a:t>
            </a:r>
            <a:r>
              <a:rPr lang="ru-RU" sz="1600" dirty="0" smtClean="0">
                <a:solidFill>
                  <a:srgbClr val="C00000"/>
                </a:solidFill>
              </a:rPr>
              <a:t> слух, учить различать высокие, низкие и средние звуки. Развивать чувство ритма, учить различать короткие и долгие звуки.</a:t>
            </a:r>
            <a:r>
              <a:rPr lang="ru-RU" sz="1600" b="1" dirty="0" smtClean="0">
                <a:solidFill>
                  <a:srgbClr val="C00000"/>
                </a:solidFill>
              </a:rPr>
              <a:t> </a:t>
            </a:r>
            <a:r>
              <a:rPr lang="ru-RU" sz="1600" b="1" dirty="0" smtClean="0"/>
              <a:t>                 </a:t>
            </a:r>
            <a:r>
              <a:rPr lang="ru-RU" sz="1600" dirty="0" smtClean="0"/>
              <a:t> 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ОПРЕДЕЛИ ПО РИТМУ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Учить передавать ритмический рисунок знакомых </a:t>
            </a:r>
            <a:r>
              <a:rPr lang="ru-RU" sz="1600" dirty="0" err="1" smtClean="0">
                <a:solidFill>
                  <a:srgbClr val="C00000"/>
                </a:solidFill>
              </a:rPr>
              <a:t>попевок</a:t>
            </a:r>
            <a:r>
              <a:rPr lang="ru-RU" sz="1600" dirty="0" smtClean="0">
                <a:solidFill>
                  <a:srgbClr val="C00000"/>
                </a:solidFill>
              </a:rPr>
              <a:t> и узнавать их по изображению ритмического рисунка. </a:t>
            </a:r>
          </a:p>
          <a:p>
            <a:pPr algn="ctr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 ТИХО – ГРОМКО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Закреплять умение детей в различении динамических оттенков музыки: тихо, громко , не слишком громко.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УЗНАЙ  ПО  ГОЛОСУ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Учить детей воспринимать и различать на слух различные звукоподражания.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МУЗЫКАЛЬНЫЕ ДОМИКИ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Развитие слухового внимания, умения различать звуки по высоте, расширение музыкально-слухового  багажа, тренировка памяти.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2008"/>
            <a:ext cx="8280920" cy="548680"/>
          </a:xfrm>
          <a:ln w="76200"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Картотека настольных дидактических игр </a:t>
            </a:r>
            <a:r>
              <a:rPr lang="ru-RU" sz="2000" b="1" i="1" dirty="0" smtClean="0">
                <a:solidFill>
                  <a:srgbClr val="C00000"/>
                </a:solidFill>
              </a:rPr>
              <a:t> </a:t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> без нотного приложения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20688"/>
            <a:ext cx="8352928" cy="60486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i="1" u="sng" dirty="0" smtClean="0">
                <a:solidFill>
                  <a:schemeClr val="accent4">
                    <a:lumMod val="75000"/>
                  </a:schemeClr>
                </a:solidFill>
              </a:rPr>
              <a:t>Подготовительная  группа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Игры для развития музыкальной памяти и слуха:</a:t>
            </a:r>
          </a:p>
          <a:p>
            <a:r>
              <a:rPr lang="ru-RU" sz="1600" dirty="0" smtClean="0"/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Составь оркестр; Музыкальное лото по памяти; Какой инструмент лишний?; Сколько нас поёт?;  Волшебный волчок; Назови композитора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sz="1600" b="1" dirty="0" smtClean="0">
                <a:solidFill>
                  <a:srgbClr val="C00000"/>
                </a:solidFill>
              </a:rPr>
              <a:t>Игра для развития тембрового слуха и чувства ритма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 Угадай на чём играю?</a:t>
            </a:r>
          </a:p>
          <a:p>
            <a:pPr algn="ctr"/>
            <a:r>
              <a:rPr lang="ru-RU" sz="1600" dirty="0" smtClean="0"/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Игры для развития чувства ритма</a:t>
            </a:r>
          </a:p>
          <a:p>
            <a:r>
              <a:rPr lang="ru-RU" sz="1600" dirty="0" smtClean="0"/>
              <a:t> 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Зонтик; Воздушные шары;  Придумай имя и животное;  Ритмическое эхо;  Переводчик;  Угадай мелодию; Долгие и короткие звуки;   Ритмическое лото;  Определи по ритму;  Прогулка в парк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Игры  для развития </a:t>
            </a:r>
            <a:r>
              <a:rPr lang="ru-RU" sz="1600" b="1" dirty="0" err="1" smtClean="0">
                <a:solidFill>
                  <a:srgbClr val="C00000"/>
                </a:solidFill>
              </a:rPr>
              <a:t>звуковысотного</a:t>
            </a:r>
            <a:r>
              <a:rPr lang="ru-RU" sz="1600" b="1" dirty="0" smtClean="0">
                <a:solidFill>
                  <a:srgbClr val="C00000"/>
                </a:solidFill>
              </a:rPr>
              <a:t> слуха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 Три поросенка;  Звуки разные бывают;  Домик – крошечка; Птичий  концерт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Игры для развития детского творчества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Музыкальные птенчики;  Музыкальный телефон; Музыкальная шкатулка; 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Весёлый маятник;  Музыкальная карусель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Игры для развития тембрового слуха</a:t>
            </a:r>
          </a:p>
          <a:p>
            <a:r>
              <a:rPr lang="ru-RU" sz="1600" dirty="0" smtClean="0"/>
              <a:t> 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Музыкальный магазин;  Музыкальный паровоз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Игра для развития восприятия музыки</a:t>
            </a:r>
          </a:p>
          <a:p>
            <a:r>
              <a:rPr lang="ru-RU" sz="1600" dirty="0" smtClean="0"/>
              <a:t> 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Вертушка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Игры на определение характера музыки</a:t>
            </a:r>
          </a:p>
          <a:p>
            <a:r>
              <a:rPr lang="ru-RU" sz="1600" dirty="0" smtClean="0"/>
              <a:t> 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Снеговики настроения; Ромашки настроения; Разноцветная гусеница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Игра на развитие слухового восприятия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 Колобок</a:t>
            </a:r>
          </a:p>
          <a:p>
            <a:r>
              <a:rPr lang="ru-RU" sz="1100" dirty="0" smtClean="0"/>
              <a:t/>
            </a:r>
            <a:br>
              <a:rPr lang="ru-RU" sz="1100" dirty="0" smtClean="0"/>
            </a:br>
            <a:endParaRPr lang="ru-RU" sz="11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95456" cy="648072"/>
          </a:xfrm>
          <a:ln w="76200"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anchor="t"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10. Ссылки на видеоигры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4022" y="764704"/>
            <a:ext cx="8280920" cy="60016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2400" b="1" dirty="0" smtClean="0"/>
              <a:t> </a:t>
            </a:r>
            <a:r>
              <a:rPr lang="ru-RU" sz="2000" b="1" dirty="0" smtClean="0"/>
              <a:t>Музыкально – дидактическая игра</a:t>
            </a:r>
          </a:p>
          <a:p>
            <a:pPr algn="ctr"/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«</a:t>
            </a:r>
            <a:r>
              <a:rPr lang="ru-RU" sz="2000" b="1" dirty="0" smtClean="0">
                <a:solidFill>
                  <a:srgbClr val="C00000"/>
                </a:solidFill>
              </a:rPr>
              <a:t>Ритмический рисунок»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u="sng" dirty="0" smtClean="0">
                <a:solidFill>
                  <a:srgbClr val="C00000"/>
                </a:solidFill>
                <a:hlinkClick r:id="rId2"/>
              </a:rPr>
              <a:t>https://youtu.be/AgmKXK4G0S4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>
              <a:buFont typeface="Wingdings" pitchFamily="2" charset="2"/>
              <a:buChar char="v"/>
            </a:pPr>
            <a:r>
              <a:rPr lang="ru-RU" sz="2000" b="1" dirty="0" smtClean="0"/>
              <a:t> Музыкально – дидактическая игра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«</a:t>
            </a:r>
            <a:r>
              <a:rPr lang="ru-RU" sz="2000" b="1" dirty="0" smtClean="0">
                <a:solidFill>
                  <a:srgbClr val="C00000"/>
                </a:solidFill>
              </a:rPr>
              <a:t>Птичка, зайка  и лошадка»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smtClean="0">
                <a:solidFill>
                  <a:srgbClr val="FFC000"/>
                </a:solidFill>
                <a:hlinkClick r:id="rId3"/>
              </a:rPr>
              <a:t>https://youtu.be/pKyZQv2zDrU</a:t>
            </a:r>
            <a:r>
              <a:rPr lang="ru-RU" sz="2000" b="1" dirty="0" smtClean="0">
                <a:solidFill>
                  <a:srgbClr val="FFC000"/>
                </a:solidFill>
              </a:rPr>
              <a:t> </a:t>
            </a:r>
          </a:p>
          <a:p>
            <a:pPr algn="ctr"/>
            <a:endParaRPr lang="ru-RU" sz="2000" b="1" dirty="0">
              <a:solidFill>
                <a:srgbClr val="FFC000"/>
              </a:solidFill>
            </a:endParaRPr>
          </a:p>
          <a:p>
            <a:pPr algn="ctr">
              <a:buFont typeface="Wingdings" pitchFamily="2" charset="2"/>
              <a:buChar char="v"/>
            </a:pPr>
            <a:r>
              <a:rPr lang="ru-RU" sz="2000" b="1" dirty="0" smtClean="0"/>
              <a:t>Музыкально – дидактическая  игра</a:t>
            </a:r>
          </a:p>
          <a:p>
            <a:pPr algn="ctr"/>
            <a:r>
              <a:rPr lang="ru-RU" sz="2000" b="1" dirty="0" smtClean="0"/>
              <a:t> </a:t>
            </a:r>
            <a:r>
              <a:rPr lang="ru-RU" sz="2000" b="1" dirty="0">
                <a:solidFill>
                  <a:srgbClr val="FF0000"/>
                </a:solidFill>
              </a:rPr>
              <a:t>«</a:t>
            </a:r>
            <a:r>
              <a:rPr lang="ru-RU" sz="2000" b="1" dirty="0" err="1">
                <a:solidFill>
                  <a:srgbClr val="FF0000"/>
                </a:solidFill>
              </a:rPr>
              <a:t>Квак</a:t>
            </a:r>
            <a:r>
              <a:rPr lang="ru-RU" sz="2000" b="1" dirty="0">
                <a:solidFill>
                  <a:srgbClr val="FF0000"/>
                </a:solidFill>
              </a:rPr>
              <a:t> и Кряк»</a:t>
            </a:r>
          </a:p>
          <a:p>
            <a:pPr algn="ctr"/>
            <a:r>
              <a:rPr lang="en-US" sz="2000" b="1" dirty="0" smtClean="0">
                <a:solidFill>
                  <a:srgbClr val="FFC000"/>
                </a:solidFill>
                <a:hlinkClick r:id="rId4"/>
              </a:rPr>
              <a:t>https</a:t>
            </a:r>
            <a:r>
              <a:rPr lang="en-US" sz="2000" b="1" dirty="0">
                <a:solidFill>
                  <a:srgbClr val="FFC000"/>
                </a:solidFill>
                <a:hlinkClick r:id="rId4"/>
              </a:rPr>
              <a:t>://</a:t>
            </a:r>
            <a:r>
              <a:rPr lang="en-US" sz="2000" b="1" dirty="0" smtClean="0">
                <a:solidFill>
                  <a:srgbClr val="FFC000"/>
                </a:solidFill>
                <a:hlinkClick r:id="rId4"/>
              </a:rPr>
              <a:t>youtu.be/KwGphuKcFuA</a:t>
            </a:r>
            <a:r>
              <a:rPr lang="ru-RU" sz="2000" b="1" dirty="0" smtClean="0">
                <a:solidFill>
                  <a:srgbClr val="FFC000"/>
                </a:solidFill>
              </a:rPr>
              <a:t> </a:t>
            </a:r>
          </a:p>
          <a:p>
            <a:pPr algn="ctr"/>
            <a:endParaRPr lang="ru-RU" sz="2000" b="1" dirty="0">
              <a:solidFill>
                <a:srgbClr val="FFC000"/>
              </a:solidFill>
            </a:endParaRPr>
          </a:p>
          <a:p>
            <a:pPr algn="ctr">
              <a:buFont typeface="Wingdings" pitchFamily="2" charset="2"/>
              <a:buChar char="v"/>
            </a:pPr>
            <a:r>
              <a:rPr lang="ru-RU" sz="2000" b="1" dirty="0" smtClean="0"/>
              <a:t>Музыкально – дидактическая игра</a:t>
            </a:r>
          </a:p>
          <a:p>
            <a:pPr algn="ctr"/>
            <a:r>
              <a:rPr lang="ru-RU" sz="2000" b="1" dirty="0" smtClean="0"/>
              <a:t> </a:t>
            </a:r>
            <a:r>
              <a:rPr lang="ru-RU" sz="2000" b="1" dirty="0">
                <a:solidFill>
                  <a:srgbClr val="FF0000"/>
                </a:solidFill>
              </a:rPr>
              <a:t>«Петушиное семейство</a:t>
            </a:r>
            <a:r>
              <a:rPr lang="ru-RU" sz="2000" b="1" dirty="0" smtClean="0">
                <a:solidFill>
                  <a:srgbClr val="FF0000"/>
                </a:solidFill>
              </a:rPr>
              <a:t>»</a:t>
            </a:r>
            <a:endParaRPr lang="ru-RU" sz="2000" dirty="0"/>
          </a:p>
          <a:p>
            <a:pPr algn="ctr"/>
            <a:r>
              <a:rPr lang="en-US" sz="2000" b="1" dirty="0">
                <a:solidFill>
                  <a:srgbClr val="FFC000"/>
                </a:solidFill>
                <a:hlinkClick r:id="rId5"/>
              </a:rPr>
              <a:t>https://</a:t>
            </a:r>
            <a:r>
              <a:rPr lang="en-US" sz="2000" b="1" dirty="0" smtClean="0">
                <a:solidFill>
                  <a:srgbClr val="FFC000"/>
                </a:solidFill>
                <a:hlinkClick r:id="rId5"/>
              </a:rPr>
              <a:t>youtu.be/4QGhLGDaN7Y</a:t>
            </a:r>
            <a:r>
              <a:rPr lang="ru-RU" sz="2000" b="1" dirty="0" smtClean="0">
                <a:solidFill>
                  <a:srgbClr val="FFC000"/>
                </a:solidFill>
              </a:rPr>
              <a:t> </a:t>
            </a:r>
          </a:p>
          <a:p>
            <a:pPr algn="ctr"/>
            <a:endParaRPr lang="ru-RU" sz="2000" b="1" dirty="0" smtClean="0">
              <a:solidFill>
                <a:srgbClr val="FFC000"/>
              </a:solidFill>
            </a:endParaRPr>
          </a:p>
          <a:p>
            <a:pPr algn="ctr">
              <a:buFont typeface="Wingdings" pitchFamily="2" charset="2"/>
              <a:buChar char="v"/>
            </a:pPr>
            <a:r>
              <a:rPr lang="ru-RU" sz="2000" b="1" dirty="0" smtClean="0"/>
              <a:t>Музыкально - дидактическая игра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«Чудесная </a:t>
            </a:r>
            <a:r>
              <a:rPr lang="ru-RU" sz="2000" b="1" dirty="0">
                <a:solidFill>
                  <a:srgbClr val="FF0000"/>
                </a:solidFill>
              </a:rPr>
              <a:t>лесенка</a:t>
            </a:r>
            <a:r>
              <a:rPr lang="ru-RU" sz="2000" b="1" dirty="0" smtClean="0">
                <a:solidFill>
                  <a:srgbClr val="FF0000"/>
                </a:solidFill>
              </a:rPr>
              <a:t>»</a:t>
            </a:r>
          </a:p>
          <a:p>
            <a:pPr algn="ctr"/>
            <a:r>
              <a:rPr lang="en-US" sz="2000" dirty="0">
                <a:hlinkClick r:id="rId6"/>
              </a:rPr>
              <a:t>htt</a:t>
            </a:r>
            <a:r>
              <a:rPr lang="en-US" sz="2000" b="1" dirty="0">
                <a:hlinkClick r:id="rId6"/>
              </a:rPr>
              <a:t>ps://</a:t>
            </a:r>
            <a:r>
              <a:rPr lang="en-US" sz="2000" b="1" dirty="0" smtClean="0">
                <a:hlinkClick r:id="rId6"/>
              </a:rPr>
              <a:t>youtu.be/23xNwjWhB8s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352928" cy="432048"/>
          </a:xfrm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11. СПИСОК  ЛИТЕРАТУРЫ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424936" cy="58326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1. Анисимова Г.И.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Сто музыкальных игр для развития дошкольников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. Старшая и подготовительная группы/ Г.И. Анисимова. - Ярославль: Академия развития, 2005. - 96с.; ил.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2. Ветлугина Н. А.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Музыкальный букварь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. Изд. 5-е. М., 1989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3.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</a:rPr>
              <a:t>Деркунская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В.А.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Детство с музыкой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. Современные педагогические технологии музыкального воспитания и развития детей раннего и дошкольного возраста.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</a:rPr>
              <a:t>С-пб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; Детство-Пресс, 2010, - 650с.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4. Зимина А.Н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. «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Музыкально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дидактические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игры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»: М. - 1999 г.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5. Кононова Н. Г.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Музыкально - дидактические игры для дошкольников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: Из опыта работы музыкального руководителя. - М.: Просвещение, 1985. - 96с.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6. Костина Э.П.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Музыкально-дидактические игры для детей 4-7 лет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предназначенные для развития музыкально-сенсорных способностей. Феникс, 2010 -216с.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7. Костина Э. П.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Роль наглядных средств в музыкально-сенсорном развитии дошкольников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. - В кн.: Психолого-педагогические проблемы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</a:rPr>
              <a:t>дошк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. воспитания и подготовки детей к школе.- М.: Педагогика, 1980</a:t>
            </a: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8. Образцова  Т.Н.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Музыкальные игры для детей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/ Т.Н. Образцова. - М.: ООО «ИКТЦ «ЛАДА»», ООО «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</a:rPr>
              <a:t>Этрол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», ООО «Гама Пресс 2000», 2005. - 277с.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9.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</a:rPr>
              <a:t>Роот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З.Я.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Музыкально - дидактические игры для детей дошкольного возраста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. Методическое пособие. Издание второе. Айрис - Дидактика. Москва, 2007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10.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</a:rPr>
              <a:t>Скопинцева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О.А.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Развитие музыкально-художественного творчества старших дошкольников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. Волгоград, Учитель 2010 - с. 111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11.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</a:rPr>
              <a:t>Тютюнникова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Т.Э.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Сундучок с бирюльками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Музыкальные игры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. М-2009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12.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</a:rPr>
              <a:t>Ходонович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Л.С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Музыкально-творческое развитие дошкольников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планирование, учёт и контроль. - М.: Академия, 2005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13. Школяр Л.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Ребёнок в музыке и музыка в ребёнке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. // Дошкольное воспитание, 1992, №7. - С. 39-41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64896" cy="504056"/>
          </a:xfrm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2700" b="1" dirty="0" smtClean="0">
                <a:solidFill>
                  <a:srgbClr val="FF0000"/>
                </a:solidFill>
              </a:rPr>
              <a:t>12</a:t>
            </a:r>
            <a:r>
              <a:rPr lang="ru-RU" sz="3600" b="1" dirty="0" smtClean="0">
                <a:solidFill>
                  <a:srgbClr val="FF0000"/>
                </a:solidFill>
              </a:rPr>
              <a:t>.ИНТЕРНЕТ - РЕСУРСЫ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56886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ru-RU" sz="4500" dirty="0">
                <a:solidFill>
                  <a:schemeClr val="tx1"/>
                </a:solidFill>
              </a:rPr>
              <a:t>Музыка и дошкольники Социальная сеть работников </a:t>
            </a:r>
            <a:r>
              <a:rPr lang="ru-RU" sz="4500" dirty="0" smtClean="0">
                <a:solidFill>
                  <a:schemeClr val="tx1"/>
                </a:solidFill>
              </a:rPr>
              <a:t>образования  </a:t>
            </a:r>
            <a:r>
              <a:rPr lang="ru-RU" sz="4500" dirty="0" smtClean="0">
                <a:solidFill>
                  <a:schemeClr val="tx1"/>
                </a:solidFill>
                <a:hlinkClick r:id="rId3"/>
              </a:rPr>
              <a:t>http://nsportal.ru/muzyka-i-doshkolniki</a:t>
            </a:r>
            <a:r>
              <a:rPr lang="ru-RU" sz="4500" dirty="0" smtClean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ru-RU" sz="4500" dirty="0" smtClean="0">
                <a:solidFill>
                  <a:schemeClr val="tx1"/>
                </a:solidFill>
                <a:hlinkClick r:id="rId4"/>
              </a:rPr>
              <a:t>http://dohcolonoc.ru/cons/1026-konsultatsiya-na-temu-rol-didakticheskoj-igry-v-razvitii-doshkolnika.html</a:t>
            </a:r>
            <a:r>
              <a:rPr lang="ru-RU" sz="4500" dirty="0" smtClean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ru-RU" sz="4500" dirty="0" smtClean="0">
                <a:solidFill>
                  <a:schemeClr val="tx1"/>
                </a:solidFill>
                <a:hlinkClick r:id="rId5"/>
              </a:rPr>
              <a:t>http://www.maaam.ru/detskijsad/muzykalno-didakticheskie-igry-dlja-detei-starshego-doshkolnogo-vozrasta.html</a:t>
            </a:r>
            <a:endParaRPr lang="ru-RU" sz="4500" dirty="0" smtClean="0">
              <a:solidFill>
                <a:schemeClr val="tx1"/>
              </a:solidFill>
            </a:endParaRPr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ru-RU" sz="4500" dirty="0" smtClean="0">
                <a:solidFill>
                  <a:schemeClr val="tx1"/>
                </a:solidFill>
              </a:rPr>
              <a:t>Практический материал «Планирование музыкально-дидактических игр для детей дошкольного возраста» </a:t>
            </a:r>
            <a:r>
              <a:rPr lang="en-US" sz="4500" dirty="0" smtClean="0">
                <a:solidFill>
                  <a:schemeClr val="tx1"/>
                </a:solidFill>
                <a:hlinkClick r:id="rId6"/>
              </a:rPr>
              <a:t>https</a:t>
            </a:r>
            <a:r>
              <a:rPr lang="en-US" sz="4500" dirty="0">
                <a:solidFill>
                  <a:schemeClr val="tx1"/>
                </a:solidFill>
                <a:hlinkClick r:id="rId6"/>
              </a:rPr>
              <a:t>://</a:t>
            </a:r>
            <a:r>
              <a:rPr lang="en-US" sz="4500" dirty="0" smtClean="0">
                <a:solidFill>
                  <a:schemeClr val="tx1"/>
                </a:solidFill>
                <a:hlinkClick r:id="rId6"/>
              </a:rPr>
              <a:t>drive.google.com/drive/folders/10hhkusc8Ks8DlErVyvJLRcIEGMM699Ze?usp=sharing</a:t>
            </a:r>
            <a:r>
              <a:rPr lang="ru-RU" sz="4500" dirty="0" smtClean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ru-RU" sz="4500" dirty="0" smtClean="0">
                <a:solidFill>
                  <a:schemeClr val="tx1"/>
                </a:solidFill>
              </a:rPr>
              <a:t>Ссылка на образовательные ролики: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ru-RU" sz="4500" dirty="0">
                <a:solidFill>
                  <a:schemeClr val="tx1"/>
                </a:solidFill>
              </a:rPr>
              <a:t>       Музыкально-дидактическая игра </a:t>
            </a:r>
            <a:r>
              <a:rPr lang="ru-RU" sz="4500" dirty="0" smtClean="0">
                <a:solidFill>
                  <a:schemeClr val="tx1"/>
                </a:solidFill>
              </a:rPr>
              <a:t>«Кто </a:t>
            </a:r>
            <a:r>
              <a:rPr lang="ru-RU" sz="4500" dirty="0">
                <a:solidFill>
                  <a:schemeClr val="tx1"/>
                </a:solidFill>
              </a:rPr>
              <a:t>скорее уложит куклу </a:t>
            </a:r>
            <a:r>
              <a:rPr lang="ru-RU" sz="4500" dirty="0" smtClean="0">
                <a:solidFill>
                  <a:schemeClr val="tx1"/>
                </a:solidFill>
              </a:rPr>
              <a:t>спать»    </a:t>
            </a:r>
            <a:r>
              <a:rPr lang="en-US" sz="4500" dirty="0" smtClean="0">
                <a:solidFill>
                  <a:schemeClr val="tx1"/>
                </a:solidFill>
                <a:hlinkClick r:id="rId7"/>
              </a:rPr>
              <a:t>https</a:t>
            </a:r>
            <a:r>
              <a:rPr lang="en-US" sz="4500" dirty="0">
                <a:solidFill>
                  <a:schemeClr val="tx1"/>
                </a:solidFill>
                <a:hlinkClick r:id="rId7"/>
              </a:rPr>
              <a:t>://</a:t>
            </a:r>
            <a:r>
              <a:rPr lang="en-US" sz="4500" dirty="0" smtClean="0">
                <a:solidFill>
                  <a:schemeClr val="tx1"/>
                </a:solidFill>
                <a:hlinkClick r:id="rId7"/>
              </a:rPr>
              <a:t>youtu.be/Dz6iGIZ9nmE</a:t>
            </a:r>
            <a:r>
              <a:rPr lang="ru-RU" sz="4500" dirty="0" smtClean="0">
                <a:solidFill>
                  <a:schemeClr val="tx1"/>
                </a:solidFill>
              </a:rPr>
              <a:t>  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ru-RU" sz="4500" dirty="0">
                <a:solidFill>
                  <a:schemeClr val="tx1"/>
                </a:solidFill>
              </a:rPr>
              <a:t> </a:t>
            </a:r>
            <a:r>
              <a:rPr lang="ru-RU" sz="4500" dirty="0" smtClean="0">
                <a:solidFill>
                  <a:schemeClr val="tx1"/>
                </a:solidFill>
              </a:rPr>
              <a:t>      Музыкально-дидактические </a:t>
            </a:r>
            <a:r>
              <a:rPr lang="ru-RU" sz="4500" dirty="0">
                <a:solidFill>
                  <a:schemeClr val="tx1"/>
                </a:solidFill>
              </a:rPr>
              <a:t>игры для детей дошкольного </a:t>
            </a:r>
            <a:r>
              <a:rPr lang="ru-RU" sz="4500" dirty="0" smtClean="0">
                <a:solidFill>
                  <a:schemeClr val="tx1"/>
                </a:solidFill>
              </a:rPr>
              <a:t>возраста                  </a:t>
            </a:r>
            <a:r>
              <a:rPr lang="en-US" sz="4500" dirty="0" smtClean="0">
                <a:solidFill>
                  <a:schemeClr val="tx1"/>
                </a:solidFill>
                <a:hlinkClick r:id="rId8"/>
              </a:rPr>
              <a:t>https</a:t>
            </a:r>
            <a:r>
              <a:rPr lang="en-US" sz="4500" dirty="0">
                <a:solidFill>
                  <a:schemeClr val="tx1"/>
                </a:solidFill>
                <a:hlinkClick r:id="rId8"/>
              </a:rPr>
              <a:t>://</a:t>
            </a:r>
            <a:r>
              <a:rPr lang="en-US" sz="4500" dirty="0" smtClean="0">
                <a:solidFill>
                  <a:schemeClr val="tx1"/>
                </a:solidFill>
                <a:hlinkClick r:id="rId8"/>
              </a:rPr>
              <a:t>youtu.be/U-vPj3Hhgxo</a:t>
            </a:r>
            <a:r>
              <a:rPr lang="ru-RU" sz="4500" dirty="0" smtClean="0">
                <a:solidFill>
                  <a:schemeClr val="tx1"/>
                </a:solidFill>
              </a:rPr>
              <a:t>  </a:t>
            </a:r>
            <a:endParaRPr lang="ru-RU" sz="4500" dirty="0">
              <a:solidFill>
                <a:schemeClr val="tx1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988840"/>
            <a:ext cx="6984776" cy="3384376"/>
          </a:xfrm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algn="ctr"/>
            <a:endParaRPr lang="ru-RU" sz="7200" b="1" i="1" dirty="0" smtClean="0">
              <a:solidFill>
                <a:srgbClr val="002060"/>
              </a:solidFill>
            </a:endParaRPr>
          </a:p>
          <a:p>
            <a:pPr algn="ctr"/>
            <a:endParaRPr lang="ru-RU" sz="7200" b="1" i="1" dirty="0" smtClean="0">
              <a:solidFill>
                <a:srgbClr val="002060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6200" b="1" i="1" dirty="0" smtClean="0">
                <a:solidFill>
                  <a:srgbClr val="002060"/>
                </a:solidFill>
              </a:rPr>
              <a:t>                             </a:t>
            </a:r>
            <a:r>
              <a:rPr lang="ru-RU" sz="7400" b="1" i="1" dirty="0" smtClean="0">
                <a:solidFill>
                  <a:srgbClr val="002060"/>
                </a:solidFill>
              </a:rPr>
              <a:t>Музыкальный руководитель </a:t>
            </a:r>
          </a:p>
          <a:p>
            <a:pPr algn="ctr">
              <a:lnSpc>
                <a:spcPct val="120000"/>
              </a:lnSpc>
            </a:pPr>
            <a:r>
              <a:rPr lang="ru-RU" sz="7400" b="1" i="1" dirty="0" smtClean="0">
                <a:solidFill>
                  <a:srgbClr val="002060"/>
                </a:solidFill>
              </a:rPr>
              <a:t>                         Якубовская</a:t>
            </a:r>
          </a:p>
          <a:p>
            <a:pPr algn="ctr">
              <a:lnSpc>
                <a:spcPct val="120000"/>
              </a:lnSpc>
            </a:pPr>
            <a:r>
              <a:rPr lang="ru-RU" sz="7400" b="1" i="1" dirty="0" smtClean="0">
                <a:solidFill>
                  <a:srgbClr val="002060"/>
                </a:solidFill>
              </a:rPr>
              <a:t>                          Елена Александровна </a:t>
            </a:r>
          </a:p>
          <a:p>
            <a:pPr algn="ctr"/>
            <a:endParaRPr lang="ru-RU" sz="62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6200" b="1" i="1" dirty="0" smtClean="0">
                <a:solidFill>
                  <a:srgbClr val="002060"/>
                </a:solidFill>
              </a:rPr>
              <a:t>   </a:t>
            </a:r>
          </a:p>
          <a:p>
            <a:pPr algn="ctr"/>
            <a:endParaRPr lang="ru-RU" sz="6200" b="1" i="1" dirty="0" smtClean="0">
              <a:solidFill>
                <a:srgbClr val="002060"/>
              </a:solidFill>
            </a:endParaRPr>
          </a:p>
          <a:p>
            <a:pPr algn="ctr"/>
            <a:r>
              <a:rPr lang="en-US" sz="7400" b="1" i="1" dirty="0">
                <a:solidFill>
                  <a:srgbClr val="002060"/>
                </a:solidFill>
              </a:rPr>
              <a:t>elena.jackubovsckaja-elena@yandex.ru</a:t>
            </a:r>
            <a:endParaRPr lang="ru-RU" sz="7400" b="1" i="1" dirty="0">
              <a:solidFill>
                <a:srgbClr val="002060"/>
              </a:solidFill>
            </a:endParaRPr>
          </a:p>
          <a:p>
            <a:pPr algn="ctr"/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C:\Users\DC_1\Downloads\фото Якубовской Е.А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1029" y="2420888"/>
            <a:ext cx="1800200" cy="2160240"/>
          </a:xfrm>
          <a:prstGeom prst="rect">
            <a:avLst/>
          </a:prstGeom>
          <a:noFill/>
        </p:spPr>
      </p:pic>
      <p:pic>
        <p:nvPicPr>
          <p:cNvPr id="7" name="Picture 4" descr="http://smakova13.narod.ru/muz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836712"/>
            <a:ext cx="11521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935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91264" cy="263691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36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Цель: </a:t>
            </a:r>
            <a:r>
              <a:rPr lang="ru-RU" sz="3600" b="1" dirty="0" smtClean="0">
                <a:effectLst>
                  <a:reflection blurRad="6350" stA="55000" endA="300" endPos="45500" dir="5400000" sy="-100000" algn="bl" rotWithShape="0"/>
                </a:effectLst>
              </a:rPr>
              <a:t>помочь сделать жизнь дошкольников интересной и содержательной, наполнить её яркими впечатлениями, радостью общения, творчества.</a:t>
            </a:r>
            <a:r>
              <a:rPr lang="ru-RU" sz="3600" dirty="0" smtClean="0"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3600" dirty="0" smtClean="0">
                <a:effectLst>
                  <a:reflection blurRad="6350" stA="55000" endA="300" endPos="45500" dir="5400000" sy="-100000" algn="bl" rotWithShape="0"/>
                </a:effectLst>
              </a:rPr>
            </a:b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276873"/>
            <a:ext cx="5904656" cy="45243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Предложенные игры помогут педагогам обеспечить интегрированный подход к реализации образовательных программ; познакомят воспитанников с особенностями музыкального языка; помогут приобщить к музыкальному искусству, развивать музыкальные способности; расширить кругозор детей</a:t>
            </a:r>
            <a:r>
              <a:rPr lang="ru-RU" sz="2400" b="1" dirty="0">
                <a:solidFill>
                  <a:srgbClr val="0070C0"/>
                </a:solidFill>
              </a:rPr>
              <a:t>;</a:t>
            </a:r>
            <a:r>
              <a:rPr lang="ru-RU" sz="2400" b="1" dirty="0" smtClean="0">
                <a:solidFill>
                  <a:srgbClr val="0070C0"/>
                </a:solidFill>
              </a:rPr>
              <a:t> научат обобщать, анализировать, сравнивать.</a:t>
            </a:r>
            <a:endParaRPr lang="ru-RU" sz="2400" dirty="0"/>
          </a:p>
        </p:txBody>
      </p:sp>
      <p:pic>
        <p:nvPicPr>
          <p:cNvPr id="4" name="Picture 2" descr="https://ds02.infourok.ru/uploads/ex/07a5/000683cc-4606bb81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852936"/>
            <a:ext cx="2232248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7" cy="720080"/>
          </a:xfrm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1. </a:t>
            </a:r>
            <a:r>
              <a:rPr lang="ru-RU" sz="3600" b="1" i="1" dirty="0" smtClean="0">
                <a:solidFill>
                  <a:srgbClr val="C00000"/>
                </a:solidFill>
              </a:rPr>
              <a:t>Музыкально-игровая деятельность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7" cy="525658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0" lvl="1" indent="0">
              <a:buNone/>
            </a:pPr>
            <a:r>
              <a:rPr lang="ru-RU" sz="1600" i="1" dirty="0" smtClean="0">
                <a:solidFill>
                  <a:srgbClr val="002060"/>
                </a:solidFill>
              </a:rPr>
              <a:t>Освоение детьми музыкально-дидактических игр в течение учебного года</a:t>
            </a:r>
            <a:endParaRPr lang="ru-RU" sz="1600" i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628801"/>
          <a:ext cx="8640960" cy="5040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55215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№ игры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сентябрь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октябрь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ноябрь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декабрь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январь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февраль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март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апрель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май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215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1-я игра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1-й этап</a:t>
                      </a:r>
                    </a:p>
                    <a:p>
                      <a:r>
                        <a:rPr lang="ru-RU" sz="1400" dirty="0" smtClean="0"/>
                        <a:t>2-й</a:t>
                      </a:r>
                      <a:r>
                        <a:rPr lang="ru-RU" sz="1400" baseline="0" dirty="0" smtClean="0"/>
                        <a:t> этап</a:t>
                      </a:r>
                      <a:endParaRPr lang="ru-RU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3-й этап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4-й этап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874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2-я игра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1-й этап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2-й этап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3-й этап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4-й этап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273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3-я игра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1-й этап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2-й этап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3-й этап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4-й этап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941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4-я игра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1-й этап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2-й этап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3-й этап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4-й этап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933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5-я игра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1-й этап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2-й этап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3-й этап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4-й этап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011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6-я игра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1-й этап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2-й этап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3-й этап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4-й этап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51523">
                <a:tc>
                  <a:txBody>
                    <a:bodyPr/>
                    <a:lstStyle/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7-я игра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1-й этап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2-й этап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3-й этап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4-й этап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054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1944216"/>
          </a:xfrm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2. Основное назначение  дидактических игр - </a:t>
            </a:r>
            <a:r>
              <a:rPr lang="ru-RU" sz="2400" b="1" i="1" dirty="0" smtClean="0">
                <a:solidFill>
                  <a:srgbClr val="FF0000"/>
                </a:solidFill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формирование у детей восприятия четырёх важных</a:t>
            </a:r>
            <a:r>
              <a:rPr lang="ru-RU" sz="2400" b="1" dirty="0" smtClean="0">
                <a:solidFill>
                  <a:srgbClr val="C00000"/>
                </a:solidFill>
              </a:rPr>
              <a:t> свойств музыкальных звуков: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204864"/>
            <a:ext cx="8280920" cy="440120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buFontTx/>
              <a:buChar char="-"/>
            </a:pPr>
            <a:r>
              <a:rPr lang="ru-RU" sz="2800" b="1" dirty="0" smtClean="0">
                <a:solidFill>
                  <a:schemeClr val="accent1"/>
                </a:solidFill>
              </a:rPr>
              <a:t>Высота</a:t>
            </a:r>
            <a:r>
              <a:rPr lang="ru-RU" sz="2800" b="1" dirty="0" smtClean="0"/>
              <a:t>: развитие </a:t>
            </a:r>
            <a:r>
              <a:rPr lang="ru-RU" sz="2800" b="1" dirty="0" err="1" smtClean="0"/>
              <a:t>звуковысотного</a:t>
            </a:r>
            <a:r>
              <a:rPr lang="ru-RU" sz="2800" b="1" dirty="0" smtClean="0"/>
              <a:t> слуха;</a:t>
            </a:r>
          </a:p>
          <a:p>
            <a:pPr lvl="0">
              <a:buFontTx/>
              <a:buChar char="-"/>
            </a:pPr>
            <a:endParaRPr lang="ru-RU" sz="2800" b="1" dirty="0" smtClean="0"/>
          </a:p>
          <a:p>
            <a:pPr lvl="0">
              <a:buFontTx/>
              <a:buChar char="-"/>
            </a:pPr>
            <a:r>
              <a:rPr lang="ru-RU" sz="2800" b="1" dirty="0" smtClean="0">
                <a:solidFill>
                  <a:schemeClr val="accent1"/>
                </a:solidFill>
              </a:rPr>
              <a:t>ритмическое отношения: </a:t>
            </a:r>
            <a:r>
              <a:rPr lang="ru-RU" sz="2800" b="1" dirty="0" smtClean="0"/>
              <a:t>развитие   ритмического чувства;</a:t>
            </a:r>
          </a:p>
          <a:p>
            <a:pPr lvl="0">
              <a:buFontTx/>
              <a:buChar char="-"/>
            </a:pPr>
            <a:endParaRPr lang="ru-RU" sz="2800" b="1" dirty="0" smtClean="0"/>
          </a:p>
          <a:p>
            <a:pPr lvl="0">
              <a:buFontTx/>
              <a:buChar char="-"/>
            </a:pPr>
            <a:r>
              <a:rPr lang="ru-RU" sz="2800" b="1" dirty="0" smtClean="0">
                <a:solidFill>
                  <a:schemeClr val="accent1"/>
                </a:solidFill>
              </a:rPr>
              <a:t>тембровая окраска: </a:t>
            </a:r>
            <a:r>
              <a:rPr lang="ru-RU" sz="2800" b="1" dirty="0" smtClean="0"/>
              <a:t>развитие тембрового слуха;</a:t>
            </a:r>
          </a:p>
          <a:p>
            <a:pPr lvl="0">
              <a:buFontTx/>
              <a:buChar char="-"/>
            </a:pPr>
            <a:endParaRPr lang="ru-RU" sz="2800" b="1" dirty="0" smtClean="0"/>
          </a:p>
          <a:p>
            <a:pPr lvl="0"/>
            <a:r>
              <a:rPr lang="ru-RU" sz="2800" b="1" dirty="0" smtClean="0">
                <a:solidFill>
                  <a:schemeClr val="accent1"/>
                </a:solidFill>
              </a:rPr>
              <a:t>- динамические оттенки: </a:t>
            </a:r>
            <a:r>
              <a:rPr lang="ru-RU" sz="2800" b="1" dirty="0" smtClean="0"/>
              <a:t>развитие динамического слуха.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14290"/>
            <a:ext cx="8568952" cy="785818"/>
          </a:xfrm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Игры, развивающие у детей </a:t>
            </a:r>
            <a:b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звуковысотный</a:t>
            </a: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слух:</a:t>
            </a:r>
            <a:endParaRPr lang="ru-RU" sz="2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561662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1"/>
                </a:solidFill>
              </a:rPr>
              <a:t>средняя группа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«Птица и птенчики»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«Качели»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«Эхо»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«Курицы»</a:t>
            </a:r>
          </a:p>
          <a:p>
            <a:pPr>
              <a:buNone/>
            </a:pPr>
            <a:r>
              <a:rPr lang="ru-RU" sz="2000" dirty="0">
                <a:solidFill>
                  <a:schemeClr val="accent1"/>
                </a:solidFill>
              </a:rPr>
              <a:t>с</a:t>
            </a:r>
            <a:r>
              <a:rPr lang="ru-RU" sz="2000" dirty="0" smtClean="0">
                <a:solidFill>
                  <a:schemeClr val="accent1"/>
                </a:solidFill>
              </a:rPr>
              <a:t>таршая группа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«Узнай песенку по двум звукам»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«Труба»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«Весёлые гармошки»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«Кто скорее уложит кукол спать»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/>
                </a:solidFill>
              </a:rPr>
              <a:t>подготовительная</a:t>
            </a:r>
            <a:r>
              <a:rPr lang="ru-RU" sz="1400" dirty="0" smtClean="0">
                <a:solidFill>
                  <a:schemeClr val="accent1"/>
                </a:solidFill>
              </a:rPr>
              <a:t> ГРУППА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«Узнай песенку по двум звукам»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«Бубенчики»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«Маленькие лесенки»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«Цирковые собачки»</a:t>
            </a:r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</p:txBody>
      </p:sp>
      <p:pic>
        <p:nvPicPr>
          <p:cNvPr id="1026" name="Picture 2" descr="C:\Users\DC_1\Desktop\0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196752"/>
            <a:ext cx="4070017" cy="1800200"/>
          </a:xfrm>
          <a:prstGeom prst="rect">
            <a:avLst/>
          </a:prstGeom>
          <a:noFill/>
        </p:spPr>
      </p:pic>
      <p:pic>
        <p:nvPicPr>
          <p:cNvPr id="1032" name="Picture 8" descr="https://muz-rukdou.ru/_fr/25/88090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653136"/>
            <a:ext cx="1728192" cy="1959232"/>
          </a:xfrm>
          <a:prstGeom prst="rect">
            <a:avLst/>
          </a:prstGeom>
          <a:noFill/>
        </p:spPr>
      </p:pic>
      <p:pic>
        <p:nvPicPr>
          <p:cNvPr id="1030" name="Picture 6" descr="C:\Users\DC_1\Desktop\0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40968"/>
            <a:ext cx="3744416" cy="13681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352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936104"/>
          </a:xfrm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Игры, развивающие</a:t>
            </a:r>
            <a:b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ритмическое чувство: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18457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accent1"/>
                </a:solidFill>
              </a:rPr>
              <a:t>средняя</a:t>
            </a:r>
            <a:r>
              <a:rPr lang="ru-RU" sz="2000" dirty="0" smtClean="0">
                <a:solidFill>
                  <a:schemeClr val="accent1"/>
                </a:solidFill>
              </a:rPr>
              <a:t> группа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«Кто как идёт»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«Весёлые дудочки»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1"/>
                </a:solidFill>
              </a:rPr>
              <a:t>старшая группа</a:t>
            </a:r>
            <a:endParaRPr lang="ru-RU" sz="1400" dirty="0" smtClean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«Петушок, курочки и цыплёнок»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«Ритмическое лото» (1-й вариант)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1"/>
                </a:solidFill>
              </a:rPr>
              <a:t>подготовительная</a:t>
            </a:r>
            <a:r>
              <a:rPr lang="ru-RU" sz="1200" dirty="0" smtClean="0">
                <a:solidFill>
                  <a:schemeClr val="accent1"/>
                </a:solidFill>
              </a:rPr>
              <a:t> </a:t>
            </a:r>
            <a:r>
              <a:rPr lang="ru-RU" sz="1800" dirty="0" smtClean="0">
                <a:solidFill>
                  <a:schemeClr val="accent1"/>
                </a:solidFill>
              </a:rPr>
              <a:t>группа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«Ритмическое лото» (2-й вариант)</a:t>
            </a:r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</p:txBody>
      </p:sp>
      <p:pic>
        <p:nvPicPr>
          <p:cNvPr id="38914" name="Picture 2" descr="https://storage.robo.market/shop-25075/offer-18400825/offerimage-1594781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293096"/>
            <a:ext cx="7272808" cy="1944216"/>
          </a:xfrm>
          <a:prstGeom prst="rect">
            <a:avLst/>
          </a:prstGeom>
          <a:noFill/>
        </p:spPr>
      </p:pic>
      <p:pic>
        <p:nvPicPr>
          <p:cNvPr id="38916" name="Picture 4" descr="https://www.maam.ru/upload/blogs/detsad-410152-14591056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3672408" cy="23720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352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936104"/>
          </a:xfrm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Игры, развивающие</a:t>
            </a:r>
            <a:b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тембровый слух: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18457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accent1"/>
                </a:solidFill>
              </a:rPr>
              <a:t>средняя группа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«Узнай свой инструмент»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1"/>
                </a:solidFill>
              </a:rPr>
              <a:t>старшая группа</a:t>
            </a:r>
            <a:endParaRPr lang="ru-RU" sz="1400" dirty="0" smtClean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«Угадай, на чём играю»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1"/>
                </a:solidFill>
              </a:rPr>
              <a:t>подготовительная</a:t>
            </a:r>
            <a:r>
              <a:rPr lang="ru-RU" sz="1200" dirty="0" smtClean="0">
                <a:solidFill>
                  <a:schemeClr val="accent1"/>
                </a:solidFill>
              </a:rPr>
              <a:t> ГРУППА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«Музыкальные инструменты»</a:t>
            </a:r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</p:txBody>
      </p:sp>
      <p:pic>
        <p:nvPicPr>
          <p:cNvPr id="39938" name="Picture 2" descr="https://ds04.infourok.ru/uploads/ex/02c2/0018e1f1-606ea637/img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772816"/>
            <a:ext cx="3816424" cy="4248472"/>
          </a:xfrm>
          <a:prstGeom prst="rect">
            <a:avLst/>
          </a:prstGeom>
          <a:noFill/>
        </p:spPr>
      </p:pic>
      <p:pic>
        <p:nvPicPr>
          <p:cNvPr id="39940" name="Picture 4" descr="https://ds01.infourok.ru/uploads/ex/042f/0000795e-9fc0af6a/img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421498"/>
            <a:ext cx="3240360" cy="2902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352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936104"/>
          </a:xfrm>
          <a:ln w="762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Игры, развивающие</a:t>
            </a:r>
            <a:b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динамический слух: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18457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endParaRPr lang="ru-RU" sz="14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sz="1400" dirty="0" smtClean="0">
                <a:solidFill>
                  <a:schemeClr val="accent1"/>
                </a:solidFill>
              </a:rPr>
              <a:t>СРЕДНЯЯ ГРУППА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«Громко - тихо»</a:t>
            </a:r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>
                <a:solidFill>
                  <a:schemeClr val="accent1"/>
                </a:solidFill>
              </a:rPr>
              <a:t>старшая группа</a:t>
            </a:r>
            <a:endParaRPr lang="ru-RU" sz="1400" dirty="0" smtClean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«Узнай звучание своего аккордеона»</a:t>
            </a:r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>
                <a:solidFill>
                  <a:schemeClr val="accent1"/>
                </a:solidFill>
              </a:rPr>
              <a:t>подготовительная</a:t>
            </a:r>
            <a:r>
              <a:rPr lang="ru-RU" sz="1200" dirty="0" smtClean="0">
                <a:solidFill>
                  <a:schemeClr val="accent1"/>
                </a:solidFill>
              </a:rPr>
              <a:t> ГРУППА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«Кто самый внимательный»</a:t>
            </a:r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</p:txBody>
      </p:sp>
      <p:pic>
        <p:nvPicPr>
          <p:cNvPr id="40962" name="Picture 2" descr="Дидактическая игра «Тихо-громко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484784"/>
            <a:ext cx="2635645" cy="1512167"/>
          </a:xfrm>
          <a:prstGeom prst="rect">
            <a:avLst/>
          </a:prstGeom>
          <a:noFill/>
        </p:spPr>
      </p:pic>
      <p:pic>
        <p:nvPicPr>
          <p:cNvPr id="40964" name="Picture 4" descr="https://ds05.infourok.ru/uploads/ex/0cfb/0007870a-bfc72ecb/img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73016"/>
            <a:ext cx="2448272" cy="1748766"/>
          </a:xfrm>
          <a:prstGeom prst="rect">
            <a:avLst/>
          </a:prstGeom>
          <a:noFill/>
        </p:spPr>
      </p:pic>
      <p:pic>
        <p:nvPicPr>
          <p:cNvPr id="40966" name="Picture 6" descr="https://ds05.infourok.ru/uploads/ex/07bb/00111eba-f493f113/1/img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068960"/>
            <a:ext cx="1872208" cy="1872208"/>
          </a:xfrm>
          <a:prstGeom prst="rect">
            <a:avLst/>
          </a:prstGeom>
          <a:noFill/>
        </p:spPr>
      </p:pic>
      <p:pic>
        <p:nvPicPr>
          <p:cNvPr id="40968" name="Picture 8" descr="https://ds03.infourok.ru/uploads/ex/0c6c/0003c973-af7dae66/img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653136"/>
            <a:ext cx="2240720" cy="16561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352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1604</TotalTime>
  <Words>1692</Words>
  <Application>Microsoft Office PowerPoint</Application>
  <PresentationFormat>Экран (4:3)</PresentationFormat>
  <Paragraphs>377</Paragraphs>
  <Slides>26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Arial</vt:lpstr>
      <vt:lpstr>Arial Black</vt:lpstr>
      <vt:lpstr>Calibri</vt:lpstr>
      <vt:lpstr>Constantia</vt:lpstr>
      <vt:lpstr>Times New Roman</vt:lpstr>
      <vt:lpstr>Wingdings</vt:lpstr>
      <vt:lpstr>Wingdings 2</vt:lpstr>
      <vt:lpstr>Поток</vt:lpstr>
      <vt:lpstr>Музыкально – игровая деятельность с детьми дошкольного возраста </vt:lpstr>
      <vt:lpstr>СОДЕРЖАНИЕ:</vt:lpstr>
      <vt:lpstr> Цель: помочь сделать жизнь дошкольников интересной и содержательной, наполнить её яркими впечатлениями, радостью общения, творчества. </vt:lpstr>
      <vt:lpstr>1. Музыкально-игровая деятельность</vt:lpstr>
      <vt:lpstr>     2. Основное назначение  дидактических игр -  формирование у детей восприятия четырёх важных свойств музыкальных звуков: </vt:lpstr>
      <vt:lpstr>Игры, развивающие у детей  звуковысотный слух:</vt:lpstr>
      <vt:lpstr>Игры, развивающие  ритмическое чувство:</vt:lpstr>
      <vt:lpstr>Игры, развивающие  тембровый слух:</vt:lpstr>
      <vt:lpstr>Игры, развивающие  динамический слух:</vt:lpstr>
      <vt:lpstr>3. Музыкально – сенсорные задачи дидактических игр</vt:lpstr>
      <vt:lpstr>        4. Основная задача   музыкально – дидактических игр  в развитии музыкальных способностей  в младшем возрасте:  помочь детям активно войти  в мир музыки   используя доступный дидактический материал</vt:lpstr>
      <vt:lpstr>        5. Основное назначение  музыкально – дидактических игр  для развития музыкальных способностей  в старшем возрасте:  заинтересовать основами музыкальной грамоты, привлечь детей к творчеству, содействовать формированию музыкальных представлений и интересов</vt:lpstr>
      <vt:lpstr> 6. Организация и руководство музыкально – дидактическими играми</vt:lpstr>
      <vt:lpstr>7. СОЗДАНИЕ УСЛОВИЙ:  МУЗЫКАЛЬНАЯ СРЕДА В ГРУППАХ</vt:lpstr>
      <vt:lpstr>8. Настольные дидактические игры    с нотным приложением </vt:lpstr>
      <vt:lpstr>Настольные дидактические игры    с нотным приложением</vt:lpstr>
      <vt:lpstr>Настольные дидактические игры    с нотным приложением</vt:lpstr>
      <vt:lpstr>Настольные дидактические игры    с нотным приложением</vt:lpstr>
      <vt:lpstr>8. Настольные дидактические игры    без нотного приложения</vt:lpstr>
      <vt:lpstr> Картотека настольных дидактических игр    без нотного приложения</vt:lpstr>
      <vt:lpstr> Картотека настольных дидактических игр    без нотного приложения</vt:lpstr>
      <vt:lpstr> Картотека настольных дидактических игр    без нотного приложения</vt:lpstr>
      <vt:lpstr>10. Ссылки на видеоигры</vt:lpstr>
      <vt:lpstr>11. СПИСОК  ЛИТЕРАТУРЫ</vt:lpstr>
      <vt:lpstr>   12.ИНТЕРНЕТ - РЕСУРСЫ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 –ритмические игры в жизни ребенка.  (информационный выпуск для родителей).</dc:title>
  <dc:creator>asus</dc:creator>
  <cp:lastModifiedBy>User</cp:lastModifiedBy>
  <cp:revision>184</cp:revision>
  <dcterms:created xsi:type="dcterms:W3CDTF">2013-06-27T18:44:42Z</dcterms:created>
  <dcterms:modified xsi:type="dcterms:W3CDTF">2023-02-07T10:58:45Z</dcterms:modified>
</cp:coreProperties>
</file>