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97" r:id="rId3"/>
    <p:sldId id="258" r:id="rId4"/>
    <p:sldId id="257" r:id="rId5"/>
    <p:sldId id="259" r:id="rId6"/>
    <p:sldId id="324" r:id="rId7"/>
    <p:sldId id="308" r:id="rId8"/>
    <p:sldId id="316" r:id="rId9"/>
    <p:sldId id="317" r:id="rId10"/>
    <p:sldId id="318" r:id="rId11"/>
    <p:sldId id="261" r:id="rId12"/>
    <p:sldId id="320" r:id="rId13"/>
    <p:sldId id="300" r:id="rId14"/>
    <p:sldId id="322" r:id="rId15"/>
    <p:sldId id="290" r:id="rId16"/>
    <p:sldId id="32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40" autoAdjust="0"/>
  </p:normalViewPr>
  <p:slideViewPr>
    <p:cSldViewPr>
      <p:cViewPr>
        <p:scale>
          <a:sx n="62" d="100"/>
          <a:sy n="62" d="100"/>
        </p:scale>
        <p:origin x="-1602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E3B9B-4B68-42CE-8C70-1FED1098845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9CED3-CFF4-4124-A63C-39378151CD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86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D84E787-79C6-42A0-9374-D969D9EA4738}" type="slidenum">
              <a:rPr lang="ru-RU" smtClean="0">
                <a:solidFill>
                  <a:prstClr val="black"/>
                </a:solidFill>
              </a:rPr>
              <a:pPr eaLnBrk="1" hangingPunct="1"/>
              <a:t>7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Педагог предлагает вспомнить, что относится к символам России . </a:t>
            </a:r>
            <a:r>
              <a:rPr lang="ru-RU" smtClean="0">
                <a:solidFill>
                  <a:srgbClr val="FFFF00"/>
                </a:solidFill>
                <a:latin typeface="Arial" pitchFamily="34" charset="0"/>
              </a:rPr>
              <a:t>Каждая страна имеет свой герб, флаг и гимн. Они являются государственными символами.</a:t>
            </a:r>
            <a:r>
              <a:rPr lang="ru-RU" smtClean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FA6C94E-82B0-4CEA-9723-32CF55288D45}" type="slidenum">
              <a:rPr lang="ru-RU" smtClean="0">
                <a:solidFill>
                  <a:prstClr val="black"/>
                </a:solidFill>
              </a:rPr>
              <a:pPr eaLnBrk="1" hangingPunct="1"/>
              <a:t>9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mtClean="0">
                <a:solidFill>
                  <a:srgbClr val="0000FF"/>
                </a:solidFill>
                <a:latin typeface="Arial" pitchFamily="34" charset="0"/>
              </a:rPr>
              <a:t>Герб – это отличительный знак государства. На красном щите расположен золотой двуглавый орёл. В лапах орла спикер и держава. Скипетр – это жезл – символ власти. Он украшен резьбой и драгоценными камнями. Держава – это золотой шар с крестом наверху. Корона, скипетр и держава служили знаком царской власти. Сегодня они напоминают нам о прошлом нашей страны и символизируют независимость России от других государств. На груди у орла красный щит с изображением святого Георгия Победоносца, колющего змея. Это христианский воин, который олицетворяет добро. Он убивает копьем чёрного змея – символ зла. Две головы орла – это единство страны, он смотрит одновременно на Запад и на Восток. Его поднятые крылья показывают силу и мощь, чтобы все знали, что Россия могучая страна.</a:t>
            </a:r>
          </a:p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18FA8-4675-4150-A066-6DAF4EF77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A0717-D7A6-4865-95AF-848E837EC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1B7C-12FA-486A-8A87-7B043D22B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Детский школьный\DetskShk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96753"/>
            <a:ext cx="5760640" cy="12241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068960"/>
            <a:ext cx="5040560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00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0C628-44BE-4A86-B93E-C45AC3447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52F2D-3D60-453A-852F-F87A87838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93F12-3563-4FB8-9A9A-CF8F8541F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B795E-EFB4-4F2C-B1F1-22A5E5646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3082-CBA0-48EB-96FA-C9C64F173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8F09B-3A23-40F2-9B0C-51A490D9F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BA5D3-CF56-4830-975A-F6F45B15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0158F-CCD4-40CB-8552-D6EFE3D87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99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850BE1D6-8D55-4549-A9A8-8E59529CC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Детский школьный\DetskShk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274638"/>
            <a:ext cx="66246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268538" y="1600200"/>
            <a:ext cx="662463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>
            <a:off x="25400" y="6550025"/>
            <a:ext cx="1616075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1400" b="0" smtClean="0">
                <a:solidFill>
                  <a:srgbClr val="4F6228"/>
                </a:solidFill>
                <a:latin typeface="Ariston" pitchFamily="66" charset="0"/>
                <a:cs typeface="+mn-cs"/>
              </a:rPr>
              <a:t>ProPowerPoint.Ru</a:t>
            </a:r>
            <a:endParaRPr lang="ru-RU" sz="1400" b="0" smtClean="0">
              <a:solidFill>
                <a:srgbClr val="4F6228"/>
              </a:solidFill>
              <a:latin typeface="Ariston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89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47;&#1072;&#1075;&#1088;&#1091;&#1079;&#1082;&#1080;\gimn_rf_t1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44022" cy="865188"/>
          </a:xfrm>
        </p:spPr>
        <p:txBody>
          <a:bodyPr/>
          <a:lstStyle/>
          <a:p>
            <a:pPr eaLnBrk="1" hangingPunct="1"/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Россия  - наша Родина. </a:t>
            </a:r>
          </a:p>
        </p:txBody>
      </p:sp>
      <p:pic>
        <p:nvPicPr>
          <p:cNvPr id="2051" name="Picture 5" descr="other_002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849373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78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23850" y="5013325"/>
            <a:ext cx="3602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Белый цвет – берёзка.</a:t>
            </a:r>
          </a:p>
          <a:p>
            <a:r>
              <a:rPr lang="ru-RU">
                <a:solidFill>
                  <a:schemeClr val="accent2"/>
                </a:solidFill>
              </a:rPr>
              <a:t>Синий - неба цвет.</a:t>
            </a:r>
          </a:p>
          <a:p>
            <a:r>
              <a:rPr lang="ru-RU">
                <a:solidFill>
                  <a:schemeClr val="accent2"/>
                </a:solidFill>
              </a:rPr>
              <a:t>Красная полоска-</a:t>
            </a:r>
          </a:p>
          <a:p>
            <a:r>
              <a:rPr lang="ru-RU">
                <a:solidFill>
                  <a:schemeClr val="accent2"/>
                </a:solidFill>
              </a:rPr>
              <a:t>Солнечный рассвет.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300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Флаг   России</a:t>
            </a:r>
          </a:p>
        </p:txBody>
      </p:sp>
      <p:pic>
        <p:nvPicPr>
          <p:cNvPr id="10244" name="Picture 6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765175"/>
            <a:ext cx="5761037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718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2714625" y="285750"/>
            <a:ext cx="5929313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200">
                <a:solidFill>
                  <a:srgbClr val="FF0000"/>
                </a:solidFill>
                <a:cs typeface="+mn-cs"/>
              </a:rPr>
              <a:t>Наш флаг имеет прямоугольную форму и состоит из трёх горизонтальных полос. Белый, синий и красный цвета не случайно появились на нашем флаге. Белый цвет означает мир, синий – небо, верность и правду, </a:t>
            </a:r>
          </a:p>
          <a:p>
            <a:pPr eaLnBrk="1" hangingPunct="1"/>
            <a:r>
              <a:rPr lang="ru-RU" sz="3200">
                <a:solidFill>
                  <a:srgbClr val="FF0000"/>
                </a:solidFill>
                <a:cs typeface="+mn-cs"/>
              </a:rPr>
              <a:t>красный – храбрость.</a:t>
            </a:r>
          </a:p>
        </p:txBody>
      </p:sp>
    </p:spTree>
    <p:extLst>
      <p:ext uri="{BB962C8B-B14F-4D97-AF65-F5344CB8AC3E}">
        <p14:creationId xmlns:p14="http://schemas.microsoft.com/office/powerpoint/2010/main" val="18037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00313"/>
            <a:ext cx="7772400" cy="39290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снежинки так прекрасны и легки,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как совершенны у ромашки лепестки, 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как на доске строка написанная мелом,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мы говорим сейчас о цвете:…….(белом)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спокойны и чисты рек русских воды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прозрачны и светлы как вечер зимний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и благородны и просторны неба своды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художник их раскрасил в :    …….(синий)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err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много войн пережила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и наши деды умирали не напрасно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и верность родине их к славе привела</a:t>
            </a:r>
            <a:b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под знаменем победы ярко …..(красным)</a:t>
            </a:r>
            <a:r>
              <a:rPr lang="ru-RU" sz="1400" b="0" dirty="0" smtClean="0"/>
              <a:t/>
            </a:r>
            <a:br>
              <a:rPr lang="ru-RU" sz="1400" b="0" dirty="0" smtClean="0"/>
            </a:br>
            <a:r>
              <a:rPr lang="ru-RU" sz="1400" b="0" dirty="0" smtClean="0"/>
              <a:t/>
            </a:r>
            <a:br>
              <a:rPr lang="ru-RU" sz="1400" b="0" dirty="0" smtClean="0"/>
            </a:br>
            <a:r>
              <a:rPr lang="ru-RU" sz="1400" b="0" dirty="0" smtClean="0"/>
              <a:t/>
            </a:r>
            <a:br>
              <a:rPr lang="ru-RU" sz="1400" b="0" dirty="0" smtClean="0"/>
            </a:br>
            <a:endParaRPr lang="ru-RU" sz="1400" b="0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642938" y="357188"/>
            <a:ext cx="8001000" cy="178593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Для того, чтобы понять что означают цвета нашего флага, я предлагаю вам выполнить небольшое задание. Из стихотворных отрывков определите о каком цвете в них говорится и постарайтесь понять, что он означает.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advTm="45734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2643188" y="642938"/>
            <a:ext cx="6072187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600" smtClean="0">
                <a:solidFill>
                  <a:srgbClr val="FF0000"/>
                </a:solidFill>
              </a:rPr>
              <a:t>    </a:t>
            </a:r>
            <a:r>
              <a:rPr lang="ru-RU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Гимн – это торжественная песня или мелодия, она исполняется в торжественных случаях. В его словах прославляется наша Родина. Когда исполняется гимн, люди встают, а мужчины должны снять головные уборы.</a:t>
            </a:r>
            <a:endParaRPr lang="ru-RU" sz="2600" b="1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0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916238" y="182563"/>
            <a:ext cx="5976937" cy="728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accent2"/>
                </a:solidFill>
              </a:rPr>
              <a:t>1.Россия - священная наша держава,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Россия - любимая наша страна.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Могучая воля, великая слава -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Твое  достоянье на  все  времена!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Славься, Отечество наше свободное,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Братских народов союз вековой,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Предками данная мудрость народная!</a:t>
            </a:r>
            <a:br>
              <a:rPr lang="ru-RU" sz="2000" i="1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Славься, страна! Мы гордимся тобой!</a:t>
            </a:r>
            <a:r>
              <a:rPr lang="ru-RU" sz="2000">
                <a:solidFill>
                  <a:schemeClr val="accent2"/>
                </a:solidFill>
              </a:rPr>
              <a:t/>
            </a:r>
            <a:br>
              <a:rPr lang="ru-RU" sz="2000">
                <a:solidFill>
                  <a:schemeClr val="accent2"/>
                </a:solidFill>
              </a:rPr>
            </a:br>
            <a:endParaRPr lang="ru-RU" sz="2000">
              <a:solidFill>
                <a:schemeClr val="accent2"/>
              </a:solidFill>
            </a:endParaRPr>
          </a:p>
          <a:p>
            <a:r>
              <a:rPr lang="ru-RU" sz="2000">
                <a:solidFill>
                  <a:schemeClr val="accent2"/>
                </a:solidFill>
              </a:rPr>
              <a:t>2.От южных морей до полярного края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Раскинулись наши леса и поля.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Одна ты на свете! Одна ты такая -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Хранимая Богом родная земля!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</a:p>
          <a:p>
            <a:endParaRPr lang="ru-RU" sz="2000" i="1">
              <a:solidFill>
                <a:schemeClr val="accent2"/>
              </a:solidFill>
            </a:endParaRPr>
          </a:p>
          <a:p>
            <a:r>
              <a:rPr lang="ru-RU" sz="2000">
                <a:solidFill>
                  <a:schemeClr val="accent2"/>
                </a:solidFill>
              </a:rPr>
              <a:t>3.Широкий простор для мечты и для жизни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Грядущие нам открывают года.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Нам силу дает наша верность Отчизне.</a:t>
            </a:r>
            <a:br>
              <a:rPr lang="ru-RU" sz="2000">
                <a:solidFill>
                  <a:schemeClr val="accent2"/>
                </a:solidFill>
              </a:rPr>
            </a:br>
            <a:r>
              <a:rPr lang="ru-RU" sz="2000">
                <a:solidFill>
                  <a:schemeClr val="accent2"/>
                </a:solidFill>
              </a:rPr>
              <a:t>Так было, так есть и так будет всегда!</a:t>
            </a:r>
            <a:r>
              <a:rPr lang="ru-RU"/>
              <a:t/>
            </a:r>
            <a:br>
              <a:rPr lang="ru-RU"/>
            </a:br>
            <a:r>
              <a:rPr lang="ru-RU" sz="2000" i="1">
                <a:solidFill>
                  <a:schemeClr val="accent2"/>
                </a:solidFill>
              </a:rPr>
              <a:t>Припев:</a:t>
            </a:r>
            <a:r>
              <a:rPr lang="ru-RU"/>
              <a:t> 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03213" y="250825"/>
            <a:ext cx="1987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Гимн</a:t>
            </a:r>
          </a:p>
          <a:p>
            <a:r>
              <a:rPr lang="ru-RU" sz="3200" i="1">
                <a:solidFill>
                  <a:srgbClr val="FF0000"/>
                </a:solidFill>
              </a:rPr>
              <a:t>   России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50825" y="1773238"/>
            <a:ext cx="25193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Музыка - Георгия Александрова, новый текст - Сергея Михалкова.</a:t>
            </a:r>
            <a:r>
              <a:rPr lang="ru-RU"/>
              <a:t> </a:t>
            </a:r>
          </a:p>
        </p:txBody>
      </p:sp>
      <p:pic>
        <p:nvPicPr>
          <p:cNvPr id="5" name="gimn_rf_t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5143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0609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5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3.ppt-online.org/files3/slide/b/B8pbIURMaWy91GqEKHP4lhcs35kw0fxJYXtVO2/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85" y="-91832"/>
            <a:ext cx="9324528" cy="698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30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79388" y="4797425"/>
            <a:ext cx="89646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  <a:p>
            <a:r>
              <a:rPr lang="ru-RU">
                <a:solidFill>
                  <a:schemeClr val="accent2"/>
                </a:solidFill>
              </a:rPr>
              <a:t>Что мы Родиной зовём?       Наши праздники и песни,</a:t>
            </a:r>
          </a:p>
          <a:p>
            <a:r>
              <a:rPr lang="ru-RU">
                <a:solidFill>
                  <a:schemeClr val="accent2"/>
                </a:solidFill>
              </a:rPr>
              <a:t>Поле с тонким колоском,      Тёплый вечер за окном.</a:t>
            </a:r>
          </a:p>
          <a:p>
            <a:endParaRPr lang="ru-RU">
              <a:solidFill>
                <a:schemeClr val="accent2"/>
              </a:solidFill>
            </a:endParaRPr>
          </a:p>
          <a:p>
            <a:endParaRPr lang="ru-RU"/>
          </a:p>
        </p:txBody>
      </p:sp>
      <p:pic>
        <p:nvPicPr>
          <p:cNvPr id="6147" name="Picture 6" descr="DSCN32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7800"/>
            <a:ext cx="8135938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813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5670550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И берёзки, вдоль которых</a:t>
            </a:r>
          </a:p>
          <a:p>
            <a:r>
              <a:rPr lang="ru-RU">
                <a:solidFill>
                  <a:schemeClr val="accent2"/>
                </a:solidFill>
              </a:rPr>
              <a:t>Дом, где мы с тобой живём,   Рядом с мамой мы идём.</a:t>
            </a:r>
          </a:p>
          <a:p>
            <a:r>
              <a:rPr lang="ru-RU">
                <a:solidFill>
                  <a:schemeClr val="accent2"/>
                </a:solidFill>
              </a:rPr>
              <a:t>                                             </a:t>
            </a:r>
          </a:p>
        </p:txBody>
      </p:sp>
      <p:pic>
        <p:nvPicPr>
          <p:cNvPr id="5123" name="Picture 6" descr="photo1191337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7200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03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79388" y="5661025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 И под небом синим-синим</a:t>
            </a:r>
          </a:p>
          <a:p>
            <a:r>
              <a:rPr lang="ru-RU">
                <a:solidFill>
                  <a:schemeClr val="accent2"/>
                </a:solidFill>
              </a:rPr>
              <a:t>Всё, что в сердце бережём,     Флаг России над Кремлём.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7171" name="Picture 5" descr="moscow_001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5888"/>
            <a:ext cx="6769100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25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hotelinbeijing.net/pics/57e62694062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772003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1214422"/>
            <a:ext cx="7286676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ИСТОРИЯ РОССИИ.</a:t>
            </a:r>
          </a:p>
          <a:p>
            <a:pPr algn="ctr">
              <a:defRPr/>
            </a:pPr>
            <a:r>
              <a:rPr lang="ru-RU" sz="440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(Герб. Флаг. Гимн)</a:t>
            </a:r>
          </a:p>
        </p:txBody>
      </p:sp>
    </p:spTree>
    <p:extLst>
      <p:ext uri="{BB962C8B-B14F-4D97-AF65-F5344CB8AC3E}">
        <p14:creationId xmlns:p14="http://schemas.microsoft.com/office/powerpoint/2010/main" val="5245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00125"/>
            <a:ext cx="3071813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000500"/>
            <a:ext cx="2952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Admin\Рабочий стол\97857140098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785938"/>
            <a:ext cx="3071812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143372" y="285728"/>
            <a:ext cx="4799519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СИМВОЛЫ РОССИИ</a:t>
            </a:r>
          </a:p>
        </p:txBody>
      </p:sp>
    </p:spTree>
    <p:extLst>
      <p:ext uri="{BB962C8B-B14F-4D97-AF65-F5344CB8AC3E}">
        <p14:creationId xmlns:p14="http://schemas.microsoft.com/office/powerpoint/2010/main" val="143871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moscow.stranaru.ru/media/windowfoto/1616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00042"/>
            <a:ext cx="5024432" cy="6086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16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285750"/>
            <a:ext cx="6643688" cy="557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rgbClr val="FF0000"/>
                </a:solidFill>
              </a:rPr>
              <a:t>          </a:t>
            </a:r>
            <a:r>
              <a:rPr lang="ru-RU" sz="2000" b="1" smtClean="0">
                <a:solidFill>
                  <a:srgbClr val="002060"/>
                </a:solidFill>
              </a:rPr>
              <a:t>Герб – это отличительный знак государства.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На красном щите расположен золотой двуглавый орёл.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В лапах орла спикетр и держава.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Скипетр – это жезл – символ власти. Он украшен резьбой и драгоценными камнями.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Держава – это золотой шар с крестом наверху.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Корона, скипетр и держава служили знаком царской власти.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Сегодня они напоминают нам о прошлом нашей страны и символизируют независимость России от других государств.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На груди у орла красный щит с изображением святого Георгия Победоносца, колющего змея.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Это христианский воин, который олицетворяет добро. Он убивает копьем чёрного змея – символ зла.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Две головы орла – это единство страны, он смотрит одновременно на Запад и на Восток.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2060"/>
                </a:solidFill>
              </a:rPr>
              <a:t>Его поднятые крылья показывают силу и мощь, чтобы все знали, что Россия могучая страна.</a:t>
            </a:r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908050"/>
            <a:ext cx="48244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b="0">
              <a:solidFill>
                <a:srgbClr val="0000FF"/>
              </a:solidFill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68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545</Words>
  <Application>Microsoft Office PowerPoint</Application>
  <PresentationFormat>Экран (4:3)</PresentationFormat>
  <Paragraphs>45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Оформление по умолчанию</vt:lpstr>
      <vt:lpstr>Тема4</vt:lpstr>
      <vt:lpstr>Россия  - наша Родина.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снежинки так прекрасны и легки,  как совершенны у ромашки лепестки,  как на доске строка написанная мелом, мы говорим сейчас о цвете:…….(белом)  спокойны и чисты рек русских воды прозрачны и светлы как вечер зимний и благородны и просторны неба своды художник их раскрасил в :    …….(синий)  россия  много войн пережила и наши деды умирали не напрасно и верность родине их к славе привела под знаменем победы ярко …..(красным)   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Мариночка</cp:lastModifiedBy>
  <cp:revision>78</cp:revision>
  <dcterms:created xsi:type="dcterms:W3CDTF">2008-02-07T16:31:21Z</dcterms:created>
  <dcterms:modified xsi:type="dcterms:W3CDTF">2022-10-01T16:16:44Z</dcterms:modified>
</cp:coreProperties>
</file>