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6" r:id="rId2"/>
    <p:sldId id="270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77A0"/>
    <a:srgbClr val="EEC7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9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142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536326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4030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652242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51553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28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8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3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04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3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4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93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48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4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600200"/>
            <a:ext cx="7766936" cy="2450636"/>
          </a:xfrm>
        </p:spPr>
        <p:txBody>
          <a:bodyPr/>
          <a:lstStyle/>
          <a:p>
            <a:pPr algn="l"/>
            <a:r>
              <a:rPr lang="ru-RU" sz="8000" b="1" i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Лыжи. Лыжные </a:t>
            </a:r>
            <a:r>
              <a:rPr lang="ru-RU" sz="80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5352" y="4050837"/>
            <a:ext cx="3028652" cy="1289259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Ученицы 9 «В» класса.</a:t>
            </a:r>
          </a:p>
          <a:p>
            <a:r>
              <a:rPr lang="ru-RU" b="1" i="1" dirty="0" err="1" smtClean="0"/>
              <a:t>Кубанкиной</a:t>
            </a:r>
            <a:r>
              <a:rPr lang="ru-RU" b="1" i="1" dirty="0" smtClean="0"/>
              <a:t> Валерии.</a:t>
            </a:r>
          </a:p>
        </p:txBody>
      </p:sp>
    </p:spTree>
    <p:extLst>
      <p:ext uri="{BB962C8B-B14F-4D97-AF65-F5344CB8AC3E}">
        <p14:creationId xmlns:p14="http://schemas.microsoft.com/office/powerpoint/2010/main" val="350764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267" y="856362"/>
            <a:ext cx="6358466" cy="3931920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3200" i="1" spc="80" dirty="0" smtClean="0">
                <a:latin typeface="Candara" panose="020E0502030303020204" pitchFamily="34" charset="0"/>
              </a:rPr>
              <a:t>2.Одновременный </a:t>
            </a:r>
            <a:r>
              <a:rPr lang="ru-RU" sz="3200" i="1" spc="80" dirty="0">
                <a:latin typeface="Candara" panose="020E0502030303020204" pitchFamily="34" charset="0"/>
              </a:rPr>
              <a:t>одношажный коньковый ход</a:t>
            </a:r>
            <a:r>
              <a:rPr lang="ru-RU" sz="3200" i="1" spc="80" dirty="0" smtClean="0">
                <a:latin typeface="Candara" panose="020E0502030303020204" pitchFamily="34" charset="0"/>
              </a:rPr>
              <a:t>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>
                <a:latin typeface="Candara" panose="020E0502030303020204" pitchFamily="34" charset="0"/>
              </a:rPr>
              <a:t>Цикл состоит из двух скользящих коньковых шагов и двух одновременных отталкиваний руками. Главное его отличие от </a:t>
            </a:r>
            <a:r>
              <a:rPr lang="ru-RU" sz="2200" i="1" spc="80" dirty="0" err="1">
                <a:latin typeface="Candara" panose="020E0502030303020204" pitchFamily="34" charset="0"/>
              </a:rPr>
              <a:t>двухшажного</a:t>
            </a:r>
            <a:r>
              <a:rPr lang="ru-RU" sz="2200" i="1" spc="80" dirty="0">
                <a:latin typeface="Candara" panose="020E0502030303020204" pitchFamily="34" charset="0"/>
              </a:rPr>
              <a:t> состоит в том, что одновременный мах и толчок руками выполняют на каждый шаг. 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451" y="1226427"/>
            <a:ext cx="352349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8121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399" y="702734"/>
            <a:ext cx="10837333" cy="1981200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3200" i="1" spc="80" dirty="0">
                <a:latin typeface="Candara" panose="020E0502030303020204" pitchFamily="34" charset="0"/>
              </a:rPr>
              <a:t>3.Полуконьковый ход. </a:t>
            </a:r>
            <a:endParaRPr lang="ru-RU" sz="3200" i="1" spc="80" dirty="0" smtClean="0">
              <a:latin typeface="Candara" panose="020E0502030303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>
                <a:latin typeface="Candara" panose="020E0502030303020204" pitchFamily="34" charset="0"/>
              </a:rPr>
              <a:t>Одна лыжа скользит по лыжне, а второй (толчковой) лыжник отталкивается под углом с одновременным отталкиванием руками.</a:t>
            </a:r>
          </a:p>
          <a:p>
            <a:endParaRPr lang="ru-RU" sz="2200" i="1" spc="80" dirty="0">
              <a:latin typeface="Candara" panose="020E0502030303020204" pitchFamily="34" charset="0"/>
            </a:endParaRPr>
          </a:p>
        </p:txBody>
      </p:sp>
      <p:pic>
        <p:nvPicPr>
          <p:cNvPr id="3074" name="Picture 2" descr="http://xcski.narod.ru/skisport/workout/images/wo103_7g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24" b="10251"/>
          <a:stretch/>
        </p:blipFill>
        <p:spPr bwMode="auto">
          <a:xfrm>
            <a:off x="6420909" y="2248791"/>
            <a:ext cx="4484158" cy="3474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399" y="1880732"/>
            <a:ext cx="6096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i="1" spc="80" dirty="0">
                <a:latin typeface="Candara" panose="020E0502030303020204" pitchFamily="34" charset="0"/>
              </a:rPr>
              <a:t>В цикле хода один толчок правой или левой ногой (в зависимости от места расположения лыжни на полотне трассы) сопровождается одновременным отталкиванием руками. На опорную и толчковую ноги приходится неравная нагрузка, поэтому рациональное применение </a:t>
            </a:r>
            <a:r>
              <a:rPr lang="ru-RU" sz="2200" i="1" spc="80" dirty="0" err="1">
                <a:latin typeface="Candara" panose="020E0502030303020204" pitchFamily="34" charset="0"/>
              </a:rPr>
              <a:t>полуконькового</a:t>
            </a:r>
            <a:r>
              <a:rPr lang="ru-RU" sz="2200" i="1" spc="80" dirty="0">
                <a:latin typeface="Candara" panose="020E0502030303020204" pitchFamily="34" charset="0"/>
              </a:rPr>
              <a:t> хода предусматривает равноценное использование правостороннего и левостороннего вариантов с отталкиванием соответственно то правой, то левой ногой. </a:t>
            </a:r>
          </a:p>
        </p:txBody>
      </p:sp>
    </p:spTree>
    <p:extLst>
      <p:ext uri="{BB962C8B-B14F-4D97-AF65-F5344CB8AC3E}">
        <p14:creationId xmlns:p14="http://schemas.microsoft.com/office/powerpoint/2010/main" val="1082211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933" y="773853"/>
            <a:ext cx="10058400" cy="3931920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3200" i="1" spc="80" dirty="0">
                <a:latin typeface="Candara" panose="020E0502030303020204" pitchFamily="34" charset="0"/>
              </a:rPr>
              <a:t>4.Коньковый одновременный </a:t>
            </a:r>
            <a:r>
              <a:rPr lang="ru-RU" sz="3200" i="1" spc="80" dirty="0" err="1">
                <a:latin typeface="Candara" panose="020E0502030303020204" pitchFamily="34" charset="0"/>
              </a:rPr>
              <a:t>двухшажный</a:t>
            </a:r>
            <a:r>
              <a:rPr lang="ru-RU" sz="3200" i="1" spc="80" dirty="0">
                <a:latin typeface="Candara" panose="020E0502030303020204" pitchFamily="34" charset="0"/>
              </a:rPr>
              <a:t> ход. </a:t>
            </a:r>
            <a:endParaRPr lang="ru-RU" sz="3200" i="1" spc="80" dirty="0" smtClean="0">
              <a:latin typeface="Candara" panose="020E0502030303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>
                <a:latin typeface="Candara" panose="020E0502030303020204" pitchFamily="34" charset="0"/>
              </a:rPr>
              <a:t>Цикл хода состоит из двух скользящих коньковых шагов и одного отталкивания палками.</a:t>
            </a:r>
          </a:p>
          <a:p>
            <a:endParaRPr lang="ru-RU" dirty="0"/>
          </a:p>
        </p:txBody>
      </p:sp>
      <p:pic>
        <p:nvPicPr>
          <p:cNvPr id="4100" name="Picture 4" descr="http://do.gendocs.ru/pars_docs/tw_refs/110/109070/109070_html_e9a4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2739813"/>
            <a:ext cx="3667125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s50.radikal.ru/i129/0901/7d/9806a47dc8b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1614" b="-868"/>
          <a:stretch/>
        </p:blipFill>
        <p:spPr bwMode="auto">
          <a:xfrm>
            <a:off x="5621867" y="2251203"/>
            <a:ext cx="4969915" cy="3314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050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1" y="612986"/>
            <a:ext cx="11294535" cy="3931920"/>
          </a:xfrm>
        </p:spPr>
        <p:txBody>
          <a:bodyPr/>
          <a:lstStyle/>
          <a:p>
            <a:pPr marL="0" indent="0">
              <a:buNone/>
            </a:pPr>
            <a:r>
              <a:rPr lang="ru-RU" sz="4800" i="1" spc="80" dirty="0">
                <a:latin typeface="Candara" panose="020E0502030303020204" pitchFamily="34" charset="0"/>
              </a:rPr>
              <a:t>Лыжи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2000" i="1" spc="80" dirty="0">
                <a:latin typeface="Candara" panose="020E0502030303020204" pitchFamily="34" charset="0"/>
              </a:rPr>
              <a:t>— приспособление для перемещения </a:t>
            </a:r>
            <a:r>
              <a:rPr lang="ru-RU" sz="2000" i="1" spc="80" dirty="0" smtClean="0">
                <a:latin typeface="Candara" panose="020E0502030303020204" pitchFamily="34" charset="0"/>
              </a:rPr>
              <a:t> человека по</a:t>
            </a:r>
            <a:r>
              <a:rPr lang="ru-RU" sz="2000" i="1" spc="80" dirty="0">
                <a:latin typeface="Candara" panose="020E0502030303020204" pitchFamily="34" charset="0"/>
              </a:rPr>
              <a:t> </a:t>
            </a:r>
            <a:r>
              <a:rPr lang="ru-RU" sz="2000" i="1" spc="80" dirty="0" smtClean="0">
                <a:latin typeface="Candara" panose="020E0502030303020204" pitchFamily="34" charset="0"/>
              </a:rPr>
              <a:t>снегу. </a:t>
            </a:r>
            <a:r>
              <a:rPr lang="ru-RU" sz="2000" i="1" spc="80" dirty="0">
                <a:latin typeface="Candara" panose="020E0502030303020204" pitchFamily="34" charset="0"/>
              </a:rPr>
              <a:t>Представляют собой две длинные (150—220 сантиметров) деревянные или пластиковые планки с заострёнными и загнутыми носками. Лыжи крепятся к ногам с помощью креплений, в настоящее время для использования лыж в большинстве случаев необходимы специальные лыжные ботинки. На лыжах перемещаются, используя их способность скользить по </a:t>
            </a:r>
            <a:r>
              <a:rPr lang="ru-RU" sz="2000" i="1" spc="80" dirty="0" smtClean="0">
                <a:latin typeface="Candara" panose="020E0502030303020204" pitchFamily="34" charset="0"/>
              </a:rPr>
              <a:t>снегу</a:t>
            </a:r>
            <a:endParaRPr lang="ru-RU" sz="2000" i="1" spc="80" dirty="0">
              <a:latin typeface="Candara" panose="020E0502030303020204" pitchFamily="34" charset="0"/>
            </a:endParaRPr>
          </a:p>
        </p:txBody>
      </p:sp>
      <p:pic>
        <p:nvPicPr>
          <p:cNvPr id="5124" name="Picture 4" descr="http://img.championat.com/i/news/64/91/1354426491_b_biatlon-onlajn-transljacija-gonki-presledovanija-u-muzhchin-na-12-5-k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12" y="2733731"/>
            <a:ext cx="4707475" cy="3184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.championat.com/i/news/74/96/1355637496_b_biatlon-onlajn-transljacija-mass-starta-u-muzhchin-na-15-km-nachnjotsja-v-16-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398" y="3010430"/>
            <a:ext cx="4298443" cy="2907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1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  <a:t>Одновременные ходы.</a:t>
            </a:r>
            <a:b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ru-RU" i="1" spc="8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1388534"/>
            <a:ext cx="10058400" cy="17949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spc="80" dirty="0">
                <a:latin typeface="Candara" panose="020E0502030303020204" pitchFamily="34" charset="0"/>
              </a:rPr>
              <a:t>Наиболее быстрыми и эффективными считают одновременные ходы. Они требуют хорошей физической подготовленности, сильных мышц рук и туловища.</a:t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>
                <a:latin typeface="Candara" panose="020E0502030303020204" pitchFamily="34" charset="0"/>
              </a:rPr>
              <a:t>Основных одновременных ходов три: </a:t>
            </a:r>
            <a:r>
              <a:rPr lang="ru-RU" sz="2000" i="1" spc="80" dirty="0" err="1">
                <a:latin typeface="Candara" panose="020E0502030303020204" pitchFamily="34" charset="0"/>
              </a:rPr>
              <a:t>бесшажный</a:t>
            </a:r>
            <a:r>
              <a:rPr lang="ru-RU" sz="2000" i="1" spc="80" dirty="0">
                <a:latin typeface="Candara" panose="020E0502030303020204" pitchFamily="34" charset="0"/>
              </a:rPr>
              <a:t>, одношажный и </a:t>
            </a:r>
            <a:r>
              <a:rPr lang="ru-RU" sz="2000" i="1" spc="80" dirty="0" err="1">
                <a:latin typeface="Candara" panose="020E0502030303020204" pitchFamily="34" charset="0"/>
              </a:rPr>
              <a:t>двухшажный</a:t>
            </a:r>
            <a:r>
              <a:rPr lang="ru-RU" sz="2000" i="1" spc="80" dirty="0">
                <a:latin typeface="Candara" panose="020E0502030303020204" pitchFamily="34" charset="0"/>
              </a:rPr>
              <a:t>. Самый простой одновременный ход — </a:t>
            </a:r>
            <a:r>
              <a:rPr lang="ru-RU" sz="2000" i="1" spc="80" dirty="0" err="1">
                <a:latin typeface="Candara" panose="020E0502030303020204" pitchFamily="34" charset="0"/>
              </a:rPr>
              <a:t>бесшажный</a:t>
            </a:r>
            <a:r>
              <a:rPr lang="ru-RU" sz="2000" i="1" spc="80" dirty="0">
                <a:latin typeface="Candara" panose="020E0502030303020204" pitchFamily="34" charset="0"/>
              </a:rPr>
              <a:t>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327401"/>
            <a:ext cx="4318000" cy="241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4" descr="data:image/jpeg;base64,/9j/4AAQSkZJRgABAQAAAQABAAD/2wCEAAkGBxQSEhUUExQWEhUUGBcVFxcYGB4YFxodGhwYGR0aGBoYHCggHh4lGxsYJD0iJikrLi4uGB8zODMvQygtLisBCgoKDAwMDgwMDiwZFBkrKysrLCssNysrNysrLCsrKywrKyw3KysrKysrKysrKysrKysrKysrKysrKywrKysrK//AABEIAKoBKQMBIgACEQEDEQH/xAAbAAEAAgMBAQAAAAAAAAAAAAAABQYCAwQHAf/EAEsQAAIBAwIEAwUDCAcECQUAAAECAwAEERIhBRMxQQYiUQcUMmFxI0KBFyRSYoKRkqEzQ1NysdHSVJOUoxUlVWOis8HC8BY0RHOD/8QAFAEBAAAAAAAAAAAAAAAAAAAAAP/EABQRAQAAAAAAAAAAAAAAAAAAAAD/2gAMAwEAAhEDEQA/APa6VG8Z4xFBy0kcq87cuMKupsnbVjBAVcjJO3T1xVS8KW3Fmne7udIyvKSCRzHhcqSxWIvGD5Tg6cnUdwMCgv8ASokcZZdpreaL9ZQJkP0MRLD9pRXXZcSimLCKRHK7MoPmX+8vUfiKDrpSlApSsJZVQFmIVR1LHAH1JoM6VDx+KLNiAtzC5JwArhiSewC5NYSeKIFfQeYD5SS0bIoDHAOqQKDuD0yf5UEf4v8AHcHDpoYpgcSgsWGTpUEL8KgknfPYYU75wDP8K4nFcxLNBIssbZwy9NtiPkQexrzG98NR8Tu5bk20lwJG0Rs05gRBGigJNGiGRPMGOd8h1O2as/s94X7tJeRII0hjkRFjRmcB9AZ3LOzEFgyDTt8GSASaC50pSgUpUZLxYtI0UCc502c6tMUZwCFd9zqIIOlQTjrig8z8Ue1eSx4lPDpWeGMqmnITB0qTg4JZgSwJJAPTAxk+k+GOPxX1us8WQDkMrDDIw2KsPUGqLwR8zTSXD29iXkkkkCp+cAhlUnnuCOXlZBq0qV236Grd4MsxGk7IG5c0xeN3Yu8ihUTWxbfBZWK7nylenSgsVKUoFKUoFKUoNV1cpGpeRlRF3LMQAPqTWccgYBlIZWAIIOQQehB9Ko/tchuJbWK3twuqeYKS7KgARWkGlmIw2VGMb7Gq57Npr6yuFtrmaOeGU8sKk6zPE5Dupx8QUhWz+B7E0HrtK1yzKuNRC6iFXO2SegHqa2UClK03d0kSF5HWNB1ZiFUfiaCC8Z+MIuGrE0yMyylgCpG2kA4x1LEHbbGxyRtnp8MeKrXiCM1tJr0Y1qQVdc5xqU7jODv8qo3jqKDiV3bDk3V1FbpPrWFQmWcQsvmkKnTjGSv6SY61L8J8Pe7XNmwWG2BM4EEC/dKZHMcjVJjSCScDUy7dyF8pSlApSlApSlBSuK+AkueIrdyMOUiqVRSwk5gJ31Zwo+E+XBJA3GN57/oZ1P2d3cJ8mKSr/wAxC3/iqXpQRTxXinyyQSAdmjZCfqyuQO/3a5buF5ce82McxX7yOkhGNxp5qow/D0qfpQVVpkjOQ97anqVZGmj+eciRQPowxitsHHJMnEtpcjJGlXMEg+Wly4J/Fastabu1SVdMqLIvo6hh+40EHc8fkZZhDCI3h2ke4dViVtIYLlGbUSCNhjGdyOlQlnfLKwMNnPfXGzGS6CxrGWUEZDf0QxjyogOBnfOTNWvgyBFji1StBCdUUBYBEYdHBVQ5Yb41MepPXBGPGUjhWO2AkEc7O8zAPI7IunUCRqYli0a5P3dW42oMvD9/fTxmRxahTkJoaRg+PvBiB5c5A2ORgjYjMmYhpE1yI1eNX1EMTGqkgndgOyqdxtg1zDxNaBW0zIxjA+zU5k9Aqx/ESTsABX1LB52WS5GlVIaO3ByFIJw0pGzvjHl3VT01EBqCL4VwSOUy3UoZEdneIE8tkQktrLphgWJdhv5VfHqKkrTi9pFbCSNwtupZdQViqkZZmc4yB1JZuuc53rR454K93atHEFMpwFLuyKASNWWTJxjtg5xjvXBa+FJYbM2glW4jYHWJCySEsQTidMtjsMqTgAZ2oJjwz4iiv42lhD8sMVDMANWO4AJx9Dg9NqmKp0FnawABraXh7KugSx7jA3yZYywI75lHU133F/PBFzFeK9jyFUkiORi5CooZAY3YswHRO1B3cQneST3eIldtU0g6xqeir/3jb4P3QCfTPBJMq217Eicr3ZZFXQTvmITK+djqOrf5g7nrUrwawMMYDYaRyXlYDGp2+I/QdAOwUDtUHaPzzxNUG8myZ2DDkCHUP1eYjrn9U0GPgmJjLdzSJoleRDg9UWSKJ9HUqD8JOnbVnr1q2VX/AA7ONbHORdLHcxn1URxxsmPVdKH9sfOrBQKUpQKUqF47x8W7LGqGSRwWPXRGo+/MyqxVSdum+/YEgJO9u0hQvIwVR39SdgAOpJOwA3JNQt5PM0bzSmS3gXSwjiANwV6MZWOQoGc6U3AB8xOw7OH2vMK3EjrM25j0bxR5yDo9WxkFzv1Axkit15xaON+XvJKRkRRjU+PUjoo+bECgrvFPDEcrRtFGt2kgcPz5mlhCkDzoWLMrkn7gAIByRha03/D1tmR3ntrQQo/LWC3HNAYYYjUzbA7/AA4z1zUta+H8mV2JtjKD5LdygUnOXYjAeQ5znGNsYPU/bHwpBES8mZ2yGZnAwSvRiqgBj3y2TnpQU2Ti0bw+Wwe5kKRB59QldDK2Bp1yBgSdwquCCV6dvQPDlm8NrDFIzO6IAWc5b5Bj3IGBnviobhamWSJjsZWa+ceiBRFApB/Vwe26GrPPMqKzsdKqCzE9AAMkn8KDn4pfiFM4LuxCRoOruei/IdyewBPauGLhi6syyh7pgSrHSeUSCPsEYYUDfcgk43JrZw1Wnf3h1KqBiBG2IVusjr2dugHVV9CzCuPxNGhkhaNOZeRHXCFxqCZ84kYkBYmGV37kY3FBWvEk8jO4+GdY5Q0iMUCiAhi5w2oCSCXGOmrTuMAi7cO4TFEeYoYsVxl5Hk0g7kJzGOkE4zjrgZ6CuF7cXJ58AQl4zBPHJtldzok0glXRiwx+u2e2K1xaKONo4WuVVHOiRUkmnkQFTg+aRlAJGnzIfiG1B6DFIGAZSGB6EHIP0IrOqTw+5htrqNYoJLVJg2tnAVZQdIWRsnUHD4XBAOJBnHlq7UClKUClKUClKUClKUClKUCoHxPZRu1u8qLIiyctlcalxMNAOMHfmCP8Canq0X1os0bxSDKSKUYfIjG3zoK1NwSO1tY25aarNxIrhRrEaMwJyBueQTn/AOGrXUdwiVpYSk2GkQtDLtsxAHmx6OhVsej1j4ZuC9rEWOWUGJzjGWiYxsf4lNBKUpSgVW/FXhqKaKRljIlyjnltyzJoYNpbHlYkAgagdzVkpQeev4GhmTmpy7sMC0LMTBImoEeV4RpJG2MqCCNz6bOHGGOOGZAbCeINDolLC2JVgskROSgDMmzDB6Ng7g2aH83uNGPsbglk6YSXdmT6OMuP1g/qK+tiG6wR9nd/u5qL0I/XiX/lfPcKrBcuwSaOMQQmV5LfUy6o5tRWWGYrlVjmYyAEFtLEH9EC6cH4mlzCk8RykgyPwJBG3oQR+FRsnhSI85VZkiuGV5YVCCNiFRdvJqUEIM6SN8nbNTkMSooVVCqowABgAfICgzpSua/vkhXU56nCqN2duyIO7HHSgw4pfiFQdJd3YJGg6s56DPYbEluwBPaob3MCbTeBJhchdLaAEWRA2Ih3+Fiyk5JOvcbCpCwtW1tcz4VyuEUkEQx7ErnpqYjLEbbAZIUE8l2TfAxoMWx+OY/E/Qj3fbYf97tjbTn4gHFxPggs1eW0YwRyOGulBLDQSA8sYYnRIq5ORsQDsTg1ZbGzjiXTGoUHckblifvMx3Yn1JJrhsblgxt7jzMQdDnGJk+YAwHA+Je/UbHA+cEYxM1q+TygGiYnJeI7DP6yHyH5aD96gl6ivEZ1RckHDXLCAH0DZ1nb0jDn64qVqu8TujzppVXV7rDy4x01TT48v1wIR0/rTQdXAVDtPMBs78pP7kGYx+GvmkfJq+eMoQ9jcg7ARO3f7g19iPT1qR4daiKKOMdEVV/cMVld2yyxvG4ysisjD5MCD/I0FT4l4Xn5UjxXlwXCM0aB9ALBcgajqxk/Xr+FdXs/YmAlyzySCOcu5BkdZUVkL4A6eZOg+DpUt4duGeFQ5zJEWhkJ7tGSpbpjzABv2qh+FHl+6uSBvNYvjAHlkYR5yfumMqAP7Sgmb3gNtMxeWCKRjjJZQScbDPrgbb1228KxqFRQijoqgKB9ANq2UoODjPDFuYjG2x3KtjOk4Izg9RgkEHYgkd6ifDnFGR/dJ8iRNlJOc7EhScAnKqWVjuyhs7o1WWofxFwf3hAU2lTdTkqG76Sw3XfcMN1YA9sEJilQnh3jBlHLkyJVBzkadQBwTjpqU7Mo6HHZlJm6BSlKBSlKBSlKBSlKBSlKCrSPci7me2RWiwqyasZeVFAyuXXSoQopPmyVxgYy3X4JeR7USSgKZnlmCr8Kq7sy43PUebr9+uKCXNlGgbBvZpFVh1xK8spOQNjyQ+CfQValUAYAwBsB6UH2lKUClKUEd4hWM28hlBKqAw0/GGBBQp+uH04+eKq0vF7yT3SC4s3ilaeLVMrpywYyZGwNydUaOMD9I71ZPEfwRDJGbi36fKVWx/KvqASXjHOfd4wgHYPL5mP97Qqfg59aCVpSq7xbj0gV+REdKOY3nf8Ao4yDhmManmOF6nZR03AywDtvLyR5DBBgMv8ASykZEWQCFUdGkIOcHYDBOcgGvQwzW96eWx4gzDBMjjVD66mA0xgnGyjLBR5Rpy0pw9eYvKtnKwKTruAQXmbOX5bDuW1apOxyF6ZWbs7RIlCRqEUZOB6nck+pJ7nc0HB/0bJN/wDdOjJ15MYIjP8A+wscyAb7eUeoOBUqBX2lBF+JhGLaVpchY1MgZfjVk3Vkxvq1YwO/TvUDY8fF3PaD3edJU1M0jJoiGYzrRWzlsnHlx9zPYZmvE3wQgnANzag/P7VCAfxArOT7S9X0ghZjv96Zgq7fJY5P4qCRuJgis7HCopZj6ADJP7qrlrGz+6o/xyM97N8tOCinB7M8YHqIjUnx3DiO3P8AXthh6xr5pB9CMJ+3WPCk1T3E2c5ZYF3OAsOcjHQHmPINuukelBLUpUZx+dgixoSsk7CFWGxXIJdwfVYw7D5gCghrfxJbx3twjSKiMFcu2VUyKDG4VjswCqoyNgVYZODpwEytaMyebnXhktsblzzg4ZcH4SQ7Z/Rya6eLwwsOUyqLWzCtLlQ2SAGSFRjOfhY43OUXfUcdPAuCqjvctGscsuSEHSJTvpAG2tvKXI6lQNwooJ00pSgUpSgrfiXhTA+8weWRPM2BqJ0ggOF+8wGQRsXQlc5CFZLgXFluYwwwHAGtQcgEjIKnujdQ3cehBAkqqfGLNrSUXEOFTJ1jooLHdW9I3Yk6h8D4O6s9BbKVDeH/ABHHeGQRrIvKIB1hRudQK6QxYMpXBDAYyKmaBSlKBTFKhX8LwEkkz5bOfzmfG5J2HNwOvagmqVXZPBNmxyySsfU3M5P85a5G9m3DT1ts/wD9Zf8AXQW2ofxDxpIbd3WSMN5VVmYFVLsEDNv8K5yfkKhvyXcK/wBjX+OT/XQey7hX+xr/AByf66CCsvE8cVzawpNBdxwQyboVgVASiKweaXS8nlcaRjZicirxwfxDDcqzK2jSxQh2TOQAdijspGCNwTVb4b7PuEzx61s8DU64Z3zlHaM9JCOqnv0rbP7KeFMMe6hfmsjg/v1UFySVW6MD0OxB69OlZ1QPyO8K/sX/AN8/+dZx+yLhi/DFKufSeQf4NQXylUf8lHDv0Jv+Ik/1U/JRw79Cb/iJP9VBMeILsCeBC8USpm4LytpG2UVV3G51E5/V+dRXhrxNHi5mZWMTzuwuFX7OQIqxnSNRfC6NPTfAO2cDjvvZTwwIXME8pUZCrMxY/JdbgfvIrVw/2VcIniSZYJdMiq41SvqwRkZwx3/Gg9EjcMARuCAR9DvVW8V8LQOsplmt4ncC5MMhjHwhUlc9tJVFJGNiM7LUX+R3hX9i/wDvn/zr7+R3hX9i/wDvn/zoJ/wY6rByAQxt2MbOGDrIT5+YGHUtqyRgYYsOwJn6oS+yDhYxiKQY3GJn2/nW38lPDv0Jv+Ik/wBVBeKVU7f2fWkbake6UjuLqb6/p71sn8CWzqyvJdsrAhgbubBB6gjXjB9KDZxy/E0cRhV5fzqMqFABcQuHdk1sAVwpGokA9s7Z4eEcfxcXolQxnWmH3kiQiJQIndV2YEMxAyvm+LO1c3F/BNinKWT3t1d1hX87k0prwg2aQbHphQdu1a4/ZHYqcq90nX4ZyM5652zQcMd5xuV3kFtahxFiCZWLwlT9o2nzeYviIAkDoPnVv8F2V1DbLHeGEyAscw6sEMSxLagPMWJJwAN6gF9lNoAAJ70AAAAXBA2/Zrnl9j1mzZM92c9cygn95X6fuoPRapfGPELQSSXbRh7eIGCImQITJqIlIUjLZZUQY/QfbcExb+xuzztPdAenMB/nprYnsktxoxdXg5RzH9rshHdBjy9T09TQaOD8ed5LaCS2Y4zeT6QyuJCc6mjlVS2JGLaU1adKHJ2q+WXGYZXMcb6nAyyaWDINsawQCuc7ZxnfHSqjd+zCOUASXt84U6hqmzg+o22NaofZYiDC3tyM7n4CTvnclcn8aD0KmK81j8CxvO0S311riVWLARgbswxqAyWBG/pkb1Ip7PXHTiV5/Ev/AKigvOKVRz7Pn/7SveufiX/Lp8qy/wDoOX/tS+/iT/TQXaorxATIht45BFNOrBTp14UY1sy5Hlx5c56sKg4fBcykf9a3xA7ZT599HzNScHhSFWLs9xI7hVdmnfL6c41BSBjc+UYXc7UER7P/AArHaNM3O94kDupYLoRSwTWq9dRyoBJY4xjqDm61rghVFCIoRVGFUDAAHYAVsoFKUoFKUoFKUoFVHxn49h4bLEkqs/MUudJywAIXZe53J3KjCNvnANourpIl1SOsa9MsQo+mT3rynxRweDiPEWk5F1dgRxIvKIiiGBI2JHfDLnIIKjBDDeg9B8H8QtZ7YPZuXiLyHzZ1BmdnYMG3HmY7ehGNqm6oPs+4AbK7uY+VDbq0MDcuOZ5iSS41MZNwRhlyAA2M1fqBSlKBSlKDRfWqyxtGxYK40nSSrY+RG4rXHLHEUhMg1EHQrNl2A6nfc1114Z7Q+F3t3f3MiTRQwwskC67gQ/AiybrnJOtmIJH06Cg9zpVL9mF9ctA8F2TJLbMF5vmIdXGpfMyqSV3HTsN6ulApSlApSlBz3VoshXVk6GDgBiASpDAsAcHDAHfuK6KUoFKVz3V9HGVEkioXOlAxALH0GevUfvoOilKUClKUHHFwuFZWmWNVlcaWcDBIznf5579a7KUoFKUoFKUoFKUoFKUoFKUoFR/F+ImIKqJzZpMiOMHGcdWY/dRepb6AZJAP3jHE1t0UkamkdYo0yFLu2SFBbYbBj9FNY8KsXQtJMweaTGrT8CKOkceQDpHXJ3JOT2ACOuuXalJp9dxM7aA4XZMnpGpOlB8gdbYx5jtUfJwNJXEtnIOWoKSW6yPDk5zgsh1REHB0leo7amzM8QvDMXt4VWRh5ZXcaoo8j4WH33wc6OnqRtnkHgyAaCJJ1dBgSLKQ/XJwcHSM/dXC42xgUGEclxEji2s5GmchnkuZY1DNjTlmjZmbAAGAoGAKr6Xxd5Tf8QEbRl0a3tshQgzncAsQynckZGDgjGauLcAjb+leWcfoySEp6bouFb8QajfEOiOO7Cqo02TeVRgDXzB0Hrj+VBJ+GnYwktrK635XMyJOWDhdWrzdjgncjGalaEV8oPtR/EeIlGEcS82ZtwucKq9Nch+6o/eegHpHQeIjcs6WarIFx9uzDlb5GpVHmkUEEZGFJVhqGM1K8NsBCDuXdzqkkb4nPqfQAbADYCg4JbEEgXNxIxlOlEVjBHkDOlOWQxOAT5mJO+Om1Uh4MvD77mtbxT84MyS6mEwYY+zVp2Ks2ArDVIDhX09MVar3iKXCmKGIXYJ0s39QhG+Wk74PZNRzjp1GNrw26iQIZYrxcAFZlKH54dQ2QOwYMfVjQQnD+Mi3MoihEs9xIZZFg0tCjlFXBZMyN8IyxQZOo7DAqH4hxW6mZGNwbcIGmIjIziPmBkaM+VdkfOXY6mXddhV4kjuApLPDaRICx5Q1tpG5OqRVRdgfuGoPwVwWNnmuHjDM79XxI2onWxLHPmAMcZx0MLY60Fxt2JRS2AxUE46ZI3x8s1spSgUpVd434gKScmAFnVXZ3CcxV0BWMarqXVKVOdOdgD8gQsVRt1xyCNihfW46xxgyuPqsYJH41oj4Qk6K0sz3aMAw8wWJlI/Qi0q6kfpas5rK8uuWRbWqoJWGcBcRwqduZIF+h0psXIIyAGYBum4wiAFkmAPfkuf3hVJH415N7QrS74tc67LTJbWy6FkWRUBZwrvvkHGAnXbavTOKeKIoJVgzzZsBmReqr6nHQsdgPU9hk1XuE8FVCs9zw/U0eldZxJKvlQlliAOVDhgGUlsHpig0eyW/vFM1neMJTCqSRuJFlIViylHZSTnIBGd8Zr0aobw9w/Q00vLERnZSATmQIgwoc9jkudIJxqxUzQKUpQKVDXHiKPmcmJTPKNQIUhUXRjUGkchcrkZVdTDIyK2xz3LgMq22kgFSJXfOd85EYGPmOtBKUqMMt2P6uBx6CV0b/wAUZH8xWpvEMcY/OQ1pvjMuAhP6sikofxIPyoJileK+J/bCy3ii2U8iEsGyVHP8y+bdSQmkPjBGdYJxgV69wficd1BHPEcxyqHXOx37EeoOR+FB2UpSgUpSgUpSgr3FOGrdXQRy2iCLUMHbmStgEg5UkIh8rAgiTpUPd8MlhuI4YL65UzEnQREyIoDEsA6HG4AwMDerH4ebXzpTn7WeQDO2FiPJUY9PIT89Wai7ZtN295Kg5cn5rHJvmJFbqw7JJJqOsdMR523ASvhkgQKgUI0ZKSKCTiQfEcnc6s6snchge9StQ92ORcpLsI7jEMvycZ5T/juh+sfpUxQKqPiSTDX2OotIPXvJMOlW6qn4hTz3hI2MNopPb+lkyP3H+dBbD1qFvXF0xgTzRA4uH2KMBnMA9WJxq7Bcjqa+3N0bluVA/wBmD9tMh/5cTDbWe5Hwj5kY33V3FaIqKpJ6RwxgF37+UEjv1YkDfc0EP4o4XbJiczvZP0EkRAAwNRZlYFcBVyTjcAZztUdwC9e6Ce9yvLbyEiFuWIY5j2Emk5J0/dwqMdYw2BUhxPwoboxz3GiSeI6o4my1sm39HjG++DzMZyMgY8tTETx3cTxuukjySR5w8bDBGCOhGzK4+RFBIogAAAAA2AGwA9AKyqL4Pdvl4JsmWLcPtiVCTpkGO+2GHZgexFSlBXfGd5iMQhS7S5JQbalUqNJ+Tu0cf0kPpUxwyzEMSRjfSME+pO7MfmWJP41X7LN1emTP2cW6jfJCF40+WGfnv9EhNWqgUrjveJxxHSxLOeiIpd/rpUEgfM7VE8S8TvCYgbOc85hGnmiB1E4GoczYZI3/AJUHdxS7dmFvAcSsAzvseTGTjXg5Gs7hQRglSTkKa08VtraC1PMJjji+0DAnm68khlPxNKzH5li2CDkis4CtrEZZ2+0kOqQjzMzkbRxKBlsfCqgZOPUmsIuHm5PMukGnBEcB3Chti0nYyEbbbKMgE5JoKt4SuLyWaQW2YrVRhmuYcfbbZESIw2HRsaV1A4XJYmYgmlhsZJBpNwHb3l8bjS+JHVd86YvMqE4wFqTXm2ux1XEA6H4pox6EdZEA7/H02btzX0/KzeQATwuM3CJuzBRpEkfYsoGkqcZAG+VwQx4NwpS8hJJSKXCrn42Cq/NlbrI51AjOw2wKsdVDw9MbNZTcDTFLIrxSKebGqFFRVkkVRggKBk+XdcMatwNB9pSlArRfh+VJy8czQ2jPTVg4zj54rfUVx3i/ICqNOt9RBc4RVTTqdsbnGpQFG7FgNuoCHTw/BcWkbW7NauEBWRTgq6jfmqxwXDZBJ83UE7kHT4SvLr3cwiJCySOEnBxalGOpWj31uPMQFAxtjUMCuXg8EQSa4upQ0ZkYFPMDM6lvPNCd+YRgCIdlUkdAsxdrc3UPNRjEmA8cKMA0ybHEkq5Kal2AjIxncnoA6JL9LZiZp5J5SozFHGXKjPVYYlZwM92z9arPF5Jb4KrW921u7s7jllCqYVAhDsrZ0a28oOGcYOVq6cFWHlB4ECLJ5jhdLau+vO+oHIOd8g130HnnHuCK1mjO0XEi/LWHnRqsjFyAAkiaWBwcZO4xknY1avCHBfcrSK3zkoDnByAWJYgEjJAJxk7nGa7YeFQo2tYkDZJ1aRkFjk49Mkk7etdlApSlApSlAqH4rx3lF1hhkupY1LMkeABtqAZ22DEdFGWORtWF7xjmObe1dXm++wwywL3Z+o1dQqnOW6jANaLNiV93svJHHlWuTiQawcOE1Z5kmrOXbyg5B1EFQEfwXjiyWcMMEivdSLobGNUZI1PMyn7ozqBxhiy461aI7KJIRDpHKVOXpO66AMYOe2PWtfC+ExW4PLXDOSzud3ck5JZu+/boOwFc/iUkwiMf10kURHqrsNY/g10FWn8UL7s0DwXkmQUgnELMkmTiCTmdAdWjdsHIz3q/LnG+M98dM/Koi8JmuUiGOXBiaXudX9VHjG2+ZOuRoT9Ku/iVwY4pJFXmMiM4TONRUE4z86BxC8WGNpHzhewGWYnYKoHVicAD51U/E3DQYJJ7rKmV4EMasSsa8xR5QPjl0sfNg74AG2+6a/5c6Pdss2cNZrEoCs7KfKAzEmXTqAYkLpY9N60XcTu7y3QVpIrm1SJVOUiEhgYhc4y3mIMh3IzjAOKDt8N2V4sTR6khiBxDqTMqr66dWlc9QraiM77YUTthwyOEkqCXb45GJaRu+7HtknYYAzsBXZSgVWvGt17tGLiPX7wCI4wiF+Z1YpIigkoAGbIGpcHHXBstRDx675WPSCAkemZmwT+CxEftfuCA4F4nW+vIgIhEYklZmMilsNhdGjAcZYK24HwVZeP3TRwtoOHfEaNthS22s52IQZcj0U1G2XCYbwST3EUc6zOGiDoG0xoNMfXud3/b+VVjinhiF7gW9tLcQDUYyFlZ0UldcrBZiwAEbImFwMz49RQW/wAI2YjgDadJlIfB6quAsanbYiJUBHrn61VOL+IEQypNdzw3McjExA8uLQH1qgYJgBoNPnLdW6g9JX3fjMHwzWt+gztIhtpfkAYwUP4gVWeP+Kp4hMLzh1xGsrQyqwCzQiSPQNLkdI20L+tu2AdqC7cOuToHudoVWQB+ZMeSGyOrZDTM395R9a+8Y4DLdhRLOI1RlkUwppkDD0dmO3Xt6Vu4L4qs7vaC4ikb9ANh/wCE4P8AKpqgj7ThCI/MZnmk7PIQSo9EVQFX9kAnvmpCvlV7iPilQeXaobqY5ACfAMZyWf0B222zsSKCfmmVFLOwRVGSzHAA9STXnaccuvzi6s0hljkXmkkgRIqDI1sMZkKZJKl+gB0437+J+GpJ4ZZuJSCfQjyJbplYE0qSMgYLkEdz++pq5iDLa2oGAQsjgDA0Q6GIIHZnKDHcFqCD8NcCuZVjN00kMZDSSwBlETSM6SBY1XUyxLgjdskk4AHW9UpQKVwX/FUjYIA0srDKxIMufmckBB+sxAqEvmaZjHMOe3lJtIjiJMnY3M2PMMZ8vQjPkbGaCQu+O5DcjQwTPMmkbRbx4O+X++w38q7ZGCVqBQO9xFMLe4uV+Np20rq05CJDCzKEj1Nq1HGdCnzbGrFbcIyVeciRkxy0UYhix00J3IwPO2Tttpzipagh+C8K0s9xKg94lYsTsWROiRgjbyppBI6kdT1qJvuOQ8PuOTljG45jxqjNyNRY8zKjARmB8p7kY64q3VUPDDFuI8UmborW8KnbZY0Zmxjf4mJ/dQdnhPikdxJdNbktBrRgcFftWU8xQCBtgRtkd5D86sdRnh0s0IlbZpy02O4DnKKfmsegfhUnQKUpQKUpQc9zexR/0kiR/wB5wv8Aia4rvitrIjIbqIB1KkrOqsMjGVIbIPzrm434Msbx+Zc26SvgLqJYHC5wPKw23NRv5MOFf7Gn8cn+ughOIi4nZba3eyzFHrSSCUpJIoOmRUEeFjbBHlOVy4I6bXSw41aCNVWWKEINHLdljePTtoZGIKken41DD2YcLBDLa6COhSWZD+9ZBWNz7LuGSZ1W7ksdRJuJyc+vmlOT8zQWaLisDfDNE30kU/4Gq54i48i3Ef2lqI4FabVLOqfaMHRNIAZmwnNyMDdlx0NaofZdw5AAscigZwBPJtnr96so/ZrZLnTzlyc4EpP+IJoNXhDxXG0QaUBXnk1hlYOHMjaU1BSWjIGhcNtgDfrU5c+L7GORo5LuFJEOllZwCD1wc1AyeyuxJzmcHrkS/wCa1l+TCzHRpc9iTG/79UZz+NBWo+I8LtW56+7NPbzyTO0ejXLE/NC8gjYlQ6Ap5T5D8idnDvaVZ3M7oFkh51zDIHlMaoFjWJSWPMyPgPr1FWEezO17kN/et7Yn6Z5GcfLNRd97HbeRmPvEq62BYAIFwOwAXbaguy+JbMnAu7Yk5OBMh6ftVvj4zbscLcQsfQSoT/I1VuH+yvh0SBeW7HqzNI2WO+5XOkdT0AroPs5svRsnG5EbHbb70ZoLKOIRFlQSKWfVpAIOdIyTt2GRv8x61T+M8Rk5F7PpjWOUGGNi5EmlMxaQqxklmkMhG/RxUpZeAOHRDAtIXOSxZ0DuSeu5Gw+QwB6VvPgnhx//AAbb/dL/AJUG2y46hhBMUsUgjZhbsh5nkXOlMeVzjHQ9+1RfgyZWlmUkPKmVdl8yhy2uXLAYBaRiAvXTCp9K4vEnh0wEPYcNtpSVYN5zEwzkYCAaWB+ZqZ8CRSpaJFLaizMWECBw+QAMsdPQk5oLFQUrXPCrqVbdT13I+fUHNBDcb8G2V2Pt7ZGI6Oo5bjvkOmD1qo8V4ZJYHTYcQnDqVHu8wFxEC2NIkdt49X11EfCDXzjaXolZYuFOyjIWT32RVO5wSEkHUYP44qcsvAVuURpTc83dyfepcqzjcDS+BgeXI3I6k0EFez8SlA99t5TAc59yAJIG2XilKv5tzhtWBgaM7i2eF+I2OkRWzqjdWifKT5/XWTzkj59KwXwbEBgXF6AOn5y5/wAaj+I+ziCfHMuLmTTuOY6yEEdCC6Ej8KCd8TO5jWGMAvO4jwTpGj4pSTg4+zDDODuwqB4b4oDXsxlC8tQkBuEJMEcgZ2MZkcLknUu4GAVAPatU/s9bHk4hdjTnlh31KuRjsVYjG3xCuXhvgW8jURC7EEHm1CIyszZGMhZnKpvvvq+tBe7m/ijTmO6qm2Gzsc9AuOpPYDrUTd38jqXJNlBkDUw+3kzthEIOjO2Mguf0Qao/F+CX9syxWSXMixBhHKXhKqWwxKq4YgFuvfY9Kl+BeGuIOEuJr6aKbBGiSKCXR1HlOjC56+XBO2aCf4dYM6YjRrOFiS2Sfepdzu7kkpkd8l8H7hFTVlZpEgSNQijsP8STuT8zuarZ4LxPtxNf+Ej/AM61ScE4t93isf42SH/B6C4UqlJwrjSg/wDWFq5x961wAd+6np03pJwTi8sZSW/tk1HBEdsTle4LGRTg9DjsetBczIMasjTjOe2Oua864VxhBZ3zltD3Esz6cNlA5VNTYHlAznJO2OtS83CeJGIw+8WrKymPAiMYC4x5QAcbbelR934Uv5IIrcyw8mLBKK7KJCG1YkJhLEfQj1oL9GAAMbjAAPyrKqVacJvo2V444IdIIKRyMIiDnYx7L1OcgA571JCfiP8AZxEfhn/zaCx0qszcS4guMWiN1z5wPT0dq0r4jvh8XC5G/uTx/wDvxvQWylQPDfEEskiRyWF3Br1ed+U0a4BPmZJSRnGOnUip6gUpSgUpSgUpSgUpSgjOE2bJJMx1YkYMNekv3B3TqvTGrcdPQVJ0pQKUpQKUpQaL5GaKRYzpcowRvRiCFPQ9DjtXLwG3eOELIMMC3oWxk41Fdi2OpHWpGlApSlApSlApSlBG8esedFoCByWXBJxoydLSD1ZVLED1xUlSlApSlApSlApSlBDnhze+8/7vK0de+++OoPTpsRudwKmKUoFKUoFKUoFKUoP/2Q=="/>
          <p:cNvSpPr>
            <a:spLocks noChangeAspect="1" noChangeArrowheads="1"/>
          </p:cNvSpPr>
          <p:nvPr/>
        </p:nvSpPr>
        <p:spPr bwMode="auto">
          <a:xfrm>
            <a:off x="7614708" y="2170106"/>
            <a:ext cx="2850091" cy="285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xQSEhUUExQWEhUUGBcVFxcYGB4YFxodGhwYGR0aGBoYHCggHh4lGxsYJD0iJikrLi4uGB8zODMvQygtLisBCgoKDAwMDgwMDiwZFBkrKysrLCssNysrNysrLCsrKywrKyw3KysrKysrKysrKysrKysrKysrKysrKywrKysrK//AABEIAKoBKQMBIgACEQEDEQH/xAAbAAEAAgMBAQAAAAAAAAAAAAAABQYCAwQHAf/EAEsQAAIBAwIEAwUDCAcECQUAAAECAwAEERIhBRMxQQYiUQcUMmFxI0KBFyRSYoKRkqEzQ1NysdHSVJOUoxUlVWOis8HC8BY0RHOD/8QAFAEBAAAAAAAAAAAAAAAAAAAAAP/EABQRAQAAAAAAAAAAAAAAAAAAAAD/2gAMAwEAAhEDEQA/APa6VG8Z4xFBy0kcq87cuMKupsnbVjBAVcjJO3T1xVS8KW3Fmne7udIyvKSCRzHhcqSxWIvGD5Tg6cnUdwMCgv8ASokcZZdpreaL9ZQJkP0MRLD9pRXXZcSimLCKRHK7MoPmX+8vUfiKDrpSlApSsJZVQFmIVR1LHAH1JoM6VDx+KLNiAtzC5JwArhiSewC5NYSeKIFfQeYD5SS0bIoDHAOqQKDuD0yf5UEf4v8AHcHDpoYpgcSgsWGTpUEL8KgknfPYYU75wDP8K4nFcxLNBIssbZwy9NtiPkQexrzG98NR8Tu5bk20lwJG0Rs05gRBGigJNGiGRPMGOd8h1O2as/s94X7tJeRII0hjkRFjRmcB9AZ3LOzEFgyDTt8GSASaC50pSgUpUZLxYtI0UCc502c6tMUZwCFd9zqIIOlQTjrig8z8Ue1eSx4lPDpWeGMqmnITB0qTg4JZgSwJJAPTAxk+k+GOPxX1us8WQDkMrDDIw2KsPUGqLwR8zTSXD29iXkkkkCp+cAhlUnnuCOXlZBq0qV236Grd4MsxGk7IG5c0xeN3Yu8ihUTWxbfBZWK7nylenSgsVKUoFKUoFKUoNV1cpGpeRlRF3LMQAPqTWccgYBlIZWAIIOQQehB9Ko/tchuJbWK3twuqeYKS7KgARWkGlmIw2VGMb7Gq57Npr6yuFtrmaOeGU8sKk6zPE5Dupx8QUhWz+B7E0HrtK1yzKuNRC6iFXO2SegHqa2UClK03d0kSF5HWNB1ZiFUfiaCC8Z+MIuGrE0yMyylgCpG2kA4x1LEHbbGxyRtnp8MeKrXiCM1tJr0Y1qQVdc5xqU7jODv8qo3jqKDiV3bDk3V1FbpPrWFQmWcQsvmkKnTjGSv6SY61L8J8Pe7XNmwWG2BM4EEC/dKZHMcjVJjSCScDUy7dyF8pSlApSlApSlBSuK+AkueIrdyMOUiqVRSwk5gJ31Zwo+E+XBJA3GN57/oZ1P2d3cJ8mKSr/wAxC3/iqXpQRTxXinyyQSAdmjZCfqyuQO/3a5buF5ce82McxX7yOkhGNxp5qow/D0qfpQVVpkjOQ97anqVZGmj+eciRQPowxitsHHJMnEtpcjJGlXMEg+Wly4J/Fastabu1SVdMqLIvo6hh+40EHc8fkZZhDCI3h2ke4dViVtIYLlGbUSCNhjGdyOlQlnfLKwMNnPfXGzGS6CxrGWUEZDf0QxjyogOBnfOTNWvgyBFji1StBCdUUBYBEYdHBVQ5Yb41MepPXBGPGUjhWO2AkEc7O8zAPI7IunUCRqYli0a5P3dW42oMvD9/fTxmRxahTkJoaRg+PvBiB5c5A2ORgjYjMmYhpE1yI1eNX1EMTGqkgndgOyqdxtg1zDxNaBW0zIxjA+zU5k9Aqx/ESTsABX1LB52WS5GlVIaO3ByFIJw0pGzvjHl3VT01EBqCL4VwSOUy3UoZEdneIE8tkQktrLphgWJdhv5VfHqKkrTi9pFbCSNwtupZdQViqkZZmc4yB1JZuuc53rR454K93atHEFMpwFLuyKASNWWTJxjtg5xjvXBa+FJYbM2glW4jYHWJCySEsQTidMtjsMqTgAZ2oJjwz4iiv42lhD8sMVDMANWO4AJx9Dg9NqmKp0FnawABraXh7KugSx7jA3yZYywI75lHU133F/PBFzFeK9jyFUkiORi5CooZAY3YswHRO1B3cQneST3eIldtU0g6xqeir/3jb4P3QCfTPBJMq217Eicr3ZZFXQTvmITK+djqOrf5g7nrUrwawMMYDYaRyXlYDGp2+I/QdAOwUDtUHaPzzxNUG8myZ2DDkCHUP1eYjrn9U0GPgmJjLdzSJoleRDg9UWSKJ9HUqD8JOnbVnr1q2VX/AA7ONbHORdLHcxn1URxxsmPVdKH9sfOrBQKUpQKUqF47x8W7LGqGSRwWPXRGo+/MyqxVSdum+/YEgJO9u0hQvIwVR39SdgAOpJOwA3JNQt5PM0bzSmS3gXSwjiANwV6MZWOQoGc6U3AB8xOw7OH2vMK3EjrM25j0bxR5yDo9WxkFzv1Axkit15xaON+XvJKRkRRjU+PUjoo+bECgrvFPDEcrRtFGt2kgcPz5mlhCkDzoWLMrkn7gAIByRha03/D1tmR3ntrQQo/LWC3HNAYYYjUzbA7/AA4z1zUta+H8mV2JtjKD5LdygUnOXYjAeQ5znGNsYPU/bHwpBES8mZ2yGZnAwSvRiqgBj3y2TnpQU2Ti0bw+Wwe5kKRB59QldDK2Bp1yBgSdwquCCV6dvQPDlm8NrDFIzO6IAWc5b5Bj3IGBnviobhamWSJjsZWa+ceiBRFApB/Vwe26GrPPMqKzsdKqCzE9AAMkn8KDn4pfiFM4LuxCRoOruei/IdyewBPauGLhi6syyh7pgSrHSeUSCPsEYYUDfcgk43JrZw1Wnf3h1KqBiBG2IVusjr2dugHVV9CzCuPxNGhkhaNOZeRHXCFxqCZ84kYkBYmGV37kY3FBWvEk8jO4+GdY5Q0iMUCiAhi5w2oCSCXGOmrTuMAi7cO4TFEeYoYsVxl5Hk0g7kJzGOkE4zjrgZ6CuF7cXJ58AQl4zBPHJtldzok0glXRiwx+u2e2K1xaKONo4WuVVHOiRUkmnkQFTg+aRlAJGnzIfiG1B6DFIGAZSGB6EHIP0IrOqTw+5htrqNYoJLVJg2tnAVZQdIWRsnUHD4XBAOJBnHlq7UClKUClKUClKUClKUClKUCoHxPZRu1u8qLIiyctlcalxMNAOMHfmCP8Canq0X1os0bxSDKSKUYfIjG3zoK1NwSO1tY25aarNxIrhRrEaMwJyBueQTn/AOGrXUdwiVpYSk2GkQtDLtsxAHmx6OhVsej1j4ZuC9rEWOWUGJzjGWiYxsf4lNBKUpSgVW/FXhqKaKRljIlyjnltyzJoYNpbHlYkAgagdzVkpQeev4GhmTmpy7sMC0LMTBImoEeV4RpJG2MqCCNz6bOHGGOOGZAbCeINDolLC2JVgskROSgDMmzDB6Ng7g2aH83uNGPsbglk6YSXdmT6OMuP1g/qK+tiG6wR9nd/u5qL0I/XiX/lfPcKrBcuwSaOMQQmV5LfUy6o5tRWWGYrlVjmYyAEFtLEH9EC6cH4mlzCk8RykgyPwJBG3oQR+FRsnhSI85VZkiuGV5YVCCNiFRdvJqUEIM6SN8nbNTkMSooVVCqowABgAfICgzpSua/vkhXU56nCqN2duyIO7HHSgw4pfiFQdJd3YJGg6s56DPYbEluwBPaob3MCbTeBJhchdLaAEWRA2Ih3+Fiyk5JOvcbCpCwtW1tcz4VyuEUkEQx7ErnpqYjLEbbAZIUE8l2TfAxoMWx+OY/E/Qj3fbYf97tjbTn4gHFxPggs1eW0YwRyOGulBLDQSA8sYYnRIq5ORsQDsTg1ZbGzjiXTGoUHckblifvMx3Yn1JJrhsblgxt7jzMQdDnGJk+YAwHA+Je/UbHA+cEYxM1q+TygGiYnJeI7DP6yHyH5aD96gl6ivEZ1RckHDXLCAH0DZ1nb0jDn64qVqu8TujzppVXV7rDy4x01TT48v1wIR0/rTQdXAVDtPMBs78pP7kGYx+GvmkfJq+eMoQ9jcg7ARO3f7g19iPT1qR4daiKKOMdEVV/cMVld2yyxvG4ysisjD5MCD/I0FT4l4Xn5UjxXlwXCM0aB9ALBcgajqxk/Xr+FdXs/YmAlyzySCOcu5BkdZUVkL4A6eZOg+DpUt4duGeFQ5zJEWhkJ7tGSpbpjzABv2qh+FHl+6uSBvNYvjAHlkYR5yfumMqAP7Sgmb3gNtMxeWCKRjjJZQScbDPrgbb1228KxqFRQijoqgKB9ANq2UoODjPDFuYjG2x3KtjOk4Izg9RgkEHYgkd6ifDnFGR/dJ8iRNlJOc7EhScAnKqWVjuyhs7o1WWofxFwf3hAU2lTdTkqG76Sw3XfcMN1YA9sEJilQnh3jBlHLkyJVBzkadQBwTjpqU7Mo6HHZlJm6BSlKBSlKBSlKBSlKBSlKCrSPci7me2RWiwqyasZeVFAyuXXSoQopPmyVxgYy3X4JeR7USSgKZnlmCr8Kq7sy43PUebr9+uKCXNlGgbBvZpFVh1xK8spOQNjyQ+CfQValUAYAwBsB6UH2lKUClKUEd4hWM28hlBKqAw0/GGBBQp+uH04+eKq0vF7yT3SC4s3ilaeLVMrpywYyZGwNydUaOMD9I71ZPEfwRDJGbi36fKVWx/KvqASXjHOfd4wgHYPL5mP97Qqfg59aCVpSq7xbj0gV+REdKOY3nf8Ao4yDhmManmOF6nZR03AywDtvLyR5DBBgMv8ASykZEWQCFUdGkIOcHYDBOcgGvQwzW96eWx4gzDBMjjVD66mA0xgnGyjLBR5Rpy0pw9eYvKtnKwKTruAQXmbOX5bDuW1apOxyF6ZWbs7RIlCRqEUZOB6nck+pJ7nc0HB/0bJN/wDdOjJ15MYIjP8A+wscyAb7eUeoOBUqBX2lBF+JhGLaVpchY1MgZfjVk3Vkxvq1YwO/TvUDY8fF3PaD3edJU1M0jJoiGYzrRWzlsnHlx9zPYZmvE3wQgnANzag/P7VCAfxArOT7S9X0ghZjv96Zgq7fJY5P4qCRuJgis7HCopZj6ADJP7qrlrGz+6o/xyM97N8tOCinB7M8YHqIjUnx3DiO3P8AXthh6xr5pB9CMJ+3WPCk1T3E2c5ZYF3OAsOcjHQHmPINuukelBLUpUZx+dgixoSsk7CFWGxXIJdwfVYw7D5gCghrfxJbx3twjSKiMFcu2VUyKDG4VjswCqoyNgVYZODpwEytaMyebnXhktsblzzg4ZcH4SQ7Z/Rya6eLwwsOUyqLWzCtLlQ2SAGSFRjOfhY43OUXfUcdPAuCqjvctGscsuSEHSJTvpAG2tvKXI6lQNwooJ00pSgUpSgrfiXhTA+8weWRPM2BqJ0ggOF+8wGQRsXQlc5CFZLgXFluYwwwHAGtQcgEjIKnujdQ3cehBAkqqfGLNrSUXEOFTJ1jooLHdW9I3Yk6h8D4O6s9BbKVDeH/ABHHeGQRrIvKIB1hRudQK6QxYMpXBDAYyKmaBSlKBTFKhX8LwEkkz5bOfzmfG5J2HNwOvagmqVXZPBNmxyySsfU3M5P85a5G9m3DT1ts/wD9Zf8AXQW2ofxDxpIbd3WSMN5VVmYFVLsEDNv8K5yfkKhvyXcK/wBjX+OT/XQey7hX+xr/AByf66CCsvE8cVzawpNBdxwQyboVgVASiKweaXS8nlcaRjZicirxwfxDDcqzK2jSxQh2TOQAdijspGCNwTVb4b7PuEzx61s8DU64Z3zlHaM9JCOqnv0rbP7KeFMMe6hfmsjg/v1UFySVW6MD0OxB69OlZ1QPyO8K/sX/AN8/+dZx+yLhi/DFKufSeQf4NQXylUf8lHDv0Jv+Ik/1U/JRw79Cb/iJP9VBMeILsCeBC8USpm4LytpG2UVV3G51E5/V+dRXhrxNHi5mZWMTzuwuFX7OQIqxnSNRfC6NPTfAO2cDjvvZTwwIXME8pUZCrMxY/JdbgfvIrVw/2VcIniSZYJdMiq41SvqwRkZwx3/Gg9EjcMARuCAR9DvVW8V8LQOsplmt4ncC5MMhjHwhUlc9tJVFJGNiM7LUX+R3hX9i/wDvn/zr7+R3hX9i/wDvn/zoJ/wY6rByAQxt2MbOGDrIT5+YGHUtqyRgYYsOwJn6oS+yDhYxiKQY3GJn2/nW38lPDv0Jv+Ik/wBVBeKVU7f2fWkbake6UjuLqb6/p71sn8CWzqyvJdsrAhgbubBB6gjXjB9KDZxy/E0cRhV5fzqMqFABcQuHdk1sAVwpGokA9s7Z4eEcfxcXolQxnWmH3kiQiJQIndV2YEMxAyvm+LO1c3F/BNinKWT3t1d1hX87k0prwg2aQbHphQdu1a4/ZHYqcq90nX4ZyM5652zQcMd5xuV3kFtahxFiCZWLwlT9o2nzeYviIAkDoPnVv8F2V1DbLHeGEyAscw6sEMSxLagPMWJJwAN6gF9lNoAAJ70AAAAXBA2/Zrnl9j1mzZM92c9cygn95X6fuoPRapfGPELQSSXbRh7eIGCImQITJqIlIUjLZZUQY/QfbcExb+xuzztPdAenMB/nprYnsktxoxdXg5RzH9rshHdBjy9T09TQaOD8ed5LaCS2Y4zeT6QyuJCc6mjlVS2JGLaU1adKHJ2q+WXGYZXMcb6nAyyaWDINsawQCuc7ZxnfHSqjd+zCOUASXt84U6hqmzg+o22NaofZYiDC3tyM7n4CTvnclcn8aD0KmK81j8CxvO0S311riVWLARgbswxqAyWBG/pkb1Ip7PXHTiV5/Ev/AKigvOKVRz7Pn/7SveufiX/Lp8qy/wDoOX/tS+/iT/TQXaorxATIht45BFNOrBTp14UY1sy5Hlx5c56sKg4fBcykf9a3xA7ZT599HzNScHhSFWLs9xI7hVdmnfL6c41BSBjc+UYXc7UER7P/AArHaNM3O94kDupYLoRSwTWq9dRyoBJY4xjqDm61rghVFCIoRVGFUDAAHYAVsoFKUoFKUoFKUoFVHxn49h4bLEkqs/MUudJywAIXZe53J3KjCNvnANourpIl1SOsa9MsQo+mT3rynxRweDiPEWk5F1dgRxIvKIiiGBI2JHfDLnIIKjBDDeg9B8H8QtZ7YPZuXiLyHzZ1BmdnYMG3HmY7ehGNqm6oPs+4AbK7uY+VDbq0MDcuOZ5iSS41MZNwRhlyAA2M1fqBSlKBSlKDRfWqyxtGxYK40nSSrY+RG4rXHLHEUhMg1EHQrNl2A6nfc1114Z7Q+F3t3f3MiTRQwwskC67gQ/AiybrnJOtmIJH06Cg9zpVL9mF9ctA8F2TJLbMF5vmIdXGpfMyqSV3HTsN6ulApSlApSlBz3VoshXVk6GDgBiASpDAsAcHDAHfuK6KUoFKVz3V9HGVEkioXOlAxALH0GevUfvoOilKUClKUHHFwuFZWmWNVlcaWcDBIznf5579a7KUoFKUoFKUoFKUoFKUoFKUoFR/F+ImIKqJzZpMiOMHGcdWY/dRepb6AZJAP3jHE1t0UkamkdYo0yFLu2SFBbYbBj9FNY8KsXQtJMweaTGrT8CKOkceQDpHXJ3JOT2ACOuuXalJp9dxM7aA4XZMnpGpOlB8gdbYx5jtUfJwNJXEtnIOWoKSW6yPDk5zgsh1REHB0leo7amzM8QvDMXt4VWRh5ZXcaoo8j4WH33wc6OnqRtnkHgyAaCJJ1dBgSLKQ/XJwcHSM/dXC42xgUGEclxEji2s5GmchnkuZY1DNjTlmjZmbAAGAoGAKr6Xxd5Tf8QEbRl0a3tshQgzncAsQynckZGDgjGauLcAjb+leWcfoySEp6bouFb8QajfEOiOO7Cqo02TeVRgDXzB0Hrj+VBJ+GnYwktrK635XMyJOWDhdWrzdjgncjGalaEV8oPtR/EeIlGEcS82ZtwucKq9Nch+6o/eegHpHQeIjcs6WarIFx9uzDlb5GpVHmkUEEZGFJVhqGM1K8NsBCDuXdzqkkb4nPqfQAbADYCg4JbEEgXNxIxlOlEVjBHkDOlOWQxOAT5mJO+Om1Uh4MvD77mtbxT84MyS6mEwYY+zVp2Ks2ArDVIDhX09MVar3iKXCmKGIXYJ0s39QhG+Wk74PZNRzjp1GNrw26iQIZYrxcAFZlKH54dQ2QOwYMfVjQQnD+Mi3MoihEs9xIZZFg0tCjlFXBZMyN8IyxQZOo7DAqH4hxW6mZGNwbcIGmIjIziPmBkaM+VdkfOXY6mXddhV4kjuApLPDaRICx5Q1tpG5OqRVRdgfuGoPwVwWNnmuHjDM79XxI2onWxLHPmAMcZx0MLY60Fxt2JRS2AxUE46ZI3x8s1spSgUpVd434gKScmAFnVXZ3CcxV0BWMarqXVKVOdOdgD8gQsVRt1xyCNihfW46xxgyuPqsYJH41oj4Qk6K0sz3aMAw8wWJlI/Qi0q6kfpas5rK8uuWRbWqoJWGcBcRwqduZIF+h0psXIIyAGYBum4wiAFkmAPfkuf3hVJH415N7QrS74tc67LTJbWy6FkWRUBZwrvvkHGAnXbavTOKeKIoJVgzzZsBmReqr6nHQsdgPU9hk1XuE8FVCs9zw/U0eldZxJKvlQlliAOVDhgGUlsHpig0eyW/vFM1neMJTCqSRuJFlIViylHZSTnIBGd8Zr0aobw9w/Q00vLERnZSATmQIgwoc9jkudIJxqxUzQKUpQKVDXHiKPmcmJTPKNQIUhUXRjUGkchcrkZVdTDIyK2xz3LgMq22kgFSJXfOd85EYGPmOtBKUqMMt2P6uBx6CV0b/wAUZH8xWpvEMcY/OQ1pvjMuAhP6sikofxIPyoJileK+J/bCy3ii2U8iEsGyVHP8y+bdSQmkPjBGdYJxgV69wficd1BHPEcxyqHXOx37EeoOR+FB2UpSgUpSgUpSgr3FOGrdXQRy2iCLUMHbmStgEg5UkIh8rAgiTpUPd8MlhuI4YL65UzEnQREyIoDEsA6HG4AwMDerH4ebXzpTn7WeQDO2FiPJUY9PIT89Wai7ZtN295Kg5cn5rHJvmJFbqw7JJJqOsdMR523ASvhkgQKgUI0ZKSKCTiQfEcnc6s6snchge9StQ92ORcpLsI7jEMvycZ5T/juh+sfpUxQKqPiSTDX2OotIPXvJMOlW6qn4hTz3hI2MNopPb+lkyP3H+dBbD1qFvXF0xgTzRA4uH2KMBnMA9WJxq7Bcjqa+3N0bluVA/wBmD9tMh/5cTDbWe5Hwj5kY33V3FaIqKpJ6RwxgF37+UEjv1YkDfc0EP4o4XbJiczvZP0EkRAAwNRZlYFcBVyTjcAZztUdwC9e6Ce9yvLbyEiFuWIY5j2Emk5J0/dwqMdYw2BUhxPwoboxz3GiSeI6o4my1sm39HjG++DzMZyMgY8tTETx3cTxuukjySR5w8bDBGCOhGzK4+RFBIogAAAAA2AGwA9AKyqL4Pdvl4JsmWLcPtiVCTpkGO+2GHZgexFSlBXfGd5iMQhS7S5JQbalUqNJ+Tu0cf0kPpUxwyzEMSRjfSME+pO7MfmWJP41X7LN1emTP2cW6jfJCF40+WGfnv9EhNWqgUrjveJxxHSxLOeiIpd/rpUEgfM7VE8S8TvCYgbOc85hGnmiB1E4GoczYZI3/AJUHdxS7dmFvAcSsAzvseTGTjXg5Gs7hQRglSTkKa08VtraC1PMJjji+0DAnm68khlPxNKzH5li2CDkis4CtrEZZ2+0kOqQjzMzkbRxKBlsfCqgZOPUmsIuHm5PMukGnBEcB3Chti0nYyEbbbKMgE5JoKt4SuLyWaQW2YrVRhmuYcfbbZESIw2HRsaV1A4XJYmYgmlhsZJBpNwHb3l8bjS+JHVd86YvMqE4wFqTXm2ux1XEA6H4pox6EdZEA7/H02btzX0/KzeQATwuM3CJuzBRpEkfYsoGkqcZAG+VwQx4NwpS8hJJSKXCrn42Cq/NlbrI51AjOw2wKsdVDw9MbNZTcDTFLIrxSKebGqFFRVkkVRggKBk+XdcMatwNB9pSlArRfh+VJy8czQ2jPTVg4zj54rfUVx3i/ICqNOt9RBc4RVTTqdsbnGpQFG7FgNuoCHTw/BcWkbW7NauEBWRTgq6jfmqxwXDZBJ83UE7kHT4SvLr3cwiJCySOEnBxalGOpWj31uPMQFAxtjUMCuXg8EQSa4upQ0ZkYFPMDM6lvPNCd+YRgCIdlUkdAsxdrc3UPNRjEmA8cKMA0ybHEkq5Kal2AjIxncnoA6JL9LZiZp5J5SozFHGXKjPVYYlZwM92z9arPF5Jb4KrW921u7s7jllCqYVAhDsrZ0a28oOGcYOVq6cFWHlB4ECLJ5jhdLau+vO+oHIOd8g130HnnHuCK1mjO0XEi/LWHnRqsjFyAAkiaWBwcZO4xknY1avCHBfcrSK3zkoDnByAWJYgEjJAJxk7nGa7YeFQo2tYkDZJ1aRkFjk49Mkk7etdlApSlApSlAqH4rx3lF1hhkupY1LMkeABtqAZ22DEdFGWORtWF7xjmObe1dXm++wwywL3Z+o1dQqnOW6jANaLNiV93svJHHlWuTiQawcOE1Z5kmrOXbyg5B1EFQEfwXjiyWcMMEivdSLobGNUZI1PMyn7ozqBxhiy461aI7KJIRDpHKVOXpO66AMYOe2PWtfC+ExW4PLXDOSzud3ck5JZu+/boOwFc/iUkwiMf10kURHqrsNY/g10FWn8UL7s0DwXkmQUgnELMkmTiCTmdAdWjdsHIz3q/LnG+M98dM/Koi8JmuUiGOXBiaXudX9VHjG2+ZOuRoT9Ku/iVwY4pJFXmMiM4TONRUE4z86BxC8WGNpHzhewGWYnYKoHVicAD51U/E3DQYJJ7rKmV4EMasSsa8xR5QPjl0sfNg74AG2+6a/5c6Pdss2cNZrEoCs7KfKAzEmXTqAYkLpY9N60XcTu7y3QVpIrm1SJVOUiEhgYhc4y3mIMh3IzjAOKDt8N2V4sTR6khiBxDqTMqr66dWlc9QraiM77YUTthwyOEkqCXb45GJaRu+7HtknYYAzsBXZSgVWvGt17tGLiPX7wCI4wiF+Z1YpIigkoAGbIGpcHHXBstRDx675WPSCAkemZmwT+CxEftfuCA4F4nW+vIgIhEYklZmMilsNhdGjAcZYK24HwVZeP3TRwtoOHfEaNthS22s52IQZcj0U1G2XCYbwST3EUc6zOGiDoG0xoNMfXud3/b+VVjinhiF7gW9tLcQDUYyFlZ0UldcrBZiwAEbImFwMz49RQW/wAI2YjgDadJlIfB6quAsanbYiJUBHrn61VOL+IEQypNdzw3McjExA8uLQH1qgYJgBoNPnLdW6g9JX3fjMHwzWt+gztIhtpfkAYwUP4gVWeP+Kp4hMLzh1xGsrQyqwCzQiSPQNLkdI20L+tu2AdqC7cOuToHudoVWQB+ZMeSGyOrZDTM395R9a+8Y4DLdhRLOI1RlkUwppkDD0dmO3Xt6Vu4L4qs7vaC4ikb9ANh/wCE4P8AKpqgj7ThCI/MZnmk7PIQSo9EVQFX9kAnvmpCvlV7iPilQeXaobqY5ACfAMZyWf0B222zsSKCfmmVFLOwRVGSzHAA9STXnaccuvzi6s0hljkXmkkgRIqDI1sMZkKZJKl+gB0437+J+GpJ4ZZuJSCfQjyJbplYE0qSMgYLkEdz++pq5iDLa2oGAQsjgDA0Q6GIIHZnKDHcFqCD8NcCuZVjN00kMZDSSwBlETSM6SBY1XUyxLgjdskk4AHW9UpQKVwX/FUjYIA0srDKxIMufmckBB+sxAqEvmaZjHMOe3lJtIjiJMnY3M2PMMZ8vQjPkbGaCQu+O5DcjQwTPMmkbRbx4O+X++w38q7ZGCVqBQO9xFMLe4uV+Np20rq05CJDCzKEj1Nq1HGdCnzbGrFbcIyVeciRkxy0UYhix00J3IwPO2Tttpzipagh+C8K0s9xKg94lYsTsWROiRgjbyppBI6kdT1qJvuOQ8PuOTljG45jxqjNyNRY8zKjARmB8p7kY64q3VUPDDFuI8UmborW8KnbZY0Zmxjf4mJ/dQdnhPikdxJdNbktBrRgcFftWU8xQCBtgRtkd5D86sdRnh0s0IlbZpy02O4DnKKfmsegfhUnQKUpQKUpQc9zexR/0kiR/wB5wv8Aia4rvitrIjIbqIB1KkrOqsMjGVIbIPzrm434Msbx+Zc26SvgLqJYHC5wPKw23NRv5MOFf7Gn8cn+ughOIi4nZba3eyzFHrSSCUpJIoOmRUEeFjbBHlOVy4I6bXSw41aCNVWWKEINHLdljePTtoZGIKken41DD2YcLBDLa6COhSWZD+9ZBWNz7LuGSZ1W7ksdRJuJyc+vmlOT8zQWaLisDfDNE30kU/4Gq54i48i3Ef2lqI4FabVLOqfaMHRNIAZmwnNyMDdlx0NaofZdw5AAscigZwBPJtnr96so/ZrZLnTzlyc4EpP+IJoNXhDxXG0QaUBXnk1hlYOHMjaU1BSWjIGhcNtgDfrU5c+L7GORo5LuFJEOllZwCD1wc1AyeyuxJzmcHrkS/wCa1l+TCzHRpc9iTG/79UZz+NBWo+I8LtW56+7NPbzyTO0ejXLE/NC8gjYlQ6Ap5T5D8idnDvaVZ3M7oFkh51zDIHlMaoFjWJSWPMyPgPr1FWEezO17kN/et7Yn6Z5GcfLNRd97HbeRmPvEq62BYAIFwOwAXbaguy+JbMnAu7Yk5OBMh6ftVvj4zbscLcQsfQSoT/I1VuH+yvh0SBeW7HqzNI2WO+5XOkdT0AroPs5svRsnG5EbHbb70ZoLKOIRFlQSKWfVpAIOdIyTt2GRv8x61T+M8Rk5F7PpjWOUGGNi5EmlMxaQqxklmkMhG/RxUpZeAOHRDAtIXOSxZ0DuSeu5Gw+QwB6VvPgnhx//AAbb/dL/AJUG2y46hhBMUsUgjZhbsh5nkXOlMeVzjHQ9+1RfgyZWlmUkPKmVdl8yhy2uXLAYBaRiAvXTCp9K4vEnh0wEPYcNtpSVYN5zEwzkYCAaWB+ZqZ8CRSpaJFLaizMWECBw+QAMsdPQk5oLFQUrXPCrqVbdT13I+fUHNBDcb8G2V2Pt7ZGI6Oo5bjvkOmD1qo8V4ZJYHTYcQnDqVHu8wFxEC2NIkdt49X11EfCDXzjaXolZYuFOyjIWT32RVO5wSEkHUYP44qcsvAVuURpTc83dyfepcqzjcDS+BgeXI3I6k0EFez8SlA99t5TAc59yAJIG2XilKv5tzhtWBgaM7i2eF+I2OkRWzqjdWifKT5/XWTzkj59KwXwbEBgXF6AOn5y5/wAaj+I+ziCfHMuLmTTuOY6yEEdCC6Ej8KCd8TO5jWGMAvO4jwTpGj4pSTg4+zDDODuwqB4b4oDXsxlC8tQkBuEJMEcgZ2MZkcLknUu4GAVAPatU/s9bHk4hdjTnlh31KuRjsVYjG3xCuXhvgW8jURC7EEHm1CIyszZGMhZnKpvvvq+tBe7m/ijTmO6qm2Gzsc9AuOpPYDrUTd38jqXJNlBkDUw+3kzthEIOjO2Mguf0Qao/F+CX9syxWSXMixBhHKXhKqWwxKq4YgFuvfY9Kl+BeGuIOEuJr6aKbBGiSKCXR1HlOjC56+XBO2aCf4dYM6YjRrOFiS2Sfepdzu7kkpkd8l8H7hFTVlZpEgSNQijsP8STuT8zuarZ4LxPtxNf+Ej/AM61ScE4t93isf42SH/B6C4UqlJwrjSg/wDWFq5x961wAd+6np03pJwTi8sZSW/tk1HBEdsTle4LGRTg9DjsetBczIMasjTjOe2Oua864VxhBZ3zltD3Esz6cNlA5VNTYHlAznJO2OtS83CeJGIw+8WrKymPAiMYC4x5QAcbbelR934Uv5IIrcyw8mLBKK7KJCG1YkJhLEfQj1oL9GAAMbjAAPyrKqVacJvo2V444IdIIKRyMIiDnYx7L1OcgA571JCfiP8AZxEfhn/zaCx0qszcS4guMWiN1z5wPT0dq0r4jvh8XC5G/uTx/wDvxvQWylQPDfEEskiRyWF3Br1ed+U0a4BPmZJSRnGOnUip6gUpSgUpSgUpSgUpSgjOE2bJJMx1YkYMNekv3B3TqvTGrcdPQVJ0pQKUpQKUpQaL5GaKRYzpcowRvRiCFPQ9DjtXLwG3eOELIMMC3oWxk41Fdi2OpHWpGlApSlApSlApSlBG8esedFoCByWXBJxoydLSD1ZVLED1xUlSlApSlApSlApSlBDnhze+8/7vK0de+++OoPTpsRudwKmKUoFKUoFKUoFK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data:image/jpeg;base64,/9j/4AAQSkZJRgABAQAAAQABAAD/2wCEAAkGBxQSEhUUExQWEhUUGBcVFxcYGB4YFxodGhwYGR0aGBoYHCggHh4lGxsYJD0iJikrLi4uGB8zODMvQygtLisBCgoKDAwMDgwMDiwZFBkrKysrLCssNysrNysrLCsrKywrKyw3KysrKysrKysrKysrKysrKysrKysrKywrKysrK//AABEIAKoBKQMBIgACEQEDEQH/xAAbAAEAAgMBAQAAAAAAAAAAAAAABQYCAwQHAf/EAEsQAAIBAwIEAwUDCAcECQUAAAECAwAEERIhBRMxQQYiUQcUMmFxI0KBFyRSYoKRkqEzQ1NysdHSVJOUoxUlVWOis8HC8BY0RHOD/8QAFAEBAAAAAAAAAAAAAAAAAAAAAP/EABQRAQAAAAAAAAAAAAAAAAAAAAD/2gAMAwEAAhEDEQA/APa6VG8Z4xFBy0kcq87cuMKupsnbVjBAVcjJO3T1xVS8KW3Fmne7udIyvKSCRzHhcqSxWIvGD5Tg6cnUdwMCgv8ASokcZZdpreaL9ZQJkP0MRLD9pRXXZcSimLCKRHK7MoPmX+8vUfiKDrpSlApSsJZVQFmIVR1LHAH1JoM6VDx+KLNiAtzC5JwArhiSewC5NYSeKIFfQeYD5SS0bIoDHAOqQKDuD0yf5UEf4v8AHcHDpoYpgcSgsWGTpUEL8KgknfPYYU75wDP8K4nFcxLNBIssbZwy9NtiPkQexrzG98NR8Tu5bk20lwJG0Rs05gRBGigJNGiGRPMGOd8h1O2as/s94X7tJeRII0hjkRFjRmcB9AZ3LOzEFgyDTt8GSASaC50pSgUpUZLxYtI0UCc502c6tMUZwCFd9zqIIOlQTjrig8z8Ue1eSx4lPDpWeGMqmnITB0qTg4JZgSwJJAPTAxk+k+GOPxX1us8WQDkMrDDIw2KsPUGqLwR8zTSXD29iXkkkkCp+cAhlUnnuCOXlZBq0qV236Grd4MsxGk7IG5c0xeN3Yu8ihUTWxbfBZWK7nylenSgsVKUoFKUoFKUoNV1cpGpeRlRF3LMQAPqTWccgYBlIZWAIIOQQehB9Ko/tchuJbWK3twuqeYKS7KgARWkGlmIw2VGMb7Gq57Npr6yuFtrmaOeGU8sKk6zPE5Dupx8QUhWz+B7E0HrtK1yzKuNRC6iFXO2SegHqa2UClK03d0kSF5HWNB1ZiFUfiaCC8Z+MIuGrE0yMyylgCpG2kA4x1LEHbbGxyRtnp8MeKrXiCM1tJr0Y1qQVdc5xqU7jODv8qo3jqKDiV3bDk3V1FbpPrWFQmWcQsvmkKnTjGSv6SY61L8J8Pe7XNmwWG2BM4EEC/dKZHMcjVJjSCScDUy7dyF8pSlApSlApSlBSuK+AkueIrdyMOUiqVRSwk5gJ31Zwo+E+XBJA3GN57/oZ1P2d3cJ8mKSr/wAxC3/iqXpQRTxXinyyQSAdmjZCfqyuQO/3a5buF5ce82McxX7yOkhGNxp5qow/D0qfpQVVpkjOQ97anqVZGmj+eciRQPowxitsHHJMnEtpcjJGlXMEg+Wly4J/Fastabu1SVdMqLIvo6hh+40EHc8fkZZhDCI3h2ke4dViVtIYLlGbUSCNhjGdyOlQlnfLKwMNnPfXGzGS6CxrGWUEZDf0QxjyogOBnfOTNWvgyBFji1StBCdUUBYBEYdHBVQ5Yb41MepPXBGPGUjhWO2AkEc7O8zAPI7IunUCRqYli0a5P3dW42oMvD9/fTxmRxahTkJoaRg+PvBiB5c5A2ORgjYjMmYhpE1yI1eNX1EMTGqkgndgOyqdxtg1zDxNaBW0zIxjA+zU5k9Aqx/ESTsABX1LB52WS5GlVIaO3ByFIJw0pGzvjHl3VT01EBqCL4VwSOUy3UoZEdneIE8tkQktrLphgWJdhv5VfHqKkrTi9pFbCSNwtupZdQViqkZZmc4yB1JZuuc53rR454K93atHEFMpwFLuyKASNWWTJxjtg5xjvXBa+FJYbM2glW4jYHWJCySEsQTidMtjsMqTgAZ2oJjwz4iiv42lhD8sMVDMANWO4AJx9Dg9NqmKp0FnawABraXh7KugSx7jA3yZYywI75lHU133F/PBFzFeK9jyFUkiORi5CooZAY3YswHRO1B3cQneST3eIldtU0g6xqeir/3jb4P3QCfTPBJMq217Eicr3ZZFXQTvmITK+djqOrf5g7nrUrwawMMYDYaRyXlYDGp2+I/QdAOwUDtUHaPzzxNUG8myZ2DDkCHUP1eYjrn9U0GPgmJjLdzSJoleRDg9UWSKJ9HUqD8JOnbVnr1q2VX/AA7ONbHORdLHcxn1URxxsmPVdKH9sfOrBQKUpQKUqF47x8W7LGqGSRwWPXRGo+/MyqxVSdum+/YEgJO9u0hQvIwVR39SdgAOpJOwA3JNQt5PM0bzSmS3gXSwjiANwV6MZWOQoGc6U3AB8xOw7OH2vMK3EjrM25j0bxR5yDo9WxkFzv1Axkit15xaON+XvJKRkRRjU+PUjoo+bECgrvFPDEcrRtFGt2kgcPz5mlhCkDzoWLMrkn7gAIByRha03/D1tmR3ntrQQo/LWC3HNAYYYjUzbA7/AA4z1zUta+H8mV2JtjKD5LdygUnOXYjAeQ5znGNsYPU/bHwpBES8mZ2yGZnAwSvRiqgBj3y2TnpQU2Ti0bw+Wwe5kKRB59QldDK2Bp1yBgSdwquCCV6dvQPDlm8NrDFIzO6IAWc5b5Bj3IGBnviobhamWSJjsZWa+ceiBRFApB/Vwe26GrPPMqKzsdKqCzE9AAMkn8KDn4pfiFM4LuxCRoOruei/IdyewBPauGLhi6syyh7pgSrHSeUSCPsEYYUDfcgk43JrZw1Wnf3h1KqBiBG2IVusjr2dugHVV9CzCuPxNGhkhaNOZeRHXCFxqCZ84kYkBYmGV37kY3FBWvEk8jO4+GdY5Q0iMUCiAhi5w2oCSCXGOmrTuMAi7cO4TFEeYoYsVxl5Hk0g7kJzGOkE4zjrgZ6CuF7cXJ58AQl4zBPHJtldzok0glXRiwx+u2e2K1xaKONo4WuVVHOiRUkmnkQFTg+aRlAJGnzIfiG1B6DFIGAZSGB6EHIP0IrOqTw+5htrqNYoJLVJg2tnAVZQdIWRsnUHD4XBAOJBnHlq7UClKUClKUClKUClKUClKUCoHxPZRu1u8qLIiyctlcalxMNAOMHfmCP8Canq0X1os0bxSDKSKUYfIjG3zoK1NwSO1tY25aarNxIrhRrEaMwJyBueQTn/AOGrXUdwiVpYSk2GkQtDLtsxAHmx6OhVsej1j4ZuC9rEWOWUGJzjGWiYxsf4lNBKUpSgVW/FXhqKaKRljIlyjnltyzJoYNpbHlYkAgagdzVkpQeev4GhmTmpy7sMC0LMTBImoEeV4RpJG2MqCCNz6bOHGGOOGZAbCeINDolLC2JVgskROSgDMmzDB6Ng7g2aH83uNGPsbglk6YSXdmT6OMuP1g/qK+tiG6wR9nd/u5qL0I/XiX/lfPcKrBcuwSaOMQQmV5LfUy6o5tRWWGYrlVjmYyAEFtLEH9EC6cH4mlzCk8RykgyPwJBG3oQR+FRsnhSI85VZkiuGV5YVCCNiFRdvJqUEIM6SN8nbNTkMSooVVCqowABgAfICgzpSua/vkhXU56nCqN2duyIO7HHSgw4pfiFQdJd3YJGg6s56DPYbEluwBPaob3MCbTeBJhchdLaAEWRA2Ih3+Fiyk5JOvcbCpCwtW1tcz4VyuEUkEQx7ErnpqYjLEbbAZIUE8l2TfAxoMWx+OY/E/Qj3fbYf97tjbTn4gHFxPggs1eW0YwRyOGulBLDQSA8sYYnRIq5ORsQDsTg1ZbGzjiXTGoUHckblifvMx3Yn1JJrhsblgxt7jzMQdDnGJk+YAwHA+Je/UbHA+cEYxM1q+TygGiYnJeI7DP6yHyH5aD96gl6ivEZ1RckHDXLCAH0DZ1nb0jDn64qVqu8TujzppVXV7rDy4x01TT48v1wIR0/rTQdXAVDtPMBs78pP7kGYx+GvmkfJq+eMoQ9jcg7ARO3f7g19iPT1qR4daiKKOMdEVV/cMVld2yyxvG4ysisjD5MCD/I0FT4l4Xn5UjxXlwXCM0aB9ALBcgajqxk/Xr+FdXs/YmAlyzySCOcu5BkdZUVkL4A6eZOg+DpUt4duGeFQ5zJEWhkJ7tGSpbpjzABv2qh+FHl+6uSBvNYvjAHlkYR5yfumMqAP7Sgmb3gNtMxeWCKRjjJZQScbDPrgbb1228KxqFRQijoqgKB9ANq2UoODjPDFuYjG2x3KtjOk4Izg9RgkEHYgkd6ifDnFGR/dJ8iRNlJOc7EhScAnKqWVjuyhs7o1WWofxFwf3hAU2lTdTkqG76Sw3XfcMN1YA9sEJilQnh3jBlHLkyJVBzkadQBwTjpqU7Mo6HHZlJm6BSlKBSlKBSlKBSlKBSlKCrSPci7me2RWiwqyasZeVFAyuXXSoQopPmyVxgYy3X4JeR7USSgKZnlmCr8Kq7sy43PUebr9+uKCXNlGgbBvZpFVh1xK8spOQNjyQ+CfQValUAYAwBsB6UH2lKUClKUEd4hWM28hlBKqAw0/GGBBQp+uH04+eKq0vF7yT3SC4s3ilaeLVMrpywYyZGwNydUaOMD9I71ZPEfwRDJGbi36fKVWx/KvqASXjHOfd4wgHYPL5mP97Qqfg59aCVpSq7xbj0gV+REdKOY3nf8Ao4yDhmManmOF6nZR03AywDtvLyR5DBBgMv8ASykZEWQCFUdGkIOcHYDBOcgGvQwzW96eWx4gzDBMjjVD66mA0xgnGyjLBR5Rpy0pw9eYvKtnKwKTruAQXmbOX5bDuW1apOxyF6ZWbs7RIlCRqEUZOB6nck+pJ7nc0HB/0bJN/wDdOjJ15MYIjP8A+wscyAb7eUeoOBUqBX2lBF+JhGLaVpchY1MgZfjVk3Vkxvq1YwO/TvUDY8fF3PaD3edJU1M0jJoiGYzrRWzlsnHlx9zPYZmvE3wQgnANzag/P7VCAfxArOT7S9X0ghZjv96Zgq7fJY5P4qCRuJgis7HCopZj6ADJP7qrlrGz+6o/xyM97N8tOCinB7M8YHqIjUnx3DiO3P8AXthh6xr5pB9CMJ+3WPCk1T3E2c5ZYF3OAsOcjHQHmPINuukelBLUpUZx+dgixoSsk7CFWGxXIJdwfVYw7D5gCghrfxJbx3twjSKiMFcu2VUyKDG4VjswCqoyNgVYZODpwEytaMyebnXhktsblzzg4ZcH4SQ7Z/Rya6eLwwsOUyqLWzCtLlQ2SAGSFRjOfhY43OUXfUcdPAuCqjvctGscsuSEHSJTvpAG2tvKXI6lQNwooJ00pSgUpSgrfiXhTA+8weWRPM2BqJ0ggOF+8wGQRsXQlc5CFZLgXFluYwwwHAGtQcgEjIKnujdQ3cehBAkqqfGLNrSUXEOFTJ1jooLHdW9I3Yk6h8D4O6s9BbKVDeH/ABHHeGQRrIvKIB1hRudQK6QxYMpXBDAYyKmaBSlKBTFKhX8LwEkkz5bOfzmfG5J2HNwOvagmqVXZPBNmxyySsfU3M5P85a5G9m3DT1ts/wD9Zf8AXQW2ofxDxpIbd3WSMN5VVmYFVLsEDNv8K5yfkKhvyXcK/wBjX+OT/XQey7hX+xr/AByf66CCsvE8cVzawpNBdxwQyboVgVASiKweaXS8nlcaRjZicirxwfxDDcqzK2jSxQh2TOQAdijspGCNwTVb4b7PuEzx61s8DU64Z3zlHaM9JCOqnv0rbP7KeFMMe6hfmsjg/v1UFySVW6MD0OxB69OlZ1QPyO8K/sX/AN8/+dZx+yLhi/DFKufSeQf4NQXylUf8lHDv0Jv+Ik/1U/JRw79Cb/iJP9VBMeILsCeBC8USpm4LytpG2UVV3G51E5/V+dRXhrxNHi5mZWMTzuwuFX7OQIqxnSNRfC6NPTfAO2cDjvvZTwwIXME8pUZCrMxY/JdbgfvIrVw/2VcIniSZYJdMiq41SvqwRkZwx3/Gg9EjcMARuCAR9DvVW8V8LQOsplmt4ncC5MMhjHwhUlc9tJVFJGNiM7LUX+R3hX9i/wDvn/zr7+R3hX9i/wDvn/zoJ/wY6rByAQxt2MbOGDrIT5+YGHUtqyRgYYsOwJn6oS+yDhYxiKQY3GJn2/nW38lPDv0Jv+Ik/wBVBeKVU7f2fWkbake6UjuLqb6/p71sn8CWzqyvJdsrAhgbubBB6gjXjB9KDZxy/E0cRhV5fzqMqFABcQuHdk1sAVwpGokA9s7Z4eEcfxcXolQxnWmH3kiQiJQIndV2YEMxAyvm+LO1c3F/BNinKWT3t1d1hX87k0prwg2aQbHphQdu1a4/ZHYqcq90nX4ZyM5652zQcMd5xuV3kFtahxFiCZWLwlT9o2nzeYviIAkDoPnVv8F2V1DbLHeGEyAscw6sEMSxLagPMWJJwAN6gF9lNoAAJ70AAAAXBA2/Zrnl9j1mzZM92c9cygn95X6fuoPRapfGPELQSSXbRh7eIGCImQITJqIlIUjLZZUQY/QfbcExb+xuzztPdAenMB/nprYnsktxoxdXg5RzH9rshHdBjy9T09TQaOD8ed5LaCS2Y4zeT6QyuJCc6mjlVS2JGLaU1adKHJ2q+WXGYZXMcb6nAyyaWDINsawQCuc7ZxnfHSqjd+zCOUASXt84U6hqmzg+o22NaofZYiDC3tyM7n4CTvnclcn8aD0KmK81j8CxvO0S311riVWLARgbswxqAyWBG/pkb1Ip7PXHTiV5/Ev/AKigvOKVRz7Pn/7SveufiX/Lp8qy/wDoOX/tS+/iT/TQXaorxATIht45BFNOrBTp14UY1sy5Hlx5c56sKg4fBcykf9a3xA7ZT599HzNScHhSFWLs9xI7hVdmnfL6c41BSBjc+UYXc7UER7P/AArHaNM3O94kDupYLoRSwTWq9dRyoBJY4xjqDm61rghVFCIoRVGFUDAAHYAVsoFKUoFKUoFKUoFVHxn49h4bLEkqs/MUudJywAIXZe53J3KjCNvnANourpIl1SOsa9MsQo+mT3rynxRweDiPEWk5F1dgRxIvKIiiGBI2JHfDLnIIKjBDDeg9B8H8QtZ7YPZuXiLyHzZ1BmdnYMG3HmY7ehGNqm6oPs+4AbK7uY+VDbq0MDcuOZ5iSS41MZNwRhlyAA2M1fqBSlKBSlKDRfWqyxtGxYK40nSSrY+RG4rXHLHEUhMg1EHQrNl2A6nfc1114Z7Q+F3t3f3MiTRQwwskC67gQ/AiybrnJOtmIJH06Cg9zpVL9mF9ctA8F2TJLbMF5vmIdXGpfMyqSV3HTsN6ulApSlApSlBz3VoshXVk6GDgBiASpDAsAcHDAHfuK6KUoFKVz3V9HGVEkioXOlAxALH0GevUfvoOilKUClKUHHFwuFZWmWNVlcaWcDBIznf5579a7KUoFKUoFKUoFKUoFKUoFKUoFR/F+ImIKqJzZpMiOMHGcdWY/dRepb6AZJAP3jHE1t0UkamkdYo0yFLu2SFBbYbBj9FNY8KsXQtJMweaTGrT8CKOkceQDpHXJ3JOT2ACOuuXalJp9dxM7aA4XZMnpGpOlB8gdbYx5jtUfJwNJXEtnIOWoKSW6yPDk5zgsh1REHB0leo7amzM8QvDMXt4VWRh5ZXcaoo8j4WH33wc6OnqRtnkHgyAaCJJ1dBgSLKQ/XJwcHSM/dXC42xgUGEclxEji2s5GmchnkuZY1DNjTlmjZmbAAGAoGAKr6Xxd5Tf8QEbRl0a3tshQgzncAsQynckZGDgjGauLcAjb+leWcfoySEp6bouFb8QajfEOiOO7Cqo02TeVRgDXzB0Hrj+VBJ+GnYwktrK635XMyJOWDhdWrzdjgncjGalaEV8oPtR/EeIlGEcS82ZtwucKq9Nch+6o/eegHpHQeIjcs6WarIFx9uzDlb5GpVHmkUEEZGFJVhqGM1K8NsBCDuXdzqkkb4nPqfQAbADYCg4JbEEgXNxIxlOlEVjBHkDOlOWQxOAT5mJO+Om1Uh4MvD77mtbxT84MyS6mEwYY+zVp2Ks2ArDVIDhX09MVar3iKXCmKGIXYJ0s39QhG+Wk74PZNRzjp1GNrw26iQIZYrxcAFZlKH54dQ2QOwYMfVjQQnD+Mi3MoihEs9xIZZFg0tCjlFXBZMyN8IyxQZOo7DAqH4hxW6mZGNwbcIGmIjIziPmBkaM+VdkfOXY6mXddhV4kjuApLPDaRICx5Q1tpG5OqRVRdgfuGoPwVwWNnmuHjDM79XxI2onWxLHPmAMcZx0MLY60Fxt2JRS2AxUE46ZI3x8s1spSgUpVd434gKScmAFnVXZ3CcxV0BWMarqXVKVOdOdgD8gQsVRt1xyCNihfW46xxgyuPqsYJH41oj4Qk6K0sz3aMAw8wWJlI/Qi0q6kfpas5rK8uuWRbWqoJWGcBcRwqduZIF+h0psXIIyAGYBum4wiAFkmAPfkuf3hVJH415N7QrS74tc67LTJbWy6FkWRUBZwrvvkHGAnXbavTOKeKIoJVgzzZsBmReqr6nHQsdgPU9hk1XuE8FVCs9zw/U0eldZxJKvlQlliAOVDhgGUlsHpig0eyW/vFM1neMJTCqSRuJFlIViylHZSTnIBGd8Zr0aobw9w/Q00vLERnZSATmQIgwoc9jkudIJxqxUzQKUpQKVDXHiKPmcmJTPKNQIUhUXRjUGkchcrkZVdTDIyK2xz3LgMq22kgFSJXfOd85EYGPmOtBKUqMMt2P6uBx6CV0b/wAUZH8xWpvEMcY/OQ1pvjMuAhP6sikofxIPyoJileK+J/bCy3ii2U8iEsGyVHP8y+bdSQmkPjBGdYJxgV69wficd1BHPEcxyqHXOx37EeoOR+FB2UpSgUpSgUpSgr3FOGrdXQRy2iCLUMHbmStgEg5UkIh8rAgiTpUPd8MlhuI4YL65UzEnQREyIoDEsA6HG4AwMDerH4ebXzpTn7WeQDO2FiPJUY9PIT89Wai7ZtN295Kg5cn5rHJvmJFbqw7JJJqOsdMR523ASvhkgQKgUI0ZKSKCTiQfEcnc6s6snchge9StQ92ORcpLsI7jEMvycZ5T/juh+sfpUxQKqPiSTDX2OotIPXvJMOlW6qn4hTz3hI2MNopPb+lkyP3H+dBbD1qFvXF0xgTzRA4uH2KMBnMA9WJxq7Bcjqa+3N0bluVA/wBmD9tMh/5cTDbWe5Hwj5kY33V3FaIqKpJ6RwxgF37+UEjv1YkDfc0EP4o4XbJiczvZP0EkRAAwNRZlYFcBVyTjcAZztUdwC9e6Ce9yvLbyEiFuWIY5j2Emk5J0/dwqMdYw2BUhxPwoboxz3GiSeI6o4my1sm39HjG++DzMZyMgY8tTETx3cTxuukjySR5w8bDBGCOhGzK4+RFBIogAAAAA2AGwA9AKyqL4Pdvl4JsmWLcPtiVCTpkGO+2GHZgexFSlBXfGd5iMQhS7S5JQbalUqNJ+Tu0cf0kPpUxwyzEMSRjfSME+pO7MfmWJP41X7LN1emTP2cW6jfJCF40+WGfnv9EhNWqgUrjveJxxHSxLOeiIpd/rpUEgfM7VE8S8TvCYgbOc85hGnmiB1E4GoczYZI3/AJUHdxS7dmFvAcSsAzvseTGTjXg5Gs7hQRglSTkKa08VtraC1PMJjji+0DAnm68khlPxNKzH5li2CDkis4CtrEZZ2+0kOqQjzMzkbRxKBlsfCqgZOPUmsIuHm5PMukGnBEcB3Chti0nYyEbbbKMgE5JoKt4SuLyWaQW2YrVRhmuYcfbbZESIw2HRsaV1A4XJYmYgmlhsZJBpNwHb3l8bjS+JHVd86YvMqE4wFqTXm2ux1XEA6H4pox6EdZEA7/H02btzX0/KzeQATwuM3CJuzBRpEkfYsoGkqcZAG+VwQx4NwpS8hJJSKXCrn42Cq/NlbrI51AjOw2wKsdVDw9MbNZTcDTFLIrxSKebGqFFRVkkVRggKBk+XdcMatwNB9pSlArRfh+VJy8czQ2jPTVg4zj54rfUVx3i/ICqNOt9RBc4RVTTqdsbnGpQFG7FgNuoCHTw/BcWkbW7NauEBWRTgq6jfmqxwXDZBJ83UE7kHT4SvLr3cwiJCySOEnBxalGOpWj31uPMQFAxtjUMCuXg8EQSa4upQ0ZkYFPMDM6lvPNCd+YRgCIdlUkdAsxdrc3UPNRjEmA8cKMA0ybHEkq5Kal2AjIxncnoA6JL9LZiZp5J5SozFHGXKjPVYYlZwM92z9arPF5Jb4KrW921u7s7jllCqYVAhDsrZ0a28oOGcYOVq6cFWHlB4ECLJ5jhdLau+vO+oHIOd8g130HnnHuCK1mjO0XEi/LWHnRqsjFyAAkiaWBwcZO4xknY1avCHBfcrSK3zkoDnByAWJYgEjJAJxk7nGa7YeFQo2tYkDZJ1aRkFjk49Mkk7etdlApSlApSlAqH4rx3lF1hhkupY1LMkeABtqAZ22DEdFGWORtWF7xjmObe1dXm++wwywL3Z+o1dQqnOW6jANaLNiV93svJHHlWuTiQawcOE1Z5kmrOXbyg5B1EFQEfwXjiyWcMMEivdSLobGNUZI1PMyn7ozqBxhiy461aI7KJIRDpHKVOXpO66AMYOe2PWtfC+ExW4PLXDOSzud3ck5JZu+/boOwFc/iUkwiMf10kURHqrsNY/g10FWn8UL7s0DwXkmQUgnELMkmTiCTmdAdWjdsHIz3q/LnG+M98dM/Koi8JmuUiGOXBiaXudX9VHjG2+ZOuRoT9Ku/iVwY4pJFXmMiM4TONRUE4z86BxC8WGNpHzhewGWYnYKoHVicAD51U/E3DQYJJ7rKmV4EMasSsa8xR5QPjl0sfNg74AG2+6a/5c6Pdss2cNZrEoCs7KfKAzEmXTqAYkLpY9N60XcTu7y3QVpIrm1SJVOUiEhgYhc4y3mIMh3IzjAOKDt8N2V4sTR6khiBxDqTMqr66dWlc9QraiM77YUTthwyOEkqCXb45GJaRu+7HtknYYAzsBXZSgVWvGt17tGLiPX7wCI4wiF+Z1YpIigkoAGbIGpcHHXBstRDx675WPSCAkemZmwT+CxEftfuCA4F4nW+vIgIhEYklZmMilsNhdGjAcZYK24HwVZeP3TRwtoOHfEaNthS22s52IQZcj0U1G2XCYbwST3EUc6zOGiDoG0xoNMfXud3/b+VVjinhiF7gW9tLcQDUYyFlZ0UldcrBZiwAEbImFwMz49RQW/wAI2YjgDadJlIfB6quAsanbYiJUBHrn61VOL+IEQypNdzw3McjExA8uLQH1qgYJgBoNPnLdW6g9JX3fjMHwzWt+gztIhtpfkAYwUP4gVWeP+Kp4hMLzh1xGsrQyqwCzQiSPQNLkdI20L+tu2AdqC7cOuToHudoVWQB+ZMeSGyOrZDTM395R9a+8Y4DLdhRLOI1RlkUwppkDD0dmO3Xt6Vu4L4qs7vaC4ikb9ANh/wCE4P8AKpqgj7ThCI/MZnmk7PIQSo9EVQFX9kAnvmpCvlV7iPilQeXaobqY5ACfAMZyWf0B222zsSKCfmmVFLOwRVGSzHAA9STXnaccuvzi6s0hljkXmkkgRIqDI1sMZkKZJKl+gB0437+J+GpJ4ZZuJSCfQjyJbplYE0qSMgYLkEdz++pq5iDLa2oGAQsjgDA0Q6GIIHZnKDHcFqCD8NcCuZVjN00kMZDSSwBlETSM6SBY1XUyxLgjdskk4AHW9UpQKVwX/FUjYIA0srDKxIMufmckBB+sxAqEvmaZjHMOe3lJtIjiJMnY3M2PMMZ8vQjPkbGaCQu+O5DcjQwTPMmkbRbx4O+X++w38q7ZGCVqBQO9xFMLe4uV+Np20rq05CJDCzKEj1Nq1HGdCnzbGrFbcIyVeciRkxy0UYhix00J3IwPO2Tttpzipagh+C8K0s9xKg94lYsTsWROiRgjbyppBI6kdT1qJvuOQ8PuOTljG45jxqjNyNRY8zKjARmB8p7kY64q3VUPDDFuI8UmborW8KnbZY0Zmxjf4mJ/dQdnhPikdxJdNbktBrRgcFftWU8xQCBtgRtkd5D86sdRnh0s0IlbZpy02O4DnKKfmsegfhUnQKUpQKUpQc9zexR/0kiR/wB5wv8Aia4rvitrIjIbqIB1KkrOqsMjGVIbIPzrm434Msbx+Zc26SvgLqJYHC5wPKw23NRv5MOFf7Gn8cn+ughOIi4nZba3eyzFHrSSCUpJIoOmRUEeFjbBHlOVy4I6bXSw41aCNVWWKEINHLdljePTtoZGIKken41DD2YcLBDLa6COhSWZD+9ZBWNz7LuGSZ1W7ksdRJuJyc+vmlOT8zQWaLisDfDNE30kU/4Gq54i48i3Ef2lqI4FabVLOqfaMHRNIAZmwnNyMDdlx0NaofZdw5AAscigZwBPJtnr96so/ZrZLnTzlyc4EpP+IJoNXhDxXG0QaUBXnk1hlYOHMjaU1BSWjIGhcNtgDfrU5c+L7GORo5LuFJEOllZwCD1wc1AyeyuxJzmcHrkS/wCa1l+TCzHRpc9iTG/79UZz+NBWo+I8LtW56+7NPbzyTO0ejXLE/NC8gjYlQ6Ap5T5D8idnDvaVZ3M7oFkh51zDIHlMaoFjWJSWPMyPgPr1FWEezO17kN/et7Yn6Z5GcfLNRd97HbeRmPvEq62BYAIFwOwAXbaguy+JbMnAu7Yk5OBMh6ftVvj4zbscLcQsfQSoT/I1VuH+yvh0SBeW7HqzNI2WO+5XOkdT0AroPs5svRsnG5EbHbb70ZoLKOIRFlQSKWfVpAIOdIyTt2GRv8x61T+M8Rk5F7PpjWOUGGNi5EmlMxaQqxklmkMhG/RxUpZeAOHRDAtIXOSxZ0DuSeu5Gw+QwB6VvPgnhx//AAbb/dL/AJUG2y46hhBMUsUgjZhbsh5nkXOlMeVzjHQ9+1RfgyZWlmUkPKmVdl8yhy2uXLAYBaRiAvXTCp9K4vEnh0wEPYcNtpSVYN5zEwzkYCAaWB+ZqZ8CRSpaJFLaizMWECBw+QAMsdPQk5oLFQUrXPCrqVbdT13I+fUHNBDcb8G2V2Pt7ZGI6Oo5bjvkOmD1qo8V4ZJYHTYcQnDqVHu8wFxEC2NIkdt49X11EfCDXzjaXolZYuFOyjIWT32RVO5wSEkHUYP44qcsvAVuURpTc83dyfepcqzjcDS+BgeXI3I6k0EFez8SlA99t5TAc59yAJIG2XilKv5tzhtWBgaM7i2eF+I2OkRWzqjdWifKT5/XWTzkj59KwXwbEBgXF6AOn5y5/wAaj+I+ziCfHMuLmTTuOY6yEEdCC6Ej8KCd8TO5jWGMAvO4jwTpGj4pSTg4+zDDODuwqB4b4oDXsxlC8tQkBuEJMEcgZ2MZkcLknUu4GAVAPatU/s9bHk4hdjTnlh31KuRjsVYjG3xCuXhvgW8jURC7EEHm1CIyszZGMhZnKpvvvq+tBe7m/ijTmO6qm2Gzsc9AuOpPYDrUTd38jqXJNlBkDUw+3kzthEIOjO2Mguf0Qao/F+CX9syxWSXMixBhHKXhKqWwxKq4YgFuvfY9Kl+BeGuIOEuJr6aKbBGiSKCXR1HlOjC56+XBO2aCf4dYM6YjRrOFiS2Sfepdzu7kkpkd8l8H7hFTVlZpEgSNQijsP8STuT8zuarZ4LxPtxNf+Ej/AM61ScE4t93isf42SH/B6C4UqlJwrjSg/wDWFq5x961wAd+6np03pJwTi8sZSW/tk1HBEdsTle4LGRTg9DjsetBczIMasjTjOe2Oua864VxhBZ3zltD3Esz6cNlA5VNTYHlAznJO2OtS83CeJGIw+8WrKymPAiMYC4x5QAcbbelR934Uv5IIrcyw8mLBKK7KJCG1YkJhLEfQj1oL9GAAMbjAAPyrKqVacJvo2V444IdIIKRyMIiDnYx7L1OcgA571JCfiP8AZxEfhn/zaCx0qszcS4guMWiN1z5wPT0dq0r4jvh8XC5G/uTx/wDvxvQWylQPDfEEskiRyWF3Br1ed+U0a4BPmZJSRnGOnUip6gUpSgUpSgUpSgUpSgjOE2bJJMx1YkYMNekv3B3TqvTGrcdPQVJ0pQKUpQKUpQaL5GaKRYzpcowRvRiCFPQ9DjtXLwG3eOELIMMC3oWxk41Fdi2OpHWpGlApSlApSlApSlBG8esedFoCByWXBJxoydLSD1ZVLED1xUlSlApSlApSlApSlBDnhze+8/7vK0de+++OoPTpsRudwKmKUoFKUoFKUoFKUo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katyaburg.ru/sites/default/files/pictures/sport/gornie_lygi_foto_01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933" y="3031067"/>
            <a:ext cx="4648201" cy="3231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075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accent1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1526"/>
            <a:ext cx="10058400" cy="1371600"/>
          </a:xfrm>
        </p:spPr>
        <p:txBody>
          <a:bodyPr>
            <a:normAutofit/>
          </a:bodyPr>
          <a:lstStyle/>
          <a:p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1. Одновременный </a:t>
            </a:r>
            <a:r>
              <a:rPr lang="ru-RU" sz="3200" i="1" spc="80" dirty="0" err="1">
                <a:solidFill>
                  <a:schemeClr val="tx1"/>
                </a:solidFill>
                <a:latin typeface="Candara" panose="020E0502030303020204" pitchFamily="34" charset="0"/>
              </a:rPr>
              <a:t>бесшажный</a:t>
            </a:r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467" y="1104053"/>
            <a:ext cx="7730067" cy="3931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spc="80" dirty="0">
                <a:latin typeface="Candara" panose="020E0502030303020204" pitchFamily="34" charset="0"/>
              </a:rPr>
              <a:t>Передвигаясь этим ходом, лыжник отталкивается только палками, ноги в отталкивании не участвуют.</a:t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>
                <a:latin typeface="Candara" panose="020E0502030303020204" pitchFamily="34" charset="0"/>
              </a:rPr>
              <a:t/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>
                <a:latin typeface="Candara" panose="020E0502030303020204" pitchFamily="34" charset="0"/>
              </a:rPr>
              <a:t>Лыжник, скользя на обеих лыжах, выносит палки вперед, направляя их кольцами назад-вниз. Затем быстро ставит палки на снег и сильно отталкивается, наклоняясь почти до горизонтального положения. Руки в начале отталкивания полусогнуты, кисти рук, двигаясь при отталкивании вниз-назад, проходят немного ниже колена. С окончанием толчка поднимаются до тазобедренного сустава. </a:t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>
                <a:latin typeface="Candara" panose="020E0502030303020204" pitchFamily="34" charset="0"/>
              </a:rPr>
              <a:t/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>
                <a:latin typeface="Candara" panose="020E0502030303020204" pitchFamily="34" charset="0"/>
              </a:rPr>
              <a:t>Разучивать </a:t>
            </a:r>
            <a:r>
              <a:rPr lang="ru-RU" sz="2000" i="1" spc="80" dirty="0" err="1">
                <a:latin typeface="Candara" panose="020E0502030303020204" pitchFamily="34" charset="0"/>
              </a:rPr>
              <a:t>бесшажный</a:t>
            </a:r>
            <a:r>
              <a:rPr lang="ru-RU" sz="2000" i="1" spc="80" dirty="0">
                <a:latin typeface="Candara" panose="020E0502030303020204" pitchFamily="34" charset="0"/>
              </a:rPr>
              <a:t> ход старайтесь при хорошем скольжении, на плотной с уклоном лыжне, с хорошей опорой для палок. Подготовительное упражнение к нему— вынос и постановка палок на снег на месте, без движения вперед и отталкивания. Научиться этому ходу довольно легко.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534" y="2387649"/>
            <a:ext cx="3759200" cy="2151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1330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accent1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934" y="642594"/>
            <a:ext cx="10058400" cy="1371600"/>
          </a:xfrm>
        </p:spPr>
        <p:txBody>
          <a:bodyPr>
            <a:normAutofit/>
          </a:bodyPr>
          <a:lstStyle/>
          <a:p>
            <a:pPr marL="182880" lvl="0" indent="-182880">
              <a:lnSpc>
                <a:spcPct val="100000"/>
              </a:lnSpc>
              <a:spcBef>
                <a:spcPts val="900"/>
              </a:spcBef>
            </a:pPr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2. Одновременный одношажный ход. </a:t>
            </a:r>
            <a:b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ru-RU" sz="3200" i="1" spc="8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068" y="1408854"/>
            <a:ext cx="10058400" cy="3931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spc="80" dirty="0">
                <a:latin typeface="Candara" panose="020E0502030303020204" pitchFamily="34" charset="0"/>
              </a:rPr>
              <a:t>Лыжник скользит на обеих лыжах. Немного сгибая руки, он выносит вперед палки, направляя их кольцами вперед-вниз, Вместе с постановкой палок на снег сильно отталкивается правой ногой, делает шаг-выпад левой и переносит на нее вес тела. Наклоняя рукоятки палок вперед-вниз, отталкивается согнутыми руками и приставляет закончившую толчок правую ногу. </a:t>
            </a:r>
            <a:br>
              <a:rPr lang="ru-RU" sz="2000" i="1" spc="80" dirty="0">
                <a:latin typeface="Candara" panose="020E0502030303020204" pitchFamily="34" charset="0"/>
              </a:rPr>
            </a:br>
            <a:r>
              <a:rPr lang="ru-RU" sz="2000" i="1" spc="80" dirty="0" smtClean="0">
                <a:latin typeface="Candara" panose="020E0502030303020204" pitchFamily="34" charset="0"/>
              </a:rPr>
              <a:t>Заканчивая </a:t>
            </a:r>
            <a:r>
              <a:rPr lang="ru-RU" sz="2000" i="1" spc="80" dirty="0">
                <a:latin typeface="Candara" panose="020E0502030303020204" pitchFamily="34" charset="0"/>
              </a:rPr>
              <a:t>отталкивание, наклоняет туловище до горизонтального положения; руки выпрямляются.</a:t>
            </a:r>
            <a:br>
              <a:rPr lang="ru-RU" sz="2000" i="1" spc="80" dirty="0">
                <a:latin typeface="Candara" panose="020E0502030303020204" pitchFamily="34" charset="0"/>
              </a:rPr>
            </a:br>
            <a:endParaRPr lang="ru-RU" sz="2000" i="1" spc="80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52"/>
          <a:stretch/>
        </p:blipFill>
        <p:spPr bwMode="auto">
          <a:xfrm>
            <a:off x="4885265" y="3784496"/>
            <a:ext cx="6273802" cy="2141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40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133" y="159995"/>
            <a:ext cx="10058400" cy="1371600"/>
          </a:xfrm>
        </p:spPr>
        <p:txBody>
          <a:bodyPr>
            <a:normAutofit/>
          </a:bodyPr>
          <a:lstStyle/>
          <a:p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3. Одновременный </a:t>
            </a:r>
            <a:r>
              <a:rPr lang="ru-RU" sz="3200" i="1" spc="80" dirty="0" err="1">
                <a:solidFill>
                  <a:schemeClr val="tx1"/>
                </a:solidFill>
                <a:latin typeface="Candara" panose="020E0502030303020204" pitchFamily="34" charset="0"/>
              </a:rPr>
              <a:t>двухшажный</a:t>
            </a:r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 ход.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534" y="1253068"/>
            <a:ext cx="5452533" cy="228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spc="80" dirty="0">
                <a:latin typeface="Candara" panose="020E0502030303020204" pitchFamily="34" charset="0"/>
              </a:rPr>
              <a:t>Одновременный </a:t>
            </a:r>
            <a:r>
              <a:rPr lang="ru-RU" sz="2000" i="1" spc="80" dirty="0" err="1">
                <a:latin typeface="Candara" panose="020E0502030303020204" pitchFamily="34" charset="0"/>
              </a:rPr>
              <a:t>двухшажный</a:t>
            </a:r>
            <a:r>
              <a:rPr lang="ru-RU" sz="2000" i="1" spc="80" dirty="0">
                <a:latin typeface="Candara" panose="020E0502030303020204" pitchFamily="34" charset="0"/>
              </a:rPr>
              <a:t> ход немного сложнее одношажного. Передвигаясь одновременным </a:t>
            </a:r>
            <a:r>
              <a:rPr lang="ru-RU" sz="2000" i="1" spc="80" dirty="0" err="1">
                <a:latin typeface="Candara" panose="020E0502030303020204" pitchFamily="34" charset="0"/>
              </a:rPr>
              <a:t>двухшажным</a:t>
            </a:r>
            <a:r>
              <a:rPr lang="ru-RU" sz="2000" i="1" spc="80" dirty="0">
                <a:latin typeface="Candara" panose="020E0502030303020204" pitchFamily="34" charset="0"/>
              </a:rPr>
              <a:t> ходом, лыжник из скольжения на обеих лыжах делает скользящий шаг правой ногой, одновременно вынося палки. С шагом левой ногой ставит палки на снег вперед кольцами и, отталкиваясь правой ногой, начинает отталкивание палками, наклоняя их вперед-вниз. Заканчивает толчок вместе с приставлением правой ноги и сильным наклоном туловища. Первый шаг можно начать и левой ногой. Разучивая ход, попробуйте выполнять его под счет. </a:t>
            </a:r>
          </a:p>
        </p:txBody>
      </p:sp>
      <p:pic>
        <p:nvPicPr>
          <p:cNvPr id="2050" name="Picture 2" descr="http://goup32441.narod.ru/files/fp/001_oporn_konspekt/tematika_06/img/0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5" y="1727201"/>
            <a:ext cx="5334000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77235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470892"/>
            <a:ext cx="5952066" cy="137160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i="1" spc="80" dirty="0" smtClean="0">
                <a:solidFill>
                  <a:schemeClr val="tx1"/>
                </a:solidFill>
                <a:latin typeface="Candara" panose="020E0502030303020204" pitchFamily="34" charset="0"/>
              </a:rPr>
              <a:t>Попеременные</a:t>
            </a:r>
            <a:r>
              <a:rPr lang="en-US" i="1" spc="80" dirty="0" smtClean="0">
                <a:solidFill>
                  <a:schemeClr val="tx1"/>
                </a:solidFill>
                <a:latin typeface="Candara" panose="020E0502030303020204" pitchFamily="34" charset="0"/>
              </a:rPr>
              <a:t> </a:t>
            </a:r>
            <a:r>
              <a:rPr lang="ru-RU" i="1" spc="80" dirty="0" smtClean="0">
                <a:solidFill>
                  <a:schemeClr val="tx1"/>
                </a:solidFill>
                <a:latin typeface="Candara" panose="020E0502030303020204" pitchFamily="34" charset="0"/>
              </a:rPr>
              <a:t>ходы</a:t>
            </a:r>
            <a: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  <a:t>.</a:t>
            </a:r>
            <a:b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ru-RU" i="1" spc="8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5268" y="1261534"/>
            <a:ext cx="6798734" cy="4953000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10000"/>
              </a:lnSpc>
              <a:buClrTx/>
              <a:buNone/>
            </a:pPr>
            <a:r>
              <a:rPr lang="ru-RU" sz="3200" i="1" spc="80" dirty="0">
                <a:latin typeface="Candara" panose="020E0502030303020204" pitchFamily="34" charset="0"/>
              </a:rPr>
              <a:t>1. </a:t>
            </a:r>
            <a:r>
              <a:rPr lang="ru-RU" sz="3200" i="1" spc="80" dirty="0" smtClean="0">
                <a:latin typeface="Candara" panose="020E0502030303020204" pitchFamily="34" charset="0"/>
              </a:rPr>
              <a:t>Попеременный </a:t>
            </a:r>
            <a:r>
              <a:rPr lang="ru-RU" sz="3200" i="1" spc="80" dirty="0" err="1" smtClean="0">
                <a:latin typeface="Candara" panose="020E0502030303020204" pitchFamily="34" charset="0"/>
              </a:rPr>
              <a:t>двухшажный</a:t>
            </a:r>
            <a:r>
              <a:rPr lang="ru-RU" sz="3200" i="1" spc="80" dirty="0" smtClean="0">
                <a:latin typeface="Candara" panose="020E0502030303020204" pitchFamily="34" charset="0"/>
              </a:rPr>
              <a:t> ход. </a:t>
            </a:r>
            <a:r>
              <a:rPr lang="ru-RU" sz="2200" i="1" spc="80" dirty="0" smtClean="0">
                <a:latin typeface="Candara" panose="020E0502030303020204" pitchFamily="34" charset="0"/>
              </a:rPr>
              <a:t>Основа </a:t>
            </a:r>
            <a:r>
              <a:rPr lang="ru-RU" sz="2200" i="1" spc="80" dirty="0">
                <a:latin typeface="Candara" panose="020E0502030303020204" pitchFamily="34" charset="0"/>
              </a:rPr>
              <a:t>хода — скольжение на одной лыже после отталкивания другой. Цикл попеременного </a:t>
            </a:r>
            <a:r>
              <a:rPr lang="ru-RU" sz="2200" i="1" spc="80" dirty="0" err="1">
                <a:latin typeface="Candara" panose="020E0502030303020204" pitchFamily="34" charset="0"/>
              </a:rPr>
              <a:t>двухшажного</a:t>
            </a:r>
            <a:r>
              <a:rPr lang="ru-RU" sz="2200" i="1" spc="80" dirty="0">
                <a:latin typeface="Candara" panose="020E0502030303020204" pitchFamily="34" charset="0"/>
              </a:rPr>
              <a:t> хода состоит из двух скользящих шагов и двух попеременных толчков палками. При выполнении этого стиля лыжного хода осуществляется одноопорное скольжение: если лыжник толкнулся правой ногой, то скользит на левой лыже, если толкнулся левой ногой, то скользит на правой лыже. При толчке правой ногой - толкаться левой палкой, при толчке левой ногой - правой палкой. Ноги должны быть немного согнуты в коленях. Толчки ногами должны быть направлены вперед, а не </a:t>
            </a:r>
            <a:r>
              <a:rPr lang="ru-RU" sz="2200" i="1" spc="80" dirty="0" smtClean="0">
                <a:latin typeface="Candara" panose="020E0502030303020204" pitchFamily="34" charset="0"/>
              </a:rPr>
              <a:t>вверх</a:t>
            </a:r>
            <a:r>
              <a:rPr lang="ru-RU" sz="2200" i="1" spc="80" dirty="0">
                <a:latin typeface="Candara" panose="020E0502030303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AutoShape 2" descr="data:image/jpeg;base64,/9j/4AAQSkZJRgABAQAAAQABAAD/2wCEAAkGBhQSERUTExQWFRUWFxYWFhQXFxUcGhgVGBoYGBwYGx0dGygfGB4jGhoXIC8hIycqLC0sGB4xNTAqNSYrLCoBCQoKDAwMDQwMDSkYFBgpKSkpKSkpKSkpKSkpKSkpKSkpKSkpKSkpKSkpKSkpKSkpKSkpKSkpKSkpKSkpKSkpKf/AABEIAK0BIwMBIgACEQEDEQH/xAAbAAEAAwEBAQEAAAAAAAAAAAAABAUGAwIHAf/EAEwQAAIBAwIEAwMHBgsHAwUAAAECAwAEERIhBQYTMSJBUTJhcQcUI0JSgZEzYnKhscEXJDRDU1Rjc4KD0kSSk7LC0fAWRaIVVaPD0//EABUBAQEAAAAAAAAAAAAAAAAAAAAB/8QAFBEBAAAAAAAAAAAAAAAAAAAAAP/aAAwDAQACEQMRAD8A+1UpSilKUoFKUoFKUoFVfFuZ7W1ZVuLiOJmBKh2AJA8/h76tK+Qc5cDsn4rMblJ5JHSAxQwsqo2oFNUsjECL6QBdyo3XAbVQfVuHcRjniWaFxJG4yrr2I/cfIg7ipNYblPhDWV70ViS3gmgZ1jSR31TIY9RJZu6q+nIA1YO2wrc0ClKUClKUClKUClKrOZOOrZ2sty6lliXUVXGTuAAM7Dcigs6V8v5U+W5bq6jt5LfpdVyiyCTUAT7AI0judiR5kV9QoFKUoFKUoFKUoFKUoFKVVcX5ptbVlS4uI4mcZVXbBIzjPwz50FrSvEMyuAysGB7FSCD942r3QKUpQKUpQKUpQKUpQKVEv+LQwDM0qR+5mAJ+A7n4AVmuK83RSsY1meKNE6kjBWjllycRxQCTSza8N40B7KAQWyAubrjLO5htQJJFOJJD+TgP5+N3f+zXf7RUEGqybioVyknFIVYHBRI4AQ3odTPgj0rpwjlqQwrHcOViXVot42K+Ak4WeRcGZgDvp0qT7XUPiM/ic3RSO3tlVJJSUiVQAsagZeUqPJF3wO7FRtnICNa8EiuFEnzqe4jYHP0/0b4JHaIKuxyMLgeucVEueWGtnkls50tYZE/jCMuUTSMdeM5ASQKMEtkHAJ7b/kHDevGFimaK2gAjiYZzIyAh5tYZSVydIIOCQ5OQRUDgHKvXlE8k9xNbp+SWZyVmYfz2jt0gd0DZLHxezpyE7gsgl+nt7hZZDlCboKZOkrHSoEWgxAnLeJSxyNWMADtc8VmX8vd2lr+bH9I527jqFcb/AFdB+Jq7u+DwSnMsMUh9XjRj+sGqiaJBIbWySOF8DrTRxoBAh3AGBgysPZU9h4j5BgzN2s93MyQma6jjMfVa4RERWwzFUhbpJKxVoyC48GkHLAgVsOU+Etb2+h85MkjhcqQis3hQaFVRhQuQoxktirHh9gkMaxxjCrnuSSSSSWYndmJJJJ3JJNSKBSlKBSlKBWJ+UHmKHoi3DIWa4hTXIpNukqMJAk7YxghSCoyd98d6uOZr4/kVLAGOSad0IDrbxjcISQFdz4ASRgayCCAaqJbaxtpoW0RLb3FvKNDJqU46TgopBwXV21KPb2JBIoIfEbKf5tGZbmJHe4jjMNvHFoYlsdFDguW+tnKkBT2719BNYKx4bFKVuLSxhaz0NHo6caSXAbGZAJFGUUjADFdZy2cKuZUfEEi8C3ktqo7Q3EBZkxtpV3HiT08TY8mxgANnSvnN1fzTSNF1LicMR0cQSRxMiqpd8IYy7B2x4nC+z51suWbaWO2RZmZn8R8RJKqzEqhJdiSqkDd27dzQWlKUoFKUoFKV5kkCgsxAABJJ7ADck/dQfksoVSzEKqgksTgADcknyAFfI+IcBj4ndzST21/Jrf8Ai00ZRIfmwCorL1CNixLHbcMG7E1sJ7f58VE03TEi9S3tGCkNEMeOZCfpSSQdGcKCNtXiFBbi44fH0kmnjZfBDatbmeHxndklUa3jU+JQTqQZBVsgUE/5ILJIoLhYet0Ov4OsqK+sIBIPCSrDIXxDHn6VsuKcXjt1DSHdjhEGC7t6IM7+p8gMkkAE1j4I2XECPfPkSSjrvFbK+WGp3dUWY+Ju2O3kdq98G4B155D1ECxL0XlgLO03VCu8bSTNIdK4XONyW7ruCGk5c5jS8jZ0SRArafpFAzlVcMpBIZSrKQR61bVRcmQhbUHclpJizMSzMVldASScnCIo+Cir2gUpSgVV3PHlVzGkU8rqcEJGwUHAODI+mMbEfWNWlKCn617J7McNuPWRmlf4aE0qD/mGv1uAM+Otczyeqo3RQ/ERYYj3Fj/3t6UEKx4LBDvFEiH7QUaj8W9o/ealsgJBIBI7HzGe+PSud3eJEpeR1jUd2dgo/EnFVJ50tSSscvVf6sUSszv29kY37jfOACCSBvQT+K8TECA4Ls7BI419p5DkhR6bAkk7AKSe1ZaLgxvbVrqYu1w6OFWB9AWNXYi3UkYdWK+LqA6ifIYAuY16ZN5eMqMF0omQVgVu6Ke8kjnAJHfAVRj2q7gUjw3J6okiguCxtYmIwkjEyOrgDKO+C6oSQBrXY7UHLlsTcQiRrgBLYAaYRGY2lIGCsq6iBGjArpGA5GSAo0nZ1SW6/N7soNornU6DyW4UZkUenUXx4+0kh8678W4i4YQW4BnYZy26Qx9uq+O++ypsWPoAxAc+K8Sdn+bWxHWIBeQjK28Z+uR2Zz9RD37nwg5ncN4akEYjjG25JJyzMd2dj3ZidyTX5w3hywppXJJOp3bdpHPd2PmTj4AAAYAAqXQKUpQKUpQKj398kMbSysERRlmP/m5J2AG5JAFSKynEOJ9e6tcKfmsc5Bm+rJc9OQRqv2kDZGvsX0AZwcBE4PJ8/lkLKyjUjXCN5RoSbe374ZSD1nYZU6woLA7eDFCYzaTi4/i2uET24mZek4BCMY1bB6fTDo64yo8jXLjnJ6m7VEBhE2THPDLJEYdPimjCowDFx41GMZMhI8IzpXuY7YLb28euUgssSk7aiSZJXOSilsku2WY5wGO1Bn5+amheKNbpTG5KB5rKcFDgaVGjQrk74GkbL7jVzwK+lHVeSWRrdUDiaaNIvECxfSoCsI1UDdx8Cw3qbw7hBV+tM/VnII17hI1P1IlJOgep9psDJOwHDin8YmW2H5NcS3B2wVz4IT+mRqb81MH2xQfvAYDIWu5Fw8wAjU90txui+5myXb3sBvpFXNKUClKUClKUCs5zLxNH6lvqAREWS8kJ2jtzk6PUvIFKgDspJ81DTeZuOC1gZxgyEERJuctjOSAM6UGXY+Sqax/OnKKW8cdzEZuoJoRcTJINbhpB9KyMpWVhIUIXwjsOyjAW3FrQSw9a8aYGRl6FpGwDK3eNFA3M+2pnBGncZCrk2djw+96aCS7QNjxlYFLZ9A5bSxHbVoGcZwO1fvL3B5VAmu5DLcEMBqCYiRjnpqEAXVjGpgPER6AVeUGS5h5cjZAsha4mnZbdZJtDFEfJl0KFCR/RLIcqM+EZJwK1NtCqAIihVXAAAwAPQVVIvVvmbuttHoH99Nhn+9YhGP8ANNXIoKjlQD5qmDkEysD+lLI376t6puT/AORQ/Bv+dquaBSlKCst+ZLd36fVVZPKOTMbn4JIFY/cKs6i8R4XFcLomiSVfsuqsPuyNvurOz8itHvYXc9od/o89aHP93ITp/wAJAoNZn/z3V84s+K3RaB2lugs6O/TQQyytnDLIqCIiGLGVGTklhnGneRxbiXFoIJY5raO6Vo3QT2hYSDUpUMYW3OO50155J55s3eQSSC3mYxosE/gZIoo1RUBPhI19VgM58frsAuLKxcP1Vs3eXynvJ49Y8vCF6nS+CBRX5FwW9F29wHtkEi6Sh60mlsRqWHsato122rVUoKu04AquJZXeeUZ0ySY8Ge/TQAJHttlRqPmTUviPD1mjaN84Ydx3UjcMp8mUgEH1AqTVbzHwxri1lhWRomdfDIhIKkEEbgg42wceRNBUX9zLLYyscC6s2LE6TpM0AD6gMjwyxHOM9pcZyKuuD8NWJMgl3kw8krAapHIHibHbbACjZQABsKwtpyovzW1maad5btrXrBpMrJ1NDSavCGP0Ssu57DFb7iM8qKDDEspzupkEe2PIlSD8Dj40EulZ+Tmt4/ytjeIPtJGky/8A4XZse8qK8W/yh2DNpNykbdtMwaI5Pl9IF3oNHSuVvdJIMoyuPVWDD9VdKD9xVRNzEpZkt0a5dThumVCIc4w0jEICPNRqYelZDiFlJNcllw2q9kRY+tKrTRxqFkVmU4ihj0scAPqOBgZwdVDwaYoEeZYYwMCG1QIAv2eo2WA/QCGgq5eLPcXUlpchLeOOPqyKJgesjaRhiVUpGM+LHtEYzjIMy6Pz1OhbgJbjAa5AGBoIKi3XGGIYKRJjQuNtR7Sn5es4QZpI4zpGTNOeoVAOfblLFQD7656JL32g8Nr9k5WWcfnecMR38OzttnSMhgpL/i091aDoqetbkvLcbBUntyyukX9I7gOMY0BX8X2a1fB7KOOMGLJD4cyMcvIWGdbsdySD8B2AAGKyt9zNBw+6uFKOIBFEzJHGCiyhWzjGAuYhECP0Tt56jl+0aK1hjfGpI0Ugdhgez78DC588UHTi3ElgiaQjURhVQd3kY6UQe9mIH358qrOCXkUJMMsqi5Zy8uoMgklcDPTLgdRQAqDSThUA8q6W5+c3Jk36NszJH6PcbrI/vEYzGD9ppfQGrS8so5U0SosiHurqGX8CMUHelZmXk5ot7G6ltsfzTHrQH3aJCSg/QYe6oz80XlqP47ZmRB3ubM61x6tE2JF9+NVBr6Yqr4JzRa3gJt5kkx3UHDr+khww7HuPKsrzpbtcTTIhUlIooU8JaT5zJrkCREkLGSnTZn3ITJ2xkBr+Jcdgt8CWQKx9lBlnb9FFBdvuFV15zkiMiCC4MkuRAhiZOqwGogF8aMDcl8YGe/avzh/BbiEHp/M4i2C2iCQknz1MZQX+Jrze8rSzSwzSXRDwM7R9KGNQC66DqDl9XhoEkaQ5kuyJricNGsSLklD3ggU4JXzZjjPtMQAAvngsRueHvbSjEiCS2kBOoqy7ISSPEdBjbV55zVvw/hCREtlpJG2aaQ6nIznTnACr+aoC+6oE10sF+AWVVuYiSCyjEkBUBtzvqSTH+WPfgJ3Ar4zW0Mp9p40LD0fGGH3NqH3VKubhY0Z2OFRSzH0VRk/qFVfKzZilxunzm56beRQyscj3By4B8wARsRX5zKnV6Vtn8vIOpj+hi+kkHwbCRn+8oOvLNoyW4aT8rKWnk9zynVp+CKVQe5BVqKUH7xQVHKcZWzhB+yT+LMf2Greqbk3+QWv9zH+yrmgUpSgUpSgVWcb5btrxdNxCko9WHiHwYeIfcas6r769mRsR2/VXAOrqxrv6Ybegy4+Tya1y3Dr6aHvi3nPWgJ9MHdPiMmusPN15bbcQsXwP9otMzRn3lPyiD8fhVk3Gr4f+35+F3D+9RXJuO8QyMcNGPMm8hB/DQf20FtwbmC3u1128ySjz0Nkj4juv3ipd1JpjdvRWP4AmsHxO0lnfW3BmWXfE8V3BHKD6h0IY/fkHzBqDNe8aSN4BZyzRvGyB5ZrXrJqXSMSIyh8d8suff6BpeHDK8Li+zD1fuS3WMfrl71qq+XWEc8GRHwq7iZGIhmje2aQRYUCOQsxEy51bNnYJvqGqryx51u1TFxwy8Z8thokhwy+RI6x0t6jJG2R3wA2tcbqzSQaZEVwfJ1DD9YrMjnx8EtwziI/yUb/lkNfv8IKDGqy4iufW0k2/D91B6uvkx4e51LB0GznVbs8JBHuQhf1VGPJd5F/JeKXAH2LlUnXy2ycMB39anQ8+Qt3hvF3x4rO4/HZTXT/1za5IJmUjyNtdD/8AVQZmzsuLWkyyPbwXij5zvDL03zcSJIx0yDGxTYDyY+ld+MfKIjQSxSC54bOyHpyTxEKH7jEgBXvtk471pBznaHYSlmzjQscxcn0ChNR+4V24fPNMzPKnShK4SFwOo2e8km5CZ7CPc9y2+wDJ/JzfvxFGkuz1mtpFWPGkxk6A3UIXwySjJGvdR3XGcn6BWa4jyPw+R9ZijilBz1IX6MgPxjKn8a4Cwubf8jxGOVfqxXgRj8BNGVf7yrUC48VteDJ+nvOid8bNJDb4H+EVC+UDn+SxfpGFlSRPBdAhtPYOdGPaQEEAkAkrvUDhHEJ5SdXRGm4a8SBXB6yiV0YCRiACrjUAVAOY8kZbGqbm5GJjhjd7gAfRMrIE1ZxrlIKKp0ndS2dJ0hqC04TBGkESw/kwi6PepGQT5knOSTuSTUuucDHSuoqXwNWnONWN8Z3xnPeumKBSlKCg47yNaXbdSSLTMPZniJjlU+oZe5+OazQ5Z4jYz9eGQcRQFyYpiI5gXWNNSv7LsEjRcnGRq2y1bm+4mkWgNktIwREUZZie+B5hR4mPYAEmpdBmOD/KHazP0ZC1rcedvcL03z+aT4X+4591aeoHF+BQXSdO4iSVfIOAcfA917DsR2rOpyzeWW9jcdaIf7HdEsAPSOYeJPcGBFBsaxPGbKOVL+eRS7oxhiGtwCUjQImAQDmeRtiO7Z9DVrw7nKN5BBcI1pcHYRTYAc/2Ug8Ev3HPuqhTjSMzKySCNL8zzSlSE6Qd+lIMnUydSOMFwNI0nJ2NBtOFcOW3gihT2Yo0jHwVQv7s1X8OUy3k8x9iMLbRfEYkmYfFyif5NceYeebWzjVnkDNIjtCqhmEhQDYMoIHiKjv51O5aiC2sQV1lyuppFIKvI5LuwI9XLGgs6ZpVdzBw2S4t3iina3dsYlQAsBncD0yNsggig4cnLiwtc/0MZ/FQf2VcVnuSOU//AKfbCMyPI7YaRmZiuoKBhAfZUY+J/ADQ0CleY3DDKkEb7jcbHB7e/alB6pSlApSlApSlApSlBBTiJN00GkYEKS6s7ks7oRjHlpBznzqbivzQM5wM4xnG+PTNQeNcwQWiCS4lWJWbSC2d2wTjYE9gaCfiv2o3DuIx3ESzQuJI3GVdex8v2gjHuqTQKZpSgZqrvuWLWZzJLbxSOcAsyAkgDA3+FWlKDOyfJ5w5jk2cOT+bj9hrwfk24ae9lB/un/vWlpQYu7+TzhUboGsl+kbSGAlKgnsGIbC5JwPea7fwUcM/qq+uzy/660l1w9ZHjdi4MZLKFdlGTt4gDhttt/In1NSqDIP8lHDT/MMv6M0w/wCuukPyY2Keysy752ubgb+uz1q6UGdi5GhUYWa9G+dr26/Z1MVKXlsAeG5ux6E3DN/zAg/fVxSgrrLgUcRZ11GVlKmaRmkkx3xlicLnfSMLt2qDLy9cn/3G4Hwjtf8A+VX9KDLz8qXZPh4rdLtg/R2x/ZGK4nk+8/8Au91/wrb/AE1rqUGH4l8ntzPGY5OKTyKe6yQWzL+Gkb+hB2rha/JzdxdMpxWYdKMxJ/F4jiPwkr7W+dC98nat/X4RQfM7f5PJrmEn5+kkcja9EljEAJE8BYKcFG8OCRgnG+atuEck31rEsMHEUSNc4T5nERuSSd3ySSSSSfOtfYWKwxiNM4BJ37ksSzE+WSSTsPOpFBlouE8UX/brdhn61pjI9+mQfqqSLXiQH8osmPvtpx+y4/dWgpQUka8Q82sz8FuB/wBZzX6/DLibaeZUj847cOrONtmlY6gO+yBTv7VXVKDlbWyxoqRqERQFVVGAAOwApXWlApSlApSlApSlArlc3KxozuwRFGWZiAAPUk7Cq++45pkMEMZmmChioZFWMMSqmRicqCQxwqs2FO1U7SqJS0uu+uo9xDCo6cBxkABmCRt28UjGQ+WAcUFmeYyw1R28zp/SN04lPpjqurnJwM6cb96+eTWD8X03NzYyPHKoEDW9yoaBEbQwZX0oWLMW89l39mtKOdklcpPGei6FZ4tJcQDLDqSMq+FCco6yBWRkBxpJNceFcrzWP0do07QNl1eOSB9Ssc4InfTG4ztIgKuvcBsGgrfke4JFDPeGCRpogIkWQgrpcNL1IyAxR2GEOpcjDAgjVv8AUK+fS8QubEpBEkUMbs7K96UUZ9uQmWK4OtixLAFATk/ZrunNkut0+dRSBUDtJBaSy+I6tSppkI0oAPG/mcfAN1Ss7yTcXMkTyXDMyuwMIdArBNIyT4EyC2cZUbDPYitFQKUpQKVAu+PW8eNc0Yz2AYFm9yquWb7hUf8A+tySfkLaRx/SS/Qp92sGQ/HRj30FvWc4t8oVjbXAtpptEvhyNLkLqwRqYDC7EHc1Xcz853NkhZ4bYt4NK9aYDDOsftNAFfBYEgEEDfGKxvGORYxDJLf2hiZMmS8guSxlckePpSLg6mbsMdjuNqD7JHIGGVII9QQR+Ir1WY+Tbh/Q4bbpoKbOwyuksGdirsuTpZkKkjyzjyrT0ClKUClKUClKUClKUClKUClKUClKUClKUClKUClKUCqTm3jHQhwrFZJCEVgNRRCyiSbHpGjasnYHSPMAzuKcYit11SMATsiba5G7BI17uxOAAPM1m+Pw9Ozu7m5IE0sToie101wzRwIBuxz4mI9o5PsqMBF4/wAGewlt5rCMOZH+byW7McSh0Yly/cOdALO2fZztvqvLPgEhRUdxBEO1va5UY9GlI6je8qI85Oc1K46fpLUeZuh+qKcn9Qx99WtBGsOHRwroiRUXvhR3PqT3Y+871B/9Lwb6eqisSTHHPOiZJySEVwq5PfAHn61b0oMxxrgkEUWiGNEmuGECSY1SDXu7Bmy3gjEj9/qipPMMKmKGyQELOwjIXbTbxjVJ8BoAj+MgrpBma+d8+C2TpKMbGeUK7nP5sfTX/G1OG/TXc8+crEPmsfplSHmYe8uVQ/3NBcgV+0pQKy9pHHxJp2kLNBHI9ukWWCMUADyuBjXlmIUHKgKCNzmr3i190IJZjv043fHqVUkD7yMVSct2RtZvm7b67aGUt6zRAQyn13HRP30GW5P4sI0kiRkt5IpZYpMWU0rsQ5w2pCBv5AgnINW3FOI3SdN4JbuZtfijNnoRlwcZ+hDAasA5YHBJGCADf8vxhJbyMDAFx1ANh+WjjkJ27+Mvuf3VdUGC4rA97w6WKaMmW3m1vDKFZzFkuuem+7dByAVbdkO48uFvZL0vm8lyyxsEMGWZrOUHBGXDdUBv6GSXGScawQK2PEeFsZFngZUmUaDqBKSR5J0Pg5GGJKsN1JPcEg1EnLrNkGx4cQ2ckliCW3JK/N98nyz99BNu+PTW6GS4gXpLu0kEuvAO2dDIrHcjZdR32zUi35jiaRYissbvnSJYnTUQCcAkYzgHz8jWBPDcQLbR2tq0o0wx3UTMrNLGQWaL6MN9HgFnLaFY4y5BWtpwflCOKQXErGa5wQZW3052ITO+APCCxZsee5yF/SlKBSlcL2+jhTXK6ouQMse5PZR6knsBuaDvVbxfj8Vup1Es+CUhjGqWQj6qINySds9hncisdzFzNLeDoW6yQ27lkmu9EpYKAMoixo2lzkjBIYYOQuRmZw7luaCGWSzHzUMqstvoVpXCf0kj50yOu2MEKcbk6shIF1fTeIx3EYP83CLaMgeheZi8h77hYxtXl5unvLLxSLYjdEkXOcfzUbrqzjGfUV447wwyWBuYZ5pCY1nAmdmRo9OogxIUUkKdQH2lFSOWuFu1rHJDeXKsVORIyTKHBIZMOmdKuCvhK7DbFB+JzHNCHZ8yLGhlkjlj6NwIh3kXH0UwA7gaPIZyQDn+Yud7m9Vo+ElVdFjldZPo7lgwEi9KN9mXTpyTnOsAVqOKcuXNyskc1zEsckZiKxW+Gw3tEO8rEE7bdth3qsuuDAAxz2TXUkQVYJ1ijwY1AMZ/KrodWypxgkAY2NBE+Szn6e9MttdI3XiyzSaFRQuQoRlGCr51eW+D2xX0Os9yhy5LbKz3M3XuZFjEkmAAFjBCoPN8ZPjbc59wrQ0ClKUClKUCleXcAEkgADJJ7ADzNRrLisMwzFLHJ+g6N+wmgl1V8U4k2tbeDHWcaixGVhjzjqOM75Oyr9Y+4MR246s3zeT5vtLjw+zk4IyF1DSGK5ClgQCRkYrH8t2rSSY60vRuhLctr2nZI3jhRGlB1KpU50gBhuMgEgB14vy/DNmC3zJdq4aS8Y6miYf0kmNzjtAmMbEBMBhO45wEizuZJZGuJxbTqsjKqhQY2B6aKNKFvNt2PbOMAaa2tUjUJGqoo7KoAA+4VW81LqtjH2Erwwuf7OWRI338sozD76DneXSS3VqqMraerOcEHC6Omp27ZMu3rg+hq7rNct8Cgtbu6SBBGvTtvCCcD8sds7jv2rS0Co3Er9YIZJWBKxqzEDucDOkepJ2HvIqTVNxkdWeC3+rq+cS7/UhIKKf0pih+EbUHGBjZ2Bd95tLSOD9a5mbOj35lcIB6YFWXBeHmCCOInUyr42+1IfE7f4nLH76h8SHWuoIdisX8Zk/SBKQj/f6j/GEVc0ClK8yOFBJ2ABJPuG5oM/zBfxvPDZl1GoieYFgPoozlVOfty6BjzVXqPccRaTiEDrjoxtLbF/tzSRtI2k+iGJFz5s5H1TVbxDgMVxZq8sKPc3rAqxGGQyjUMMMELFCM6ex6fbJqz5g4UxFpZ2rLbqGMoITOlLcKVUDsPpHjOT6eeaCys9r65HrFasfiTcL+xBVvWd5MtJAk0k0pmkeZ06pXTqjhJjUBcnADCQ+/UT51oqBWS4/x1pSYINRUsY2ZDh5pBnVBE31AMHqTdkGQPF7Pfj3HC2YodRGrpkxnDyyecEJ8iN9cvaMBvMEpYcB4J0V1PpMpUL4BhI4x2hiB7IPXux8R8gA/OAcBEC5bSZSqqSowiIvaKIfVjXyHcnLHJNW9K5i4UuU1LrADFMjUFJIDY74JBGfcaDpXiaZUUsxCqoJLMQAAPMk7AVQ8V5wjjBEWJDq0aySIQ+406wCZHyCOnEHb1A71Xw8DuLtlkuHZEB1KGADDvjRDlkhOCMPIZJP7s7AO99zprYRWiGRjjDlSQQTjUiZBddj9IxSP0c9q82PJrSOJb2QyP5ID2HmpcBfCcDKRhFPZup3rRcO4ZHAumNdIJyxySzt9p2OWdvexJqVQeIIVRQqKFVRhVUAAAeQA2Ar3SlBScEAhklsyPCv0sIOcGCRjlN++iTUuPJWjqs5J+hluLU/UbK+vgPTJ++MWzH3yE+eak833LxyWjxRtJKJWAVMajF02Mi9uxxH94U9wKr+WbiSbiE0kidEhZB0tWo7/ADePUSNh+R7eX7Q2tKUoFKUoFKUoFKUoFVnEOWLWc5mtoZD9po11D78Z/XVnUbiBl0fQCMvkflSwXHmfCCSfd+ugoJ/k/i3ME93bH+xuJNOf0XLD8MVVryfxC3dJLe8jn0NMwjuI9BPWJZ1LxdwzkNuuzKMYG1Xkz8T+qtifeXuBg/DTv+IqMW4x6cO/G6/7UH4vNl1D/K+HTAA7yWzLOmPXSMSD/dNceNc4Wk9rN0506kQWbpOTHJmFll9hwG+rjYedHfjedk4Zj3vd/wCnbyqBxrhnF7mLpywcLkBKk5ac+yQx9tdgcY79jQaHg99HLe3bRujjRbDKsD26voavq+aLwbjCgHo2upC/TeO4lWREcg9IMykMgPZXB7D0Fe7KXmJPaS0l/TZQfxQr+sGg+kVScufStNdH+dcpGc/7PCSiEe5m6knwcelfO+aPlC4gjG0kW2t5GADmKYl1V1JDZZSqDGSTucdsd6tONQ8SubeKK2t5LSNU0r0bq1ZHiKBV31BsBe2Djf4UGy5aGtZLojBuH1r69BRoiH3qC+PIymrmsly7fXcFtHDNaXErxrpMmqzGQO2AJQMBcD34qzfjk52Sxn1f2j2yJ8SyyufwU0F1We574osNlMPEXkjkjRUUsxyp1MAPJE1OT2AXvVJccbvoLmQyRiUkAKES/MSJ3AXRbsrvn2nJz5AKNqqeO8y3FwgEnDGkIyF0rxBGGsaWw4twVBXY77jvQbDgUq3Fw8w1BYFW3hRgQRqVXkkIP2vo1B7YjJBOqu/FLgR3cch7Ja3jH4K9q37q+WcM5nv7Zy6WM+deSDFckNEcHpvi2AJB1MrjBBkfIOTmXd87l5fnV9b31rGFFuYlSYIYn1MzFyq+IvpGk/VG2+9B9R5cgKWkCt7XTQt+mw1N/wDImqfmHmDXmKIuEDdKSSP8pJL/AFa3/tNjrk7RgHcEEriZflOIttFqLieJWCaujIkywgHw9Uao9QGldeAwG+M4auNh8qyRSBhw2fwqI4xq8MMe2VQCLzxlm3Y7DsAKD6dwHgnRAdwvU0BFVPYhiGMQx+eNgWY7uRk4AVVuK+axfLOpYD5nKAe7F8Y798xjfb9YqbB8r9uThoyhzjBmt8/fqcYoN4zAbk4A7n0HrXyHg8E3GL0X8aLFH0uhOkhcoy6iyYCsDKCCCVbCZTGWrXSfKDHJhYXt49W3VuLm20r7+nHKzOfcSo7biunCbq0tUkSxxcyyuZGSFlYNKwALMw+jgTO/kBk4B7UFzwrl2OAht5JQNPVfGQu/hQABYl39lAo9c96tK4WQkEa9UqZMeIoCFz+aCScDtvvtXegUrxNKEUsxwqgknyAHnVXLzbaL7VxGPvz7vIetBb0qkHO9jv8Axy3BGxBlUEH4E16XnOxOwvLb/jR/6qBxUYu7M+Ra4T72hLj9UbVW8oLquLqTB3YjJ9TPctgf4On+qovNfNsP0Jt5reR4pDOcTRkLHGjK52bc4k2UbnfHaq7hnM6cPkcSss0cz6xNbsr+JixHg1FgukqpHlgHcMdAfRqVFtuKRSKGSRSCoYeIZ0kZyR3Gx86kBx6j8aD1SgpigUpSgUpSgUpSgUpSgUpSgg8O4zHO0qxnPRcIx2wSVDeH1G5GfVTU6uFvZRoXZEVS5BcqANRAwCcdzjau9BXcU5ctrkq1xbxTFfZMiKxA9NxU+KIKoVQFUAAKBgADYADyAFeqUClKUClKUCofFuERXUTQzoJI27qfUdiD3BHcEbiplKCh5N4faxQN8zh6KM7Ag51MyHRlssWHbs2D6gVfZ+NcLSzWJdK5x3yzMzE+pZiSx7dz5Cu9Az8aZ95/E0pQeWQHvv8AHev1Vx22r9pQKUpQVvE+XLe4YNNCshAABbOwBJHY+pJqCeQLD+qx/wDy/wC9aClBl5Pkw4YxybOPPuLj9jV4/gs4Z/U4/wDek/11q6UGRk+Sbhbd7RfueYfskFRF+SvhDs8a241JjXpluPCSMgE6yASCDjvgg1uar7PgcUU8kyAh5fa7YycEntncgdyceWMnIZj+Bnhf9XP/ABZf9VP4GuGD2YXXP2ZpR/1f+ZNbelBik+SGwAwPnAHoLiUfvroPkstAPDJdr6EXc23w3xWxpQROGcP6KaOpLJ6GVgxAAAxkKNtvPNS6UoFK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153046"/>
            <a:ext cx="4327384" cy="2605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6651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33" y="405527"/>
            <a:ext cx="10058400" cy="1371600"/>
          </a:xfrm>
        </p:spPr>
        <p:txBody>
          <a:bodyPr>
            <a:normAutofit/>
          </a:bodyPr>
          <a:lstStyle/>
          <a:p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2. Попеременный </a:t>
            </a:r>
            <a:r>
              <a:rPr lang="ru-RU" sz="3200" i="1" spc="80" dirty="0" err="1">
                <a:solidFill>
                  <a:schemeClr val="tx1"/>
                </a:solidFill>
                <a:latin typeface="Candara" panose="020E0502030303020204" pitchFamily="34" charset="0"/>
              </a:rPr>
              <a:t>четырёхшажный</a:t>
            </a:r>
            <a:r>
              <a:rPr lang="ru-RU" sz="3200" i="1" spc="80" dirty="0">
                <a:solidFill>
                  <a:schemeClr val="tx1"/>
                </a:solidFill>
                <a:latin typeface="Candara" panose="020E0502030303020204" pitchFamily="34" charset="0"/>
              </a:rPr>
              <a:t> ход.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934" y="1710267"/>
            <a:ext cx="11472333" cy="4614334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>
                <a:latin typeface="Candara" panose="020E0502030303020204" pitchFamily="34" charset="0"/>
              </a:rPr>
              <a:t>В начале хода выполняются два последовательных скользящих шага, поочередно на одной и другой ноге. При выполнении третьего шага подтягивается </a:t>
            </a:r>
            <a:r>
              <a:rPr lang="ru-RU" sz="2200" i="1" spc="80" dirty="0" smtClean="0">
                <a:latin typeface="Candara" panose="020E0502030303020204" pitchFamily="34" charset="0"/>
              </a:rPr>
              <a:t>одноименная рука</a:t>
            </a:r>
            <a:r>
              <a:rPr lang="ru-RU" sz="2200" i="1" spc="80" dirty="0">
                <a:latin typeface="Candara" panose="020E0502030303020204" pitchFamily="34" charset="0"/>
              </a:rPr>
              <a:t>, и сразу после шага следует толчок этой рукой. </a:t>
            </a:r>
            <a:endParaRPr lang="ru-RU" dirty="0"/>
          </a:p>
        </p:txBody>
      </p:sp>
      <p:pic>
        <p:nvPicPr>
          <p:cNvPr id="2052" name="Picture 4" descr="http://do.gendocs.ru/pars_docs/tw_refs/191/190871/190871_html_5cb5187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038" b="5760"/>
          <a:stretch/>
        </p:blipFill>
        <p:spPr bwMode="auto">
          <a:xfrm>
            <a:off x="6212795" y="2860860"/>
            <a:ext cx="5684611" cy="3158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270934" y="2794000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/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Четвертый шаг </a:t>
            </a:r>
            <a:r>
              <a:rPr lang="ru-RU" sz="2200" i="1" spc="80" dirty="0" smtClean="0">
                <a:solidFill>
                  <a:prstClr val="black"/>
                </a:solidFill>
                <a:latin typeface="Candara" panose="020E0502030303020204" pitchFamily="34" charset="0"/>
              </a:rPr>
              <a:t>также </a:t>
            </a:r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завершается толчком </a:t>
            </a:r>
            <a:r>
              <a:rPr lang="ru-RU" sz="2200" i="1" spc="80" dirty="0" smtClean="0">
                <a:solidFill>
                  <a:prstClr val="black"/>
                </a:solidFill>
                <a:latin typeface="Candara" panose="020E0502030303020204" pitchFamily="34" charset="0"/>
              </a:rPr>
              <a:t>соответствующей </a:t>
            </a:r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руки. </a:t>
            </a:r>
            <a:r>
              <a:rPr lang="ru-RU" sz="2200" i="1" spc="80" dirty="0" smtClean="0">
                <a:solidFill>
                  <a:prstClr val="black"/>
                </a:solidFill>
                <a:latin typeface="Candara" panose="020E0502030303020204" pitchFamily="34" charset="0"/>
              </a:rPr>
              <a:t>Первые </a:t>
            </a:r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два шага являются </a:t>
            </a:r>
            <a:r>
              <a:rPr lang="ru-RU" sz="2200" i="1" spc="80" dirty="0" smtClean="0">
                <a:solidFill>
                  <a:prstClr val="black"/>
                </a:solidFill>
                <a:latin typeface="Candara" panose="020E0502030303020204" pitchFamily="34" charset="0"/>
              </a:rPr>
              <a:t>своеобразным </a:t>
            </a:r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разбегом к двум </a:t>
            </a:r>
            <a:r>
              <a:rPr lang="ru-RU" sz="2200" i="1" spc="80" dirty="0" smtClean="0">
                <a:solidFill>
                  <a:prstClr val="black"/>
                </a:solidFill>
                <a:latin typeface="Candara" panose="020E0502030303020204" pitchFamily="34" charset="0"/>
              </a:rPr>
              <a:t>длинным </a:t>
            </a:r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заключительным шагам,</a:t>
            </a:r>
          </a:p>
          <a:p>
            <a:pPr lvl="0" defTabSz="914400"/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 усиленным отталкиванием </a:t>
            </a:r>
          </a:p>
          <a:p>
            <a:pPr lvl="0" defTabSz="914400"/>
            <a:r>
              <a:rPr lang="ru-RU" sz="2200" i="1" spc="80" dirty="0">
                <a:solidFill>
                  <a:prstClr val="black"/>
                </a:solidFill>
                <a:latin typeface="Candara" panose="020E0502030303020204" pitchFamily="34" charset="0"/>
              </a:rPr>
              <a:t>палками</a:t>
            </a:r>
            <a:r>
              <a:rPr lang="ru-RU" dirty="0">
                <a:solidFill>
                  <a:prstClr val="black"/>
                </a:solidFill>
                <a:latin typeface="Palatino Linotyp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81281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  <a:t>Коньковые ходы.</a:t>
            </a:r>
            <a:br>
              <a:rPr lang="ru-RU" i="1" spc="80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ru-RU" i="1" spc="8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8" y="1529925"/>
            <a:ext cx="10490201" cy="2068408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3200" i="1" spc="80" dirty="0">
                <a:latin typeface="Candara" panose="020E0502030303020204" pitchFamily="34" charset="0"/>
              </a:rPr>
              <a:t>1</a:t>
            </a:r>
            <a:r>
              <a:rPr lang="ru-RU" sz="3200" i="1" spc="80" dirty="0">
                <a:latin typeface="Candara" panose="020E0502030303020204" pitchFamily="34" charset="0"/>
              </a:rPr>
              <a:t>.Коньковый ход без </a:t>
            </a:r>
            <a:r>
              <a:rPr lang="ru-RU" sz="3200" i="1" spc="80" dirty="0" smtClean="0">
                <a:latin typeface="Candara" panose="020E0502030303020204" pitchFamily="34" charset="0"/>
              </a:rPr>
              <a:t>отталкивания (без </a:t>
            </a:r>
            <a:r>
              <a:rPr lang="ru-RU" sz="3200" i="1" spc="80" dirty="0">
                <a:latin typeface="Candara" panose="020E0502030303020204" pitchFamily="34" charset="0"/>
              </a:rPr>
              <a:t>палок) </a:t>
            </a:r>
            <a:r>
              <a:rPr lang="ru-RU" sz="2200" i="1" spc="80" dirty="0">
                <a:latin typeface="Candara" panose="020E0502030303020204" pitchFamily="34" charset="0"/>
              </a:rPr>
              <a:t>возможен как с махами руками, так и без них. </a:t>
            </a:r>
            <a:endParaRPr lang="ru-RU" sz="2200" i="1" spc="80" dirty="0" smtClean="0">
              <a:latin typeface="Candara" panose="020E0502030303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 smtClean="0">
                <a:latin typeface="Candara" panose="020E0502030303020204" pitchFamily="34" charset="0"/>
              </a:rPr>
              <a:t>Отталкиваться </a:t>
            </a:r>
            <a:r>
              <a:rPr lang="ru-RU" sz="2200" i="1" spc="80" dirty="0">
                <a:latin typeface="Candara" panose="020E0502030303020204" pitchFamily="34" charset="0"/>
              </a:rPr>
              <a:t>нужно пяткой, а не носком, </a:t>
            </a:r>
            <a:endParaRPr lang="ru-RU" sz="2200" i="1" spc="80" dirty="0" smtClean="0">
              <a:latin typeface="Candara" panose="020E0502030303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 smtClean="0">
                <a:latin typeface="Candara" panose="020E0502030303020204" pitchFamily="34" charset="0"/>
              </a:rPr>
              <a:t>причем </a:t>
            </a:r>
            <a:r>
              <a:rPr lang="ru-RU" sz="2200" i="1" spc="80" dirty="0">
                <a:latin typeface="Candara" panose="020E0502030303020204" pitchFamily="34" charset="0"/>
              </a:rPr>
              <a:t>вбок, </a:t>
            </a:r>
            <a:r>
              <a:rPr lang="ru-RU" sz="2200" i="1" spc="80" dirty="0" smtClean="0">
                <a:latin typeface="Candara" panose="020E0502030303020204" pitchFamily="34" charset="0"/>
              </a:rPr>
              <a:t>а </a:t>
            </a:r>
            <a:r>
              <a:rPr lang="ru-RU" sz="2200" i="1" spc="80" dirty="0">
                <a:latin typeface="Candara" panose="020E0502030303020204" pitchFamily="34" charset="0"/>
              </a:rPr>
              <a:t>не назад, </a:t>
            </a:r>
            <a:endParaRPr lang="ru-RU" sz="2200" i="1" spc="80" dirty="0" smtClean="0">
              <a:latin typeface="Candara" panose="020E0502030303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200" i="1" spc="80" dirty="0" smtClean="0">
                <a:latin typeface="Candara" panose="020E0502030303020204" pitchFamily="34" charset="0"/>
              </a:rPr>
              <a:t>и </a:t>
            </a:r>
            <a:r>
              <a:rPr lang="ru-RU" sz="2200" i="1" spc="80" dirty="0">
                <a:latin typeface="Candara" panose="020E0502030303020204" pitchFamily="34" charset="0"/>
              </a:rPr>
              <a:t>стараться прокатиться на лыже как можно дальше.</a:t>
            </a:r>
          </a:p>
          <a:p>
            <a:endParaRPr lang="ru-RU" dirty="0"/>
          </a:p>
        </p:txBody>
      </p:sp>
      <p:pic>
        <p:nvPicPr>
          <p:cNvPr id="1026" name="Picture 2" descr="http://skisport.narod.ru/workout/images/wo102_1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900" y="2190596"/>
            <a:ext cx="2965389" cy="4072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kisport.narod.ru/workout/images/wo102_6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64" b="9817"/>
          <a:stretch/>
        </p:blipFill>
        <p:spPr bwMode="auto">
          <a:xfrm>
            <a:off x="4136552" y="3598333"/>
            <a:ext cx="3868815" cy="2664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665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558</Words>
  <Application>Microsoft Office PowerPoint</Application>
  <PresentationFormat>Широкоэкранный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Candara</vt:lpstr>
      <vt:lpstr>Palatino Linotype</vt:lpstr>
      <vt:lpstr>Trebuchet MS</vt:lpstr>
      <vt:lpstr>Wingdings 3</vt:lpstr>
      <vt:lpstr>Аспект</vt:lpstr>
      <vt:lpstr>Лыжи. Лыжные ходы.</vt:lpstr>
      <vt:lpstr>Презентация PowerPoint</vt:lpstr>
      <vt:lpstr>Одновременные ходы. </vt:lpstr>
      <vt:lpstr>1. Одновременный бесшажный.</vt:lpstr>
      <vt:lpstr>2. Одновременный одношажный ход.  </vt:lpstr>
      <vt:lpstr>3. Одновременный двухшажный ход.</vt:lpstr>
      <vt:lpstr>Попеременные ходы. </vt:lpstr>
      <vt:lpstr>2. Попеременный четырёхшажный ход.</vt:lpstr>
      <vt:lpstr>Коньковые ходы.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Лыжные ходы.</dc:title>
  <dc:creator>Liza</dc:creator>
  <cp:lastModifiedBy>Валерия Кубанкина</cp:lastModifiedBy>
  <cp:revision>13</cp:revision>
  <dcterms:created xsi:type="dcterms:W3CDTF">2014-03-06T17:07:40Z</dcterms:created>
  <dcterms:modified xsi:type="dcterms:W3CDTF">2023-02-06T10:56:55Z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