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9" r:id="rId14"/>
    <p:sldId id="268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42D4-ACAC-4236-A847-F73884509576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D804-C878-430D-AE67-A2AE61482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4736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42D4-ACAC-4236-A847-F73884509576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FD804-C878-430D-AE67-A2AE61482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5510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E42D4-ACAC-4236-A847-F73884509576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FD804-C878-430D-AE67-A2AE61482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48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3771" y="498764"/>
            <a:ext cx="1085404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/>
              <a:t>МБОУ «Березовская СОШ№3»</a:t>
            </a:r>
          </a:p>
          <a:p>
            <a:pPr algn="ctr"/>
            <a:endParaRPr lang="ru-RU" smtClean="0"/>
          </a:p>
          <a:p>
            <a:pPr algn="ctr"/>
            <a:r>
              <a:rPr lang="ru-RU" smtClean="0"/>
              <a:t>Индивидуальный проект</a:t>
            </a:r>
          </a:p>
          <a:p>
            <a:pPr algn="ctr"/>
            <a:r>
              <a:rPr lang="ru-RU" sz="3600" b="1" smtClean="0"/>
              <a:t>Тема:</a:t>
            </a:r>
            <a:r>
              <a:rPr lang="ru-RU" sz="4400" b="1" smtClean="0"/>
              <a:t> «Построение чертежа фасада здания с использованием приёмов перспективы»</a:t>
            </a:r>
          </a:p>
          <a:p>
            <a:endParaRPr lang="ru-RU"/>
          </a:p>
          <a:p>
            <a:pPr algn="ctr"/>
            <a:r>
              <a:rPr lang="ru-RU" sz="2400" smtClean="0"/>
              <a:t>Предмет: черчение</a:t>
            </a:r>
          </a:p>
          <a:p>
            <a:pPr algn="ctr"/>
            <a:r>
              <a:rPr lang="ru-RU" sz="2400" smtClean="0"/>
              <a:t>Вид проекта: творческий</a:t>
            </a:r>
          </a:p>
          <a:p>
            <a:endParaRPr lang="ru-RU"/>
          </a:p>
          <a:p>
            <a:pPr algn="r"/>
            <a:r>
              <a:rPr lang="ru-RU" sz="2000"/>
              <a:t>Выполнила:</a:t>
            </a:r>
          </a:p>
          <a:p>
            <a:pPr algn="r"/>
            <a:r>
              <a:rPr lang="ru-RU" sz="2000"/>
              <a:t>ученица 9 В класса</a:t>
            </a:r>
          </a:p>
          <a:p>
            <a:pPr algn="r"/>
            <a:r>
              <a:rPr lang="ru-RU" sz="2000"/>
              <a:t>Тетерина Кристина</a:t>
            </a:r>
          </a:p>
          <a:p>
            <a:pPr algn="r"/>
            <a:r>
              <a:rPr lang="ru-RU" sz="2000"/>
              <a:t> </a:t>
            </a:r>
          </a:p>
          <a:p>
            <a:pPr algn="r"/>
            <a:r>
              <a:rPr lang="ru-RU" sz="2000"/>
              <a:t>Руководитель:</a:t>
            </a:r>
          </a:p>
          <a:p>
            <a:pPr algn="r"/>
            <a:r>
              <a:rPr lang="ru-RU" sz="2000"/>
              <a:t>учитель ИЗО и черчения</a:t>
            </a:r>
          </a:p>
          <a:p>
            <a:pPr algn="r"/>
            <a:r>
              <a:rPr lang="ru-RU" sz="2000"/>
              <a:t>Тельных О.В</a:t>
            </a:r>
            <a:r>
              <a:rPr lang="ru-RU" sz="2000" smtClean="0"/>
              <a:t>.</a:t>
            </a:r>
            <a:endParaRPr lang="ru-RU" smtClean="0"/>
          </a:p>
          <a:p>
            <a:pPr algn="ctr"/>
            <a:r>
              <a:rPr lang="ru-RU" smtClean="0"/>
              <a:t>2022г.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0086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126"/>
            <a:ext cx="12192000" cy="6774873"/>
          </a:xfrm>
        </p:spPr>
        <p:txBody>
          <a:bodyPr/>
          <a:lstStyle/>
          <a:p>
            <a:pPr marL="0" indent="0">
              <a:buNone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Этапы работы над построением перспективного изображения фасада здания:</a:t>
            </a:r>
          </a:p>
          <a:p>
            <a:pPr marL="0" indent="0">
              <a:buNone/>
            </a:pPr>
            <a:r>
              <a:rPr lang="ru-RU" smtClean="0"/>
              <a:t>3. Сделать </a:t>
            </a:r>
            <a:r>
              <a:rPr lang="ru-RU"/>
              <a:t>технический рисунок будущего чертежа, подбор </a:t>
            </a:r>
            <a:r>
              <a:rPr lang="ru-RU" smtClean="0"/>
              <a:t>инструментов</a:t>
            </a:r>
            <a:r>
              <a:rPr lang="ru-RU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698" y="1774249"/>
            <a:ext cx="5762172" cy="4321629"/>
          </a:xfrm>
          <a:prstGeom prst="rect">
            <a:avLst/>
          </a:prstGeom>
        </p:spPr>
      </p:pic>
      <p:pic>
        <p:nvPicPr>
          <p:cNvPr id="1026" name="Picture 2" descr="F:\проект_Тетерирна\ЭСКИЗ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96790" y="1036980"/>
            <a:ext cx="3161142" cy="5622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39016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126"/>
            <a:ext cx="12192000" cy="6774873"/>
          </a:xfrm>
        </p:spPr>
        <p:txBody>
          <a:bodyPr/>
          <a:lstStyle/>
          <a:p>
            <a:pPr marL="0" indent="0">
              <a:buNone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Этапы работы над построением перспективного изображения фасада здания:</a:t>
            </a:r>
          </a:p>
          <a:p>
            <a:pPr marL="0" indent="0">
              <a:buNone/>
            </a:pPr>
            <a:r>
              <a:rPr lang="ru-RU" smtClean="0"/>
              <a:t>4. Работа над чертежом. Использование основных приёмов перспективы.</a:t>
            </a: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90" y="1294843"/>
            <a:ext cx="3810000" cy="28670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91" y="2037049"/>
            <a:ext cx="3810000" cy="2867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182" y="3014011"/>
            <a:ext cx="3810000" cy="2867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9" y="3990974"/>
            <a:ext cx="3810000" cy="2867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90753" y="1294843"/>
            <a:ext cx="728327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</a:rPr>
              <a:t>Угловая, натуральная перспектива</a:t>
            </a:r>
          </a:p>
          <a:p>
            <a:endParaRPr lang="ru-RU" sz="2400" b="1">
              <a:solidFill>
                <a:srgbClr val="C00000"/>
              </a:solidFill>
            </a:endParaRPr>
          </a:p>
          <a:p>
            <a:r>
              <a:rPr lang="ru-RU" sz="2400" b="1" smtClean="0">
                <a:solidFill>
                  <a:srgbClr val="C00000"/>
                </a:solidFill>
              </a:rPr>
              <a:t>                                      Две точки схода</a:t>
            </a:r>
          </a:p>
          <a:p>
            <a:endParaRPr lang="ru-RU" sz="2400" b="1">
              <a:solidFill>
                <a:srgbClr val="C00000"/>
              </a:solidFill>
            </a:endParaRPr>
          </a:p>
          <a:p>
            <a:r>
              <a:rPr lang="ru-RU" sz="2400" b="1" smtClean="0">
                <a:solidFill>
                  <a:srgbClr val="C00000"/>
                </a:solidFill>
              </a:rPr>
              <a:t>                                                                      Линия горизонта</a:t>
            </a:r>
            <a:endParaRPr lang="ru-RU" sz="2400" b="1">
              <a:solidFill>
                <a:srgbClr val="C0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078182" y="1567543"/>
            <a:ext cx="2612571" cy="1009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753591" y="2280062"/>
            <a:ext cx="4537858" cy="1710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291449" y="2268187"/>
            <a:ext cx="4682580" cy="3728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464634" y="3014011"/>
            <a:ext cx="1900052" cy="2983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32972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948" y="0"/>
            <a:ext cx="10975852" cy="67983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9626" y="389744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Итог работы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8021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31" y="194872"/>
            <a:ext cx="11842230" cy="6505731"/>
          </a:xfrm>
        </p:spPr>
        <p:txBody>
          <a:bodyPr/>
          <a:lstStyle/>
          <a:p>
            <a:r>
              <a:rPr lang="ru-RU" sz="6000" smtClean="0"/>
              <a:t>Вывод:</a:t>
            </a:r>
          </a:p>
          <a:p>
            <a:pPr marL="0" indent="0">
              <a:buNone/>
            </a:pPr>
            <a:r>
              <a:rPr lang="ru-RU" sz="6000"/>
              <a:t>Я думаю, что для учащихся, освоивших начальный курс начертательной геометрии, овладеть элементарными приёмами по теме «Перспектива» </a:t>
            </a:r>
            <a:r>
              <a:rPr lang="ru-RU" sz="6000" smtClean="0"/>
              <a:t>будет несложно!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8411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роект_Тетерирна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2031" y="253218"/>
            <a:ext cx="28937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mtClean="0">
                <a:latin typeface="Arial Black" panose="020B0A04020102020204" pitchFamily="34" charset="0"/>
              </a:rPr>
              <a:t>БЛАГОДАРЮ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ЗА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ВНИМАНИЕ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И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ВЫСОКУЮ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ОЦЕНКУ</a:t>
            </a:r>
          </a:p>
          <a:p>
            <a:pPr algn="ctr"/>
            <a:r>
              <a:rPr lang="ru-RU" sz="2800" smtClean="0">
                <a:latin typeface="Arial Black" panose="020B0A04020102020204" pitchFamily="34" charset="0"/>
              </a:rPr>
              <a:t>МОИХ УСИЛИЙ!</a:t>
            </a:r>
          </a:p>
        </p:txBody>
      </p:sp>
    </p:spTree>
    <p:extLst>
      <p:ext uri="{BB962C8B-B14F-4D97-AF65-F5344CB8AC3E}">
        <p14:creationId xmlns:p14="http://schemas.microsoft.com/office/powerpoint/2010/main" val="3412457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504" y="130628"/>
            <a:ext cx="12049496" cy="6626431"/>
          </a:xfrm>
        </p:spPr>
        <p:txBody>
          <a:bodyPr>
            <a:normAutofit/>
          </a:bodyPr>
          <a:lstStyle/>
          <a:p>
            <a:r>
              <a:rPr lang="ru-RU" i="1" u="sng"/>
              <a:t>Объект исследования</a:t>
            </a:r>
            <a:r>
              <a:rPr lang="ru-RU" i="1"/>
              <a:t>: </a:t>
            </a:r>
            <a:r>
              <a:rPr lang="ru-RU"/>
              <a:t>Перспектива в начертательной геометрии.</a:t>
            </a:r>
          </a:p>
          <a:p>
            <a:r>
              <a:rPr lang="ru-RU" i="1" u="sng"/>
              <a:t>Предмет исследования</a:t>
            </a:r>
            <a:r>
              <a:rPr lang="ru-RU" i="1"/>
              <a:t>: </a:t>
            </a:r>
            <a:r>
              <a:rPr lang="ru-RU"/>
              <a:t>Чертёж </a:t>
            </a:r>
            <a:r>
              <a:rPr lang="ru-RU" smtClean="0"/>
              <a:t>фасада здания </a:t>
            </a:r>
            <a:r>
              <a:rPr lang="ru-RU"/>
              <a:t>с </a:t>
            </a:r>
            <a:r>
              <a:rPr lang="ru-RU" smtClean="0"/>
              <a:t>использованием </a:t>
            </a:r>
            <a:r>
              <a:rPr lang="ru-RU"/>
              <a:t>приёмов перспективы.</a:t>
            </a:r>
          </a:p>
          <a:p>
            <a:r>
              <a:rPr lang="ru-RU" i="1" u="sng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i="1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Доказать, что тема перспективы доступна для учащихся в рамках школьной программы по черчению.</a:t>
            </a:r>
            <a:endParaRPr lang="ru-RU" i="1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i="1" u="sng" smtClean="0"/>
              <a:t>Задачи</a:t>
            </a:r>
            <a:r>
              <a:rPr lang="ru-RU" i="1"/>
              <a:t>: </a:t>
            </a:r>
            <a:endParaRPr lang="ru-RU"/>
          </a:p>
          <a:p>
            <a:pPr marL="0" lvl="0" indent="0">
              <a:buNone/>
            </a:pPr>
            <a:r>
              <a:rPr lang="ru-RU" smtClean="0"/>
              <a:t>1. Изучить </a:t>
            </a:r>
            <a:r>
              <a:rPr lang="ru-RU"/>
              <a:t>теорию по теме </a:t>
            </a:r>
            <a:r>
              <a:rPr lang="ru-RU" smtClean="0"/>
              <a:t>«Перспектива».</a:t>
            </a:r>
            <a:endParaRPr lang="ru-RU"/>
          </a:p>
          <a:p>
            <a:pPr marL="0" lvl="0" indent="0">
              <a:buNone/>
            </a:pPr>
            <a:r>
              <a:rPr lang="ru-RU" smtClean="0"/>
              <a:t>2. Научиться использовать приемы перспективы в построении чертежа фасада здания.</a:t>
            </a:r>
          </a:p>
          <a:p>
            <a:pPr marL="0" indent="0">
              <a:buNone/>
            </a:pPr>
            <a:r>
              <a:rPr lang="ru-RU" smtClean="0"/>
              <a:t>3. </a:t>
            </a:r>
            <a:r>
              <a:rPr lang="ru-RU"/>
              <a:t>Изготовить чертёж </a:t>
            </a:r>
            <a:r>
              <a:rPr lang="ru-RU" smtClean="0"/>
              <a:t>фасада здания </a:t>
            </a:r>
            <a:r>
              <a:rPr lang="ru-RU"/>
              <a:t>с </a:t>
            </a:r>
            <a:r>
              <a:rPr lang="ru-RU" smtClean="0"/>
              <a:t>использованием </a:t>
            </a:r>
            <a:r>
              <a:rPr lang="ru-RU"/>
              <a:t>приёмов перспективного построения.</a:t>
            </a:r>
          </a:p>
          <a:p>
            <a:pPr marL="0" lvl="0" indent="0">
              <a:buNone/>
            </a:pPr>
            <a:endParaRPr lang="ru-RU"/>
          </a:p>
          <a:p>
            <a:r>
              <a:rPr lang="ru-RU" i="1" u="sng"/>
              <a:t>Гипотеза:</a:t>
            </a:r>
            <a:r>
              <a:rPr lang="ru-RU" i="1"/>
              <a:t> </a:t>
            </a:r>
            <a:r>
              <a:rPr lang="ru-RU" smtClean="0"/>
              <a:t>Предполагаю, </a:t>
            </a:r>
            <a:r>
              <a:rPr lang="ru-RU"/>
              <a:t>что учащиеся девятых классов могут освоить тему построения объекта в перспективе.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1996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883" y="368134"/>
            <a:ext cx="11507190" cy="62464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>
                <a:latin typeface="Arial Black" panose="020B0A04020102020204" pitchFamily="34" charset="0"/>
              </a:rPr>
              <a:t>Слово </a:t>
            </a:r>
            <a:r>
              <a:rPr lang="ru-RU" sz="5400">
                <a:solidFill>
                  <a:srgbClr val="0070C0"/>
                </a:solidFill>
                <a:latin typeface="Arial Black" panose="020B0A04020102020204" pitchFamily="34" charset="0"/>
              </a:rPr>
              <a:t>«перспектива» </a:t>
            </a:r>
            <a:r>
              <a:rPr lang="ru-RU" sz="4000">
                <a:latin typeface="Arial Black" panose="020B0A04020102020204" pitchFamily="34" charset="0"/>
              </a:rPr>
              <a:t>французское и означает </a:t>
            </a:r>
            <a:endParaRPr lang="ru-RU" sz="400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smtClean="0">
                <a:latin typeface="Arial Black" panose="020B0A04020102020204" pitchFamily="34" charset="0"/>
              </a:rPr>
              <a:t>«</a:t>
            </a:r>
            <a:r>
              <a:rPr lang="ru-RU" sz="4000">
                <a:latin typeface="Arial Black" panose="020B0A04020102020204" pitchFamily="34" charset="0"/>
              </a:rPr>
              <a:t>насквозь видеть</a:t>
            </a:r>
            <a:r>
              <a:rPr lang="ru-RU" sz="4000" b="1">
                <a:latin typeface="Arial Black" panose="020B0A04020102020204" pitchFamily="34" charset="0"/>
              </a:rPr>
              <a:t>», </a:t>
            </a:r>
            <a:endParaRPr lang="ru-RU" sz="4000" b="1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smtClean="0">
                <a:latin typeface="Arial Black" panose="020B0A04020102020204" pitchFamily="34" charset="0"/>
              </a:rPr>
              <a:t>«</a:t>
            </a:r>
            <a:r>
              <a:rPr lang="ru-RU" sz="4000">
                <a:latin typeface="Arial Black" panose="020B0A04020102020204" pitchFamily="34" charset="0"/>
              </a:rPr>
              <a:t>внимательно рассматривать», </a:t>
            </a:r>
            <a:endParaRPr lang="ru-RU" sz="400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smtClean="0">
                <a:latin typeface="Arial Black" panose="020B0A04020102020204" pitchFamily="34" charset="0"/>
              </a:rPr>
              <a:t>а </a:t>
            </a:r>
            <a:r>
              <a:rPr lang="ru-RU" sz="4000">
                <a:latin typeface="Arial Black" panose="020B0A04020102020204" pitchFamily="34" charset="0"/>
              </a:rPr>
              <a:t>более позднее значение </a:t>
            </a:r>
            <a:endParaRPr lang="ru-RU" sz="400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6000" smtClean="0">
                <a:solidFill>
                  <a:srgbClr val="0070C0"/>
                </a:solidFill>
                <a:latin typeface="Arial Black" panose="020B0A04020102020204" pitchFamily="34" charset="0"/>
              </a:rPr>
              <a:t>«</a:t>
            </a:r>
            <a:r>
              <a:rPr lang="ru-RU" sz="6000">
                <a:solidFill>
                  <a:srgbClr val="0070C0"/>
                </a:solidFill>
                <a:latin typeface="Arial Black" panose="020B0A04020102020204" pitchFamily="34" charset="0"/>
              </a:rPr>
              <a:t>смотреть в даль».</a:t>
            </a:r>
          </a:p>
        </p:txBody>
      </p:sp>
    </p:spTree>
    <p:extLst>
      <p:ext uri="{BB962C8B-B14F-4D97-AF65-F5344CB8AC3E}">
        <p14:creationId xmlns:p14="http://schemas.microsoft.com/office/powerpoint/2010/main" val="184639955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9" y="178130"/>
            <a:ext cx="11661569" cy="6679870"/>
          </a:xfrm>
        </p:spPr>
        <p:txBody>
          <a:bodyPr/>
          <a:lstStyle/>
          <a:p>
            <a:pPr marL="0" indent="0" algn="ctr">
              <a:buNone/>
            </a:pPr>
            <a:r>
              <a:rPr lang="ru-RU" smtClean="0">
                <a:latin typeface="Arial Black" panose="020B0A04020102020204" pitchFamily="34" charset="0"/>
              </a:rPr>
              <a:t>ВИДЫ ПЕРСПЕКТИВЫ</a:t>
            </a:r>
          </a:p>
          <a:p>
            <a:pPr marL="0" indent="0" algn="just">
              <a:buNone/>
            </a:pPr>
            <a:endParaRPr lang="ru-RU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9" y="178130"/>
            <a:ext cx="3470590" cy="2297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575" y="2493818"/>
            <a:ext cx="331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/>
              <a:t>Линейная перспектива</a:t>
            </a:r>
            <a:endParaRPr lang="ru-RU" sz="24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28" y="788827"/>
            <a:ext cx="2885914" cy="2166655"/>
          </a:xfrm>
          <a:prstGeom prst="rect">
            <a:avLst/>
          </a:prstGeom>
        </p:spPr>
      </p:pic>
      <p:sp>
        <p:nvSpPr>
          <p:cNvPr id="7" name="AutoShape 2" descr="C:\Users\User\Desktop\%D0%BF%D0%B0%D0%BD%D0%BE%D1%8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9792" y="784004"/>
            <a:ext cx="5332811" cy="15623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806" y="3380443"/>
            <a:ext cx="3682273" cy="28316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48" y="3396343"/>
            <a:ext cx="3959195" cy="28025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4" y="3047531"/>
            <a:ext cx="4040511" cy="31513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96085" y="2973274"/>
            <a:ext cx="3059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/>
              <a:t>Купольная перспектива</a:t>
            </a:r>
            <a:endParaRPr lang="ru-RU" sz="2000" b="1"/>
          </a:p>
        </p:txBody>
      </p:sp>
      <p:sp>
        <p:nvSpPr>
          <p:cNvPr id="14" name="TextBox 13"/>
          <p:cNvSpPr txBox="1"/>
          <p:nvPr/>
        </p:nvSpPr>
        <p:spPr>
          <a:xfrm>
            <a:off x="8051470" y="2570818"/>
            <a:ext cx="3627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/>
              <a:t>Панорамная перспектива</a:t>
            </a:r>
            <a:endParaRPr lang="ru-RU" sz="2400" b="1"/>
          </a:p>
        </p:txBody>
      </p:sp>
      <p:sp>
        <p:nvSpPr>
          <p:cNvPr id="15" name="TextBox 14"/>
          <p:cNvSpPr txBox="1"/>
          <p:nvPr/>
        </p:nvSpPr>
        <p:spPr>
          <a:xfrm>
            <a:off x="155574" y="6424551"/>
            <a:ext cx="11838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/>
              <a:t>Воздушная перспектива               Театральная перспектива           Плафонная перспектива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347991896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77" y="130628"/>
            <a:ext cx="11910951" cy="6614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smtClean="0"/>
              <a:t>Виды проецирования при построении перспективы:</a:t>
            </a:r>
          </a:p>
          <a:p>
            <a:pPr marL="0" indent="0" algn="ctr">
              <a:buNone/>
            </a:pPr>
            <a:endParaRPr lang="ru-RU" sz="3200" b="1"/>
          </a:p>
          <a:p>
            <a:pPr marL="0" indent="0" algn="ctr">
              <a:buNone/>
            </a:pPr>
            <a:endParaRPr lang="ru-RU" sz="3200" b="1" smtClean="0"/>
          </a:p>
          <a:p>
            <a:pPr marL="0" indent="0" algn="ctr">
              <a:buNone/>
            </a:pPr>
            <a:endParaRPr lang="ru-RU" sz="3200" b="1"/>
          </a:p>
          <a:p>
            <a:pPr marL="0" indent="0" algn="ctr">
              <a:buNone/>
            </a:pPr>
            <a:endParaRPr lang="ru-RU" sz="3200" b="1" smtClean="0"/>
          </a:p>
          <a:p>
            <a:pPr marL="0" indent="0" algn="ctr">
              <a:buNone/>
            </a:pPr>
            <a:endParaRPr lang="ru-RU" sz="3200" b="1"/>
          </a:p>
          <a:p>
            <a:pPr marL="0" indent="0" algn="ctr">
              <a:buNone/>
            </a:pPr>
            <a:endParaRPr lang="ru-RU" sz="3200" b="1" smtClean="0"/>
          </a:p>
          <a:p>
            <a:pPr marL="0" indent="0" algn="ctr">
              <a:buNone/>
            </a:pPr>
            <a:endParaRPr lang="ru-RU" sz="3200" b="1"/>
          </a:p>
          <a:p>
            <a:pPr marL="0" indent="0" algn="ctr">
              <a:buNone/>
            </a:pPr>
            <a:endParaRPr lang="ru-RU" sz="3200" b="1" smtClean="0"/>
          </a:p>
          <a:p>
            <a:pPr marL="0" indent="0" algn="ctr">
              <a:buNone/>
            </a:pPr>
            <a:endParaRPr lang="ru-RU" sz="3200" b="1"/>
          </a:p>
          <a:p>
            <a:pPr marL="0" indent="0" algn="ctr">
              <a:buNone/>
            </a:pPr>
            <a:r>
              <a:rPr lang="ru-RU" sz="3200" b="1" smtClean="0"/>
              <a:t>Угловая перспектива          </a:t>
            </a:r>
            <a:endParaRPr lang="ru-RU" sz="3200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29" y="1966788"/>
            <a:ext cx="5302894" cy="36903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702084"/>
            <a:ext cx="3781449" cy="27358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7" y="868444"/>
            <a:ext cx="3334146" cy="29435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1261" y="4085112"/>
            <a:ext cx="115665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smtClean="0"/>
              <a:t>Центральная                                                                                      Поворотная</a:t>
            </a:r>
          </a:p>
          <a:p>
            <a:pPr algn="just"/>
            <a:r>
              <a:rPr lang="ru-RU" sz="2800" b="1"/>
              <a:t> </a:t>
            </a:r>
            <a:r>
              <a:rPr lang="ru-RU" sz="2800" b="1" smtClean="0"/>
              <a:t>перспектива                                                                                      перспектива</a:t>
            </a:r>
          </a:p>
          <a:p>
            <a:pPr algn="just"/>
            <a:endParaRPr lang="ru-RU" sz="2800" b="1" smtClean="0"/>
          </a:p>
          <a:p>
            <a:pPr algn="just"/>
            <a:r>
              <a:rPr lang="ru-RU" sz="2800" b="1"/>
              <a:t> </a:t>
            </a:r>
            <a:r>
              <a:rPr lang="ru-RU" sz="2800" b="1" smtClean="0"/>
              <a:t>                                                                                                                   </a:t>
            </a:r>
            <a:endParaRPr lang="ru-RU" sz="2800" b="1"/>
          </a:p>
        </p:txBody>
      </p:sp>
      <p:sp>
        <p:nvSpPr>
          <p:cNvPr id="9" name="TextBox 8"/>
          <p:cNvSpPr txBox="1"/>
          <p:nvPr/>
        </p:nvSpPr>
        <p:spPr>
          <a:xfrm>
            <a:off x="2766951" y="47145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2450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По построению угла наклона плоскости </a:t>
            </a:r>
            <a:endParaRPr lang="ru-RU" b="1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перспективные изображения разделяют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:                      </a:t>
            </a:r>
          </a:p>
          <a:p>
            <a:pPr marL="0" indent="0" algn="just">
              <a:buNone/>
            </a:pPr>
            <a:r>
              <a:rPr lang="ru-RU"/>
              <a:t> </a:t>
            </a:r>
            <a:r>
              <a:rPr lang="ru-RU" smtClean="0"/>
              <a:t>                                                                                                         </a:t>
            </a:r>
            <a:r>
              <a:rPr lang="ru-RU" sz="2400" b="1" smtClean="0"/>
              <a:t>Нисходящая </a:t>
            </a:r>
          </a:p>
          <a:p>
            <a:pPr marL="0" indent="0" algn="just">
              <a:buNone/>
            </a:pPr>
            <a:r>
              <a:rPr lang="ru-RU" sz="2400" b="1"/>
              <a:t> </a:t>
            </a:r>
            <a:r>
              <a:rPr lang="ru-RU" sz="2400" b="1" smtClean="0"/>
              <a:t>                                                                                                                                             перспектива                   </a:t>
            </a:r>
            <a:endParaRPr lang="ru-RU" sz="24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25" y="2891036"/>
            <a:ext cx="3698008" cy="3690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345" y="2142891"/>
            <a:ext cx="3180071" cy="4438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099" y="1016917"/>
            <a:ext cx="4315104" cy="4315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825" y="2303813"/>
            <a:ext cx="3716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/>
              <a:t>Восходящая перспектива</a:t>
            </a:r>
            <a:endParaRPr lang="ru-RU" sz="2400" b="1"/>
          </a:p>
        </p:txBody>
      </p:sp>
      <p:sp>
        <p:nvSpPr>
          <p:cNvPr id="8" name="TextBox 7"/>
          <p:cNvSpPr txBox="1"/>
          <p:nvPr/>
        </p:nvSpPr>
        <p:spPr>
          <a:xfrm>
            <a:off x="4607626" y="5332021"/>
            <a:ext cx="3654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/>
              <a:t>Натуральная перспектива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390892207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2875" y="119063"/>
            <a:ext cx="11945938" cy="665003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400" b="1" i="1" u="sng">
                <a:solidFill>
                  <a:schemeClr val="accent1">
                    <a:lumMod val="75000"/>
                  </a:schemeClr>
                </a:solidFill>
              </a:rPr>
              <a:t>Способ архитектора</a:t>
            </a:r>
            <a:r>
              <a:rPr lang="ru-RU" sz="4400" b="1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/>
              <a:t>– это </a:t>
            </a:r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построение</a:t>
            </a:r>
            <a:r>
              <a:rPr lang="ru-RU" sz="3600"/>
              <a:t> перспективы объекта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b="1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плану и фасаду </a:t>
            </a:r>
            <a:r>
              <a:rPr lang="ru-RU" sz="3600"/>
              <a:t>с учетом положения точки зрения.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smtClean="0"/>
              <a:t>Он </a:t>
            </a:r>
            <a:r>
              <a:rPr lang="ru-RU" sz="3600"/>
              <a:t>очень прост и удобен тем, что при построении перспективы объекта можно заранее выбрать положение точки зрения и картины,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smtClean="0"/>
              <a:t>чтобы </a:t>
            </a:r>
            <a:r>
              <a:rPr lang="ru-RU" sz="3600"/>
              <a:t>обеспечить определенные условия наглядности изображения.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smtClean="0"/>
              <a:t>Такое </a:t>
            </a:r>
            <a:r>
              <a:rPr lang="ru-RU" sz="3600"/>
              <a:t>изображение </a:t>
            </a:r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не предусматривает точного соблюдения </a:t>
            </a:r>
            <a:endParaRPr lang="ru-RU" sz="3600" b="1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smtClean="0">
                <a:solidFill>
                  <a:schemeClr val="accent1">
                    <a:lumMod val="75000"/>
                  </a:schemeClr>
                </a:solidFill>
              </a:rPr>
              <a:t>масштаба </a:t>
            </a:r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размеров здания</a:t>
            </a:r>
            <a:r>
              <a:rPr lang="ru-RU" sz="3600"/>
              <a:t> –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smtClean="0"/>
              <a:t>основной </a:t>
            </a:r>
            <a:r>
              <a:rPr lang="ru-RU" sz="3600"/>
              <a:t>акцент делается на пропорции здания </a:t>
            </a:r>
            <a:endParaRPr lang="ru-RU" sz="3600" smtClean="0"/>
          </a:p>
          <a:p>
            <a:pPr marL="0" indent="0" algn="ctr">
              <a:buNone/>
            </a:pPr>
            <a:r>
              <a:rPr lang="ru-RU" sz="3600" smtClean="0"/>
              <a:t>и </a:t>
            </a:r>
            <a:r>
              <a:rPr lang="ru-RU" sz="3600"/>
              <a:t>его перспективное положение.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8512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126"/>
            <a:ext cx="12192000" cy="67748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>
                <a:solidFill>
                  <a:schemeClr val="accent1">
                    <a:lumMod val="75000"/>
                  </a:schemeClr>
                </a:solidFill>
              </a:rPr>
              <a:t>Этапы работы над построением перспективного изображения фасада здания:</a:t>
            </a:r>
          </a:p>
          <a:p>
            <a:pPr marL="514350" lvl="0" indent="-514350">
              <a:buAutoNum type="arabicPeriod"/>
            </a:pPr>
            <a:r>
              <a:rPr lang="ru-RU" b="1" smtClean="0"/>
              <a:t>Поиск</a:t>
            </a:r>
            <a:r>
              <a:rPr lang="ru-RU" smtClean="0"/>
              <a:t> </a:t>
            </a:r>
            <a:r>
              <a:rPr lang="ru-RU"/>
              <a:t>в интернете </a:t>
            </a:r>
            <a:r>
              <a:rPr lang="ru-RU" b="1"/>
              <a:t>фасада</a:t>
            </a:r>
            <a:r>
              <a:rPr lang="ru-RU"/>
              <a:t> углового </a:t>
            </a:r>
            <a:r>
              <a:rPr lang="ru-RU" b="1"/>
              <a:t>здания</a:t>
            </a:r>
            <a:r>
              <a:rPr lang="ru-RU"/>
              <a:t> в городе Красноярске. В</a:t>
            </a:r>
            <a:r>
              <a:rPr lang="ru-RU" smtClean="0"/>
              <a:t>ыбор </a:t>
            </a:r>
            <a:r>
              <a:rPr lang="ru-RU"/>
              <a:t>пал на </a:t>
            </a:r>
            <a:r>
              <a:rPr lang="ru-RU" b="1"/>
              <a:t>здание Купеческого общества</a:t>
            </a:r>
            <a:r>
              <a:rPr lang="ru-RU"/>
              <a:t>, расположенного на углу улиц Перенсона 25 и Мира. </a:t>
            </a:r>
          </a:p>
          <a:p>
            <a:pPr marL="514350" lvl="0" indent="-514350">
              <a:buAutoNum type="arabicPeriod"/>
            </a:pPr>
            <a:r>
              <a:rPr lang="ru-RU" b="1" smtClean="0"/>
              <a:t>Сделать</a:t>
            </a:r>
            <a:r>
              <a:rPr lang="ru-RU" smtClean="0"/>
              <a:t> </a:t>
            </a:r>
            <a:r>
              <a:rPr lang="ru-RU"/>
              <a:t>подходящие </a:t>
            </a:r>
            <a:r>
              <a:rPr lang="ru-RU" b="1"/>
              <a:t>фотографии</a:t>
            </a:r>
            <a:r>
              <a:rPr lang="ru-RU"/>
              <a:t> фасада здания. 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486"/>
            <a:ext cx="3367148" cy="2525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338" y="2319771"/>
            <a:ext cx="3185463" cy="42472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282" y="2028827"/>
            <a:ext cx="2705718" cy="36076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922" y="2319771"/>
            <a:ext cx="3185463" cy="424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7314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126"/>
            <a:ext cx="12192000" cy="6774873"/>
          </a:xfrm>
        </p:spPr>
        <p:txBody>
          <a:bodyPr/>
          <a:lstStyle/>
          <a:p>
            <a:pPr marL="0" indent="0">
              <a:buNone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Этапы работы над построением перспективного изображения фасада здания: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989"/>
            <a:ext cx="3714750" cy="4953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0" y="1904999"/>
            <a:ext cx="3714750" cy="4953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114" y="2763487"/>
            <a:ext cx="3070885" cy="40945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046" y="524989"/>
            <a:ext cx="2955100" cy="394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6378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478</TotalTime>
  <Words>397</Words>
  <Application>Microsoft Office PowerPoint</Application>
  <PresentationFormat>Широкоэкранный</PresentationFormat>
  <Paragraphs>87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2022-04-12T16:34:20Z</dcterms:created>
  <dcterms:modified xsi:type="dcterms:W3CDTF">2023-02-17T05:32:16Z</dcterms:modified>
</cp:coreProperties>
</file>