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23"/>
  </p:notesMasterIdLst>
  <p:sldIdLst>
    <p:sldId id="272" r:id="rId2"/>
    <p:sldId id="271" r:id="rId3"/>
    <p:sldId id="273" r:id="rId4"/>
    <p:sldId id="270" r:id="rId5"/>
    <p:sldId id="268" r:id="rId6"/>
    <p:sldId id="275" r:id="rId7"/>
    <p:sldId id="262" r:id="rId8"/>
    <p:sldId id="260" r:id="rId9"/>
    <p:sldId id="276" r:id="rId10"/>
    <p:sldId id="277" r:id="rId11"/>
    <p:sldId id="269" r:id="rId12"/>
    <p:sldId id="256" r:id="rId13"/>
    <p:sldId id="278" r:id="rId14"/>
    <p:sldId id="279" r:id="rId15"/>
    <p:sldId id="280" r:id="rId16"/>
    <p:sldId id="263" r:id="rId17"/>
    <p:sldId id="267" r:id="rId18"/>
    <p:sldId id="257" r:id="rId19"/>
    <p:sldId id="264" r:id="rId20"/>
    <p:sldId id="258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54" y="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EC77A-1DC2-445C-8832-539498E8211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BBA0B-6445-4134-B3E1-EA204E75E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311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871E-E86D-41C5-967A-0ACC84D565E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964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423720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244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808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95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067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954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58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965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66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788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7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28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187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949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66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779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72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Творческий проект «Макета села Мирного»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81437" y="5515545"/>
            <a:ext cx="5762563" cy="1364531"/>
          </a:xfrm>
        </p:spPr>
        <p:txBody>
          <a:bodyPr/>
          <a:lstStyle/>
          <a:p>
            <a:r>
              <a:rPr lang="ru-RU" dirty="0"/>
              <a:t>Автор Черных Наталья Валентиновна</a:t>
            </a:r>
          </a:p>
          <a:p>
            <a:r>
              <a:rPr lang="ru-RU" dirty="0"/>
              <a:t>учитель начальных классов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0C04B1-B321-057E-2DC7-C364B2677013}"/>
              </a:ext>
            </a:extLst>
          </p:cNvPr>
          <p:cNvSpPr txBox="1"/>
          <p:nvPr/>
        </p:nvSpPr>
        <p:spPr>
          <a:xfrm>
            <a:off x="4572000" y="450912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 класс</a:t>
            </a:r>
          </a:p>
        </p:txBody>
      </p:sp>
    </p:spTree>
    <p:extLst>
      <p:ext uri="{BB962C8B-B14F-4D97-AF65-F5344CB8AC3E}">
        <p14:creationId xmlns:p14="http://schemas.microsoft.com/office/powerpoint/2010/main" val="1418369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Архитектор -</a:t>
            </a:r>
            <a:r>
              <a:rPr lang="ru-RU" sz="3600" i="1" dirty="0"/>
              <a:t>человек, который создаёт чертёж строительства, разрабатывает макет  здании или сооружения  и проектирует озеленения улиц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646" y="2708920"/>
            <a:ext cx="7140634" cy="374104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835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060848"/>
            <a:ext cx="7704667" cy="439248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3600" b="1" dirty="0"/>
              <a:t>Гражданские </a:t>
            </a:r>
          </a:p>
          <a:p>
            <a:pPr marL="0" lvl="0" indent="0">
              <a:buNone/>
            </a:pPr>
            <a:r>
              <a:rPr lang="ru-RU" sz="3600" dirty="0"/>
              <a:t>-жилые </a:t>
            </a:r>
          </a:p>
          <a:p>
            <a:pPr marL="0" lvl="0" indent="0">
              <a:buNone/>
            </a:pPr>
            <a:r>
              <a:rPr lang="ru-RU" sz="3600" dirty="0"/>
              <a:t>- общественные</a:t>
            </a:r>
          </a:p>
          <a:p>
            <a:pPr lvl="0"/>
            <a:r>
              <a:rPr lang="ru-RU" sz="3600" b="1" dirty="0"/>
              <a:t>Промышленные</a:t>
            </a:r>
            <a:r>
              <a:rPr lang="ru-RU" sz="3600" dirty="0"/>
              <a:t> </a:t>
            </a:r>
          </a:p>
          <a:p>
            <a:pPr marL="0" lvl="0" indent="0">
              <a:buNone/>
            </a:pPr>
            <a:r>
              <a:rPr lang="ru-RU" sz="3600" dirty="0"/>
              <a:t>(заводы, фабрики, электростанции)</a:t>
            </a:r>
          </a:p>
          <a:p>
            <a:pPr lvl="0"/>
            <a:r>
              <a:rPr lang="ru-RU" sz="3600" b="1" dirty="0"/>
              <a:t>Сельскохозяйственные </a:t>
            </a:r>
          </a:p>
          <a:p>
            <a:pPr marL="0" lvl="0" indent="0">
              <a:buNone/>
            </a:pPr>
            <a:r>
              <a:rPr lang="ru-RU" sz="3600" dirty="0"/>
              <a:t>(животноводческие фермы, теплицы, птицефермы)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87273" y="332656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Виды зданий по назначению </a:t>
            </a:r>
          </a:p>
          <a:p>
            <a:pPr algn="ctr"/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/>
              <a:t>смотри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с.58 – 61</a:t>
            </a:r>
          </a:p>
        </p:txBody>
      </p:sp>
    </p:spTree>
    <p:extLst>
      <p:ext uri="{BB962C8B-B14F-4D97-AF65-F5344CB8AC3E}">
        <p14:creationId xmlns:p14="http://schemas.microsoft.com/office/powerpoint/2010/main" val="2781536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sportal.ru/sites/default/files/2011/11/19/img_19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32" y="328585"/>
            <a:ext cx="825691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041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4000" b="1" u="sng" dirty="0"/>
              <a:t>2. Планирование работы по созданию макета.</a:t>
            </a:r>
            <a:br>
              <a:rPr lang="ru-RU" dirty="0"/>
            </a:b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12776"/>
            <a:ext cx="7488832" cy="4340237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rgbClr val="FF0000"/>
                </a:solidFill>
              </a:rPr>
              <a:t>Создать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бревенчатые дома ( см. картинный план)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rgbClr val="00B050"/>
                </a:solidFill>
              </a:rPr>
              <a:t>Создать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b="1" dirty="0">
                <a:solidFill>
                  <a:srgbClr val="00B050"/>
                </a:solidFill>
              </a:rPr>
              <a:t>здания школы и магазина</a:t>
            </a:r>
          </a:p>
          <a:p>
            <a:pPr marL="457200" indent="-457200">
              <a:buFont typeface="+mj-lt"/>
              <a:buAutoNum type="arabicPeriod"/>
            </a:pPr>
            <a:endParaRPr lang="ru-RU" b="1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rgbClr val="7030A0"/>
                </a:solidFill>
              </a:rPr>
              <a:t>Оформить макет </a:t>
            </a:r>
            <a:r>
              <a:rPr lang="ru-RU" dirty="0"/>
              <a:t>(деревья, жители)</a:t>
            </a:r>
          </a:p>
        </p:txBody>
      </p:sp>
    </p:spTree>
    <p:extLst>
      <p:ext uri="{BB962C8B-B14F-4D97-AF65-F5344CB8AC3E}">
        <p14:creationId xmlns:p14="http://schemas.microsoft.com/office/powerpoint/2010/main" val="2016689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3587" y="116632"/>
            <a:ext cx="7704667" cy="1981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133" y="1988840"/>
            <a:ext cx="7704667" cy="4010976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Бригады №1, 2, 3, 4 строители, плотники (бревенчатый жилой дом)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           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Бригада №5 строители, штукатуры, маляры (кирпичное, оштукатуренное здание школы)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      Бригада №6 строители, штукатуры, маляры (кирпичное, оштукатуренное здание магазина)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      Бригада №7 ландшафтный дизайн, инженерное сооружение – колодец.</a:t>
            </a:r>
          </a:p>
        </p:txBody>
      </p:sp>
    </p:spTree>
    <p:extLst>
      <p:ext uri="{BB962C8B-B14F-4D97-AF65-F5344CB8AC3E}">
        <p14:creationId xmlns:p14="http://schemas.microsoft.com/office/powerpoint/2010/main" val="1243572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Работа 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бригаде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133" y="1844824"/>
            <a:ext cx="7704667" cy="4154992"/>
          </a:xfrm>
        </p:spPr>
        <p:txBody>
          <a:bodyPr/>
          <a:lstStyle/>
          <a:p>
            <a:r>
              <a:rPr lang="ru-RU" dirty="0"/>
              <a:t>Составьте  в своей бригаде  список необходимых материалов и инструментов. </a:t>
            </a:r>
          </a:p>
          <a:p>
            <a:r>
              <a:rPr lang="ru-RU" dirty="0"/>
              <a:t>Распределите, кто будет бригадиром, </a:t>
            </a:r>
          </a:p>
          <a:p>
            <a:r>
              <a:rPr lang="ru-RU" dirty="0"/>
              <a:t>Распределите, кто какой вид работы будет выполнять. </a:t>
            </a:r>
          </a:p>
          <a:p>
            <a:r>
              <a:rPr lang="ru-RU" dirty="0"/>
              <a:t>Наметьте план работы по созданию своего изделия.</a:t>
            </a:r>
          </a:p>
          <a:p>
            <a:r>
              <a:rPr lang="ru-RU" dirty="0"/>
              <a:t>Представьте план работы группы.</a:t>
            </a:r>
          </a:p>
        </p:txBody>
      </p:sp>
    </p:spTree>
    <p:extLst>
      <p:ext uri="{BB962C8B-B14F-4D97-AF65-F5344CB8AC3E}">
        <p14:creationId xmlns:p14="http://schemas.microsoft.com/office/powerpoint/2010/main" val="1662147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ebiklad.ru/wp-content/uploads/dom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083064"/>
            <a:ext cx="7047507" cy="523008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83768" y="260648"/>
            <a:ext cx="52356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Картинный план бревенчатого дома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1267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l="55" r="53" t="58"/>
          <a:stretch>
            <a:fillRect/>
          </a:stretch>
        </p:blipFill>
        <p:spPr bwMode="auto">
          <a:xfrm>
            <a:off x="21210" y="7923"/>
            <a:ext cx="4645180" cy="438814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C:\Documents and Settings\Александр\Рабочий стол\бумагопластика\80a3342ebdbb4a484903c490de39c661.jpg" id="4101" name="Picture 5"/>
          <p:cNvPicPr>
            <a:picLocks noChangeArrowheads="1" noChangeAspect="1"/>
          </p:cNvPicPr>
          <p:nvPr/>
        </p:nvPicPr>
        <p:blipFill>
          <a:blip cstate="print" r:embed="rId4"/>
          <a:srcRect b="288" t="145"/>
          <a:stretch>
            <a:fillRect/>
          </a:stretch>
        </p:blipFill>
        <p:spPr bwMode="auto">
          <a:xfrm>
            <a:off x="3275856" y="3113228"/>
            <a:ext cx="3581956" cy="374477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4104" name="Picture 8"/>
          <p:cNvPicPr>
            <a:picLocks noChangeArrowheads="1" noChangeAspect="1"/>
          </p:cNvPicPr>
          <p:nvPr/>
        </p:nvPicPr>
        <p:blipFill>
          <a:blip cstate="print" r:embed="rId5"/>
          <a:srcRect b="189" l="62" r="169"/>
          <a:stretch>
            <a:fillRect/>
          </a:stretch>
        </p:blipFill>
        <p:spPr bwMode="auto">
          <a:xfrm>
            <a:off x="5487726" y="-3736"/>
            <a:ext cx="3656274" cy="3431505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  <p:extLst>
      <p:ext uri="{BB962C8B-B14F-4D97-AF65-F5344CB8AC3E}">
        <p14:creationId xmlns:p14="http://schemas.microsoft.com/office/powerpoint/2010/main" val="166960773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500" id="7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500" id="12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ovrodelkin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56" y="101954"/>
            <a:ext cx="8893240" cy="676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536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4"/>
          <p:cNvSpPr>
            <a:spLocks noGrp="1"/>
          </p:cNvSpPr>
          <p:nvPr/>
        </p:nvSpPr>
        <p:spPr>
          <a:xfrm>
            <a:off x="1331640" y="260648"/>
            <a:ext cx="7488832" cy="576064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sz="4000" b="1" i="1" dirty="0">
                <a:solidFill>
                  <a:srgbClr val="C00000"/>
                </a:solidFill>
              </a:rPr>
              <a:t>Последовательность выполнения работы</a:t>
            </a:r>
          </a:p>
          <a:p>
            <a:pPr>
              <a:buNone/>
            </a:pPr>
            <a:r>
              <a:rPr lang="ru-RU" sz="4000" b="1" dirty="0">
                <a:solidFill>
                  <a:srgbClr val="7030A0"/>
                </a:solidFill>
              </a:rPr>
              <a:t>1. Подготовительная работа:</a:t>
            </a:r>
          </a:p>
          <a:p>
            <a:r>
              <a:rPr lang="ru-RU" sz="4000" dirty="0">
                <a:solidFill>
                  <a:schemeClr val="tx1"/>
                </a:solidFill>
              </a:rPr>
              <a:t>Разметить развертку на картоне </a:t>
            </a:r>
          </a:p>
          <a:p>
            <a:r>
              <a:rPr lang="ru-RU" sz="4000" dirty="0">
                <a:solidFill>
                  <a:schemeClr val="tx1"/>
                </a:solidFill>
              </a:rPr>
              <a:t>вырезание развертки домика;</a:t>
            </a:r>
          </a:p>
          <a:p>
            <a:r>
              <a:rPr lang="ru-RU" sz="4000" dirty="0">
                <a:solidFill>
                  <a:schemeClr val="tx1"/>
                </a:solidFill>
              </a:rPr>
              <a:t>Наклеивание элементов (окна, двери).</a:t>
            </a:r>
            <a:r>
              <a:rPr lang="ru-RU" sz="5400" b="1" dirty="0">
                <a:solidFill>
                  <a:srgbClr val="7030A0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7030A0"/>
                </a:solidFill>
              </a:rPr>
              <a:t>Изготовление домика: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/>
              <a:t>проведение  линий сгиба линейкой;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/>
              <a:t>соединение и приклеивание стен домика;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/>
              <a:t>соединение и приклеивание крыши домика;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/>
              <a:t>соединение и приклеивание нижней часть домика;</a:t>
            </a:r>
          </a:p>
          <a:p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727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84784"/>
            <a:ext cx="7365504" cy="4525963"/>
          </a:xfrm>
        </p:spPr>
        <p:txBody>
          <a:bodyPr>
            <a:normAutofit/>
          </a:bodyPr>
          <a:lstStyle/>
          <a:p>
            <a:r>
              <a:rPr lang="ru-RU" dirty="0"/>
              <a:t>. </a:t>
            </a:r>
            <a:r>
              <a:rPr lang="ru-RU" b="1" dirty="0"/>
              <a:t>Проект</a:t>
            </a:r>
            <a:r>
              <a:rPr lang="ru-RU" dirty="0"/>
              <a:t> </a:t>
            </a:r>
            <a:r>
              <a:rPr lang="ru-RU" b="1" dirty="0"/>
              <a:t>— </a:t>
            </a:r>
            <a:r>
              <a:rPr lang="ru-RU" dirty="0"/>
              <a:t>это работы, планы, мероприятия и другие задачи, направленные на создание нового продукта.</a:t>
            </a:r>
          </a:p>
          <a:p>
            <a:r>
              <a:rPr lang="ru-RU" b="1" dirty="0"/>
              <a:t>Макет — </a:t>
            </a:r>
            <a:r>
              <a:rPr lang="ru-RU" dirty="0"/>
              <a:t>модель объекта в уменьшенном масштабе. Уменьшенные копии зданий или целых комплексов – макеты.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290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emaketoys.ucoz.ru/jjj/domik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31" y="404664"/>
            <a:ext cx="8784569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492725"/>
      </p:ext>
    </p:extLst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" l="105" t="30"/>
          <a:stretch/>
        </p:blipFill>
        <p:spPr>
          <a:xfrm>
            <a:off x="1187624" y="332654"/>
            <a:ext cx="2333714" cy="16561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" t="77"/>
          <a:stretch/>
        </p:blipFill>
        <p:spPr>
          <a:xfrm>
            <a:off x="3789186" y="332654"/>
            <a:ext cx="2429724" cy="15890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" t="23"/>
          <a:stretch/>
        </p:blipFill>
        <p:spPr>
          <a:xfrm>
            <a:off x="6516216" y="308476"/>
            <a:ext cx="2428825" cy="16132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130" t="152"/>
          <a:stretch/>
        </p:blipFill>
        <p:spPr>
          <a:xfrm>
            <a:off x="1203813" y="2276872"/>
            <a:ext cx="2438871" cy="17023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" t="175"/>
          <a:stretch/>
        </p:blipFill>
        <p:spPr>
          <a:xfrm>
            <a:off x="1160661" y="4365104"/>
            <a:ext cx="2525177" cy="16181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" r="176" t="163"/>
          <a:stretch/>
        </p:blipFill>
        <p:spPr>
          <a:xfrm>
            <a:off x="5292080" y="2372896"/>
            <a:ext cx="3744416" cy="42856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148064" y="2101035"/>
            <a:ext cx="129614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56469" y="1429217"/>
            <a:ext cx="369012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0" cap="none" dirty="0" lang="ru-RU" spc="0" sz="3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2101035"/>
            <a:ext cx="399468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dirty="0" lang="ru-RU" sz="3200">
                <a:ln w="0"/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b="0" cap="none" dirty="0" lang="ru-RU" spc="0" sz="3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843" y="3477654"/>
            <a:ext cx="396263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dirty="0" lang="ru-RU" sz="3200">
                <a:ln w="0"/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b="0" cap="none" dirty="0" lang="ru-RU" spc="0" sz="3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09833" y="1392809"/>
            <a:ext cx="370615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dirty="0" lang="ru-RU" sz="3200">
                <a:ln w="0"/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b="0" cap="none" dirty="0" lang="ru-RU" spc="0" sz="3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67148" y="5426695"/>
            <a:ext cx="381836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dirty="0" lang="ru-RU" sz="3200">
                <a:ln w="0"/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b="0" cap="none" dirty="0" lang="ru-RU" spc="0" sz="3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76362" y="1404065"/>
            <a:ext cx="394660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dirty="0" lang="ru-RU" sz="3200">
                <a:ln w="0"/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b="0" cap="none" dirty="0" lang="ru-RU" spc="0" sz="3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4645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B0F0"/>
                </a:solidFill>
              </a:rPr>
              <a:t>План проекта</a:t>
            </a:r>
            <a:br>
              <a:rPr lang="ru-RU" sz="3600" b="1" dirty="0">
                <a:solidFill>
                  <a:srgbClr val="00B0F0"/>
                </a:solidFill>
              </a:rPr>
            </a:br>
            <a:r>
              <a:rPr lang="ru-RU" sz="3600" b="1" dirty="0">
                <a:solidFill>
                  <a:srgbClr val="00B0F0"/>
                </a:solidFill>
              </a:rPr>
              <a:t> коллективного создания </a:t>
            </a:r>
            <a:br>
              <a:rPr lang="ru-RU" sz="3600" b="1" dirty="0">
                <a:solidFill>
                  <a:srgbClr val="00B0F0"/>
                </a:solidFill>
              </a:rPr>
            </a:br>
            <a:r>
              <a:rPr lang="ru-RU" sz="3600" b="1" dirty="0">
                <a:solidFill>
                  <a:srgbClr val="00B0F0"/>
                </a:solidFill>
              </a:rPr>
              <a:t>макета села Мирного 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/>
          <a:lstStyle/>
          <a:p>
            <a:r>
              <a:rPr lang="ru-RU" dirty="0"/>
              <a:t>1. Изучение </a:t>
            </a:r>
            <a:r>
              <a:rPr lang="ru-RU" b="1" dirty="0">
                <a:solidFill>
                  <a:srgbClr val="00B050"/>
                </a:solidFill>
              </a:rPr>
              <a:t>информации.</a:t>
            </a:r>
          </a:p>
          <a:p>
            <a:endParaRPr lang="ru-RU" dirty="0"/>
          </a:p>
          <a:p>
            <a:r>
              <a:rPr lang="ru-RU" dirty="0"/>
              <a:t>2.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b="1" dirty="0">
                <a:solidFill>
                  <a:srgbClr val="00B050"/>
                </a:solidFill>
              </a:rPr>
              <a:t>Планирование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/>
              <a:t>работы по созданию макета.</a:t>
            </a:r>
          </a:p>
          <a:p>
            <a:endParaRPr lang="ru-RU" dirty="0"/>
          </a:p>
          <a:p>
            <a:r>
              <a:rPr lang="ru-RU" dirty="0"/>
              <a:t>3. </a:t>
            </a:r>
            <a:r>
              <a:rPr lang="ru-RU" b="1" dirty="0">
                <a:solidFill>
                  <a:srgbClr val="00B050"/>
                </a:solidFill>
              </a:rPr>
              <a:t>Оценка</a:t>
            </a:r>
            <a:r>
              <a:rPr lang="ru-RU" dirty="0"/>
              <a:t> результатов работы.</a:t>
            </a:r>
          </a:p>
        </p:txBody>
      </p:sp>
    </p:spTree>
    <p:extLst>
      <p:ext uri="{BB962C8B-B14F-4D97-AF65-F5344CB8AC3E}">
        <p14:creationId xmlns:p14="http://schemas.microsoft.com/office/powerpoint/2010/main" val="2292543861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47469" y="29546"/>
            <a:ext cx="8496944" cy="1261120"/>
          </a:xfrm>
        </p:spPr>
        <p:txBody>
          <a:bodyPr>
            <a:noAutofit/>
          </a:bodyPr>
          <a:lstStyle/>
          <a:p>
            <a:r>
              <a:rPr b="1" dirty="0" lang="ru-RU" sz="3600" u="sng"/>
              <a:t>1. Изучение информации.</a:t>
            </a:r>
            <a:br>
              <a:rPr dirty="0" lang="ru-RU" sz="3600"/>
            </a:br>
            <a:r>
              <a:rPr b="1" dirty="0" lang="ru-RU" sz="3600">
                <a:solidFill>
                  <a:srgbClr val="0070C0"/>
                </a:solidFill>
              </a:rPr>
              <a:t>Что нам нужно знать о строительстве?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204864"/>
            <a:ext cx="7704667" cy="3332816"/>
          </a:xfrm>
        </p:spPr>
        <p:txBody>
          <a:bodyPr>
            <a:noAutofit/>
          </a:bodyPr>
          <a:lstStyle/>
          <a:p>
            <a:pPr fontAlgn="base" indent="0" marL="0">
              <a:buNone/>
            </a:pPr>
            <a:r>
              <a:rPr dirty="0" lang="ru-RU" sz="2800"/>
              <a:t>Трудятся строители весело и дружно.</a:t>
            </a:r>
          </a:p>
          <a:p>
            <a:pPr fontAlgn="base" indent="0" marL="0">
              <a:buNone/>
            </a:pPr>
            <a:r>
              <a:rPr dirty="0" lang="ru-RU" sz="2800"/>
              <a:t> К сроку им построить дом высоченный нужно.</a:t>
            </a:r>
          </a:p>
          <a:p>
            <a:pPr fontAlgn="base" indent="0" marL="0">
              <a:buNone/>
            </a:pPr>
            <a:r>
              <a:rPr dirty="0" lang="ru-RU" sz="2800"/>
              <a:t> Сколько здесь профессий! Каменщик, маляр,</a:t>
            </a:r>
          </a:p>
          <a:p>
            <a:pPr fontAlgn="base" indent="0" marL="0">
              <a:buNone/>
            </a:pPr>
            <a:r>
              <a:rPr dirty="0" lang="ru-RU" sz="2800"/>
              <a:t> Крановщик, водитель, грузчик и столяр,</a:t>
            </a:r>
          </a:p>
          <a:p>
            <a:pPr fontAlgn="base" indent="0" marL="0">
              <a:buNone/>
            </a:pPr>
            <a:r>
              <a:rPr dirty="0" lang="ru-RU" sz="2800"/>
              <a:t> Штукатур и плотник…</a:t>
            </a:r>
          </a:p>
          <a:p>
            <a:pPr fontAlgn="base" indent="0" marL="0">
              <a:buNone/>
            </a:pPr>
            <a:r>
              <a:rPr dirty="0" lang="ru-RU" sz="2800"/>
              <a:t> Всех не сосчитать!</a:t>
            </a:r>
          </a:p>
          <a:p>
            <a:pPr fontAlgn="base" indent="0" marL="0">
              <a:buNone/>
            </a:pPr>
            <a:r>
              <a:rPr dirty="0" lang="ru-RU" sz="2800"/>
              <a:t> Смогут новоселы скоро в дом въезжать.</a:t>
            </a:r>
          </a:p>
          <a:p>
            <a:pPr indent="0" marL="0">
              <a:buNone/>
            </a:pPr>
            <a:endParaRPr dirty="0" lang="ru-RU" sz="280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" t="89"/>
          <a:stretch/>
        </p:blipFill>
        <p:spPr>
          <a:xfrm>
            <a:off x="1475656" y="5557593"/>
            <a:ext cx="2309897" cy="130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93506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052736"/>
            <a:ext cx="5784873" cy="4464496"/>
          </a:xfrm>
        </p:spPr>
        <p:txBody>
          <a:bodyPr>
            <a:noAutofit/>
          </a:bodyPr>
          <a:lstStyle/>
          <a:p>
            <a:pPr indent="0" marL="0">
              <a:buNone/>
            </a:pPr>
            <a:r>
              <a:rPr dirty="0" lang="ru-RU" sz="2800"/>
              <a:t>Сварщики железо плавят, </a:t>
            </a:r>
            <a:br>
              <a:rPr dirty="0" lang="ru-RU" sz="2800"/>
            </a:br>
            <a:r>
              <a:rPr dirty="0" lang="ru-RU" sz="2800"/>
              <a:t>Штукатуры стены правят, </a:t>
            </a:r>
            <a:br>
              <a:rPr dirty="0" lang="ru-RU" sz="2800"/>
            </a:br>
            <a:r>
              <a:rPr dirty="0" lang="ru-RU" sz="2800"/>
              <a:t>Каменщик кирпич кладет, </a:t>
            </a:r>
            <a:br>
              <a:rPr dirty="0" lang="ru-RU" sz="2800"/>
            </a:br>
            <a:r>
              <a:rPr dirty="0" lang="ru-RU" sz="2800"/>
              <a:t>Маляры окрасят свод. </a:t>
            </a:r>
            <a:br>
              <a:rPr dirty="0" lang="ru-RU" sz="2800"/>
            </a:br>
            <a:r>
              <a:rPr dirty="0" lang="ru-RU" sz="2800"/>
              <a:t>Бригадир за всем следит, </a:t>
            </a:r>
            <a:br>
              <a:rPr dirty="0" lang="ru-RU" sz="2800"/>
            </a:br>
            <a:r>
              <a:rPr dirty="0" lang="ru-RU" sz="2800"/>
              <a:t>А прораб – руководит, </a:t>
            </a:r>
            <a:br>
              <a:rPr dirty="0" lang="ru-RU" sz="2800"/>
            </a:br>
            <a:r>
              <a:rPr dirty="0" lang="ru-RU" sz="2800"/>
              <a:t>Чтобы строить для народа </a:t>
            </a:r>
            <a:br>
              <a:rPr dirty="0" lang="ru-RU" sz="2800"/>
            </a:br>
            <a:r>
              <a:rPr dirty="0" lang="ru-RU" sz="2800"/>
              <a:t>И квартиры, и заводы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" t="129"/>
          <a:stretch/>
        </p:blipFill>
        <p:spPr>
          <a:xfrm>
            <a:off x="1331640" y="5013176"/>
            <a:ext cx="4182105" cy="184482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-2299"/>
            <a:ext cx="7704667" cy="1981200"/>
          </a:xfrm>
        </p:spPr>
        <p:txBody>
          <a:bodyPr/>
          <a:lstStyle/>
          <a:p>
            <a:r>
              <a:rPr dirty="0" lang="ru-RU">
                <a:solidFill>
                  <a:srgbClr val="0070C0"/>
                </a:solidFill>
              </a:rPr>
              <a:t>Кто работает на стройке?</a:t>
            </a:r>
          </a:p>
        </p:txBody>
      </p:sp>
    </p:spTree>
    <p:extLst>
      <p:ext uri="{BB962C8B-B14F-4D97-AF65-F5344CB8AC3E}">
        <p14:creationId xmlns:p14="http://schemas.microsoft.com/office/powerpoint/2010/main" val="2560764567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100392" cy="1981200"/>
          </a:xfrm>
        </p:spPr>
        <p:txBody>
          <a:bodyPr>
            <a:noAutofit/>
          </a:bodyPr>
          <a:lstStyle/>
          <a:p>
            <a:r>
              <a:rPr b="1" dirty="0" lang="ru-RU" sz="3600">
                <a:solidFill>
                  <a:srgbClr val="0070C0"/>
                </a:solidFill>
              </a:rPr>
              <a:t>Что нам нужно знать о строительстве?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2323" y="836712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b="1" dirty="0" lang="ru-RU" u="sng">
                <a:solidFill>
                  <a:srgbClr val="FF0000"/>
                </a:solidFill>
              </a:rPr>
              <a:t>Здание</a:t>
            </a:r>
            <a:r>
              <a:rPr dirty="0" lang="ru-RU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b="1" dirty="0" lang="ru-RU">
                <a:solidFill>
                  <a:srgbClr val="FF0000"/>
                </a:solidFill>
              </a:rPr>
              <a:t>–</a:t>
            </a:r>
            <a:r>
              <a:rPr dirty="0" lang="ru-RU">
                <a:solidFill>
                  <a:schemeClr val="bg2">
                    <a:lumMod val="25000"/>
                  </a:schemeClr>
                </a:solidFill>
              </a:rPr>
              <a:t> наземные сооружения, имеющие внутреннее пространство, которое предназначено для удовлетворения различных потребностей человека.</a:t>
            </a:r>
          </a:p>
          <a:p>
            <a:pPr>
              <a:buNone/>
            </a:pPr>
            <a:r>
              <a:rPr dirty="0" lang="ru-RU">
                <a:solidFill>
                  <a:srgbClr val="0070C0"/>
                </a:solidFill>
              </a:rPr>
              <a:t> (жилые дома, школы, театры, больницы, магазины заводские корпуса)</a:t>
            </a:r>
          </a:p>
          <a:p>
            <a:pPr>
              <a:buNone/>
            </a:pPr>
            <a:r>
              <a:rPr b="1" dirty="0" lang="ru-RU">
                <a:solidFill>
                  <a:srgbClr val="FF0000"/>
                </a:solidFill>
              </a:rPr>
              <a:t>Инженерные сооружения -</a:t>
            </a:r>
            <a:r>
              <a:rPr dirty="0" lang="ru-RU">
                <a:solidFill>
                  <a:schemeClr val="bg2">
                    <a:lumMod val="25000"/>
                  </a:schemeClr>
                </a:solidFill>
              </a:rPr>
              <a:t> наземные сооружения, не имеющие внутреннего пространства.</a:t>
            </a:r>
          </a:p>
          <a:p>
            <a:pPr>
              <a:buNone/>
            </a:pPr>
            <a:r>
              <a:rPr dirty="0" lang="ru-RU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dirty="0" lang="ru-RU">
                <a:solidFill>
                  <a:srgbClr val="0070C0"/>
                </a:solidFill>
              </a:rPr>
              <a:t>(мосты, колодцы, радиомачты, станции метро)</a:t>
            </a:r>
            <a:endParaRPr b="1" dirty="0" lang="ru-RU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" t="129"/>
          <a:stretch/>
        </p:blipFill>
        <p:spPr>
          <a:xfrm>
            <a:off x="1403648" y="5013176"/>
            <a:ext cx="4182105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60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44824"/>
            <a:ext cx="5869818" cy="491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4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416635" cy="1286205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Строительная техника</a:t>
            </a:r>
          </a:p>
        </p:txBody>
      </p:sp>
    </p:spTree>
    <p:extLst>
      <p:ext uri="{BB962C8B-B14F-4D97-AF65-F5344CB8AC3E}">
        <p14:creationId xmlns:p14="http://schemas.microsoft.com/office/powerpoint/2010/main" val="3252748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07930"/>
            <a:ext cx="6336703" cy="538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2313" cy="287338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259632" y="-48080"/>
            <a:ext cx="7416635" cy="1286205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Строительные материалы</a:t>
            </a:r>
          </a:p>
        </p:txBody>
      </p:sp>
    </p:spTree>
    <p:extLst>
      <p:ext uri="{BB962C8B-B14F-4D97-AF65-F5344CB8AC3E}">
        <p14:creationId xmlns:p14="http://schemas.microsoft.com/office/powerpoint/2010/main" val="1759514449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0" r="180"/>
          <a:stretch/>
        </p:blipFill>
        <p:spPr>
          <a:xfrm>
            <a:off x="1666007" y="1690868"/>
            <a:ext cx="7110454" cy="4474435"/>
          </a:xfr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1259632" y="260648"/>
            <a:ext cx="7416635" cy="1286205"/>
          </a:xfrm>
          <a:prstGeom prst="rect">
            <a:avLst/>
          </a:prstGeom>
          <a:effectLst/>
        </p:spPr>
        <p:txBody>
          <a:bodyPr anchor="ctr" bIns="45720" lIns="91440" rIns="91440" rtlCol="0" tIns="45720" vert="horz">
            <a:normAutofit lnSpcReduction="10000"/>
          </a:bodyPr>
          <a:lstStyle>
            <a:lvl1pPr algn="ctr" defTabSz="457200" eaLnBrk="1" hangingPunct="1" latinLnBrk="0" rtl="0">
              <a:spcBef>
                <a:spcPct val="0"/>
              </a:spcBef>
              <a:buNone/>
              <a:defRPr cap="none" kern="1200" sz="4000">
                <a:ln cmpd="sng" w="3175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dirty="0" lang="ru-RU">
                <a:solidFill>
                  <a:srgbClr val="0070C0"/>
                </a:solidFill>
              </a:rPr>
              <a:t>Назовите строительные инструменты</a:t>
            </a:r>
          </a:p>
        </p:txBody>
      </p:sp>
    </p:spTree>
    <p:extLst>
      <p:ext uri="{BB962C8B-B14F-4D97-AF65-F5344CB8AC3E}">
        <p14:creationId xmlns:p14="http://schemas.microsoft.com/office/powerpoint/2010/main" val="1211505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233</TotalTime>
  <Words>507</Words>
  <Application>Microsoft Office PowerPoint</Application>
  <PresentationFormat>Экран (4:3)</PresentationFormat>
  <Paragraphs>74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Comic Sans MS</vt:lpstr>
      <vt:lpstr>Corbel</vt:lpstr>
      <vt:lpstr>Wingdings</vt:lpstr>
      <vt:lpstr>Wingdings 2</vt:lpstr>
      <vt:lpstr>Параллакс</vt:lpstr>
      <vt:lpstr>Творческий проект «Макета села Мирного»</vt:lpstr>
      <vt:lpstr>Презентация PowerPoint</vt:lpstr>
      <vt:lpstr>План проекта  коллективного создания  макета села Мирного </vt:lpstr>
      <vt:lpstr>1. Изучение информации. Что нам нужно знать о строительстве?</vt:lpstr>
      <vt:lpstr>Кто работает на стройке?</vt:lpstr>
      <vt:lpstr>Что нам нужно знать о строительстве?</vt:lpstr>
      <vt:lpstr>Строительная техника</vt:lpstr>
      <vt:lpstr>Строительные материалы</vt:lpstr>
      <vt:lpstr>Презентация PowerPoint</vt:lpstr>
      <vt:lpstr>Архитектор -человек, который создаёт чертёж строительства, разрабатывает макет  здании или сооружения  и проектирует озеленения улиц</vt:lpstr>
      <vt:lpstr>Презентация PowerPoint</vt:lpstr>
      <vt:lpstr>Презентация PowerPoint</vt:lpstr>
      <vt:lpstr> 2. Планирование работы по созданию макета. </vt:lpstr>
      <vt:lpstr>Презентация PowerPoint</vt:lpstr>
      <vt:lpstr> Работа в бригаде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Эдик</dc:creator>
  <cp:lastModifiedBy>Наташа</cp:lastModifiedBy>
  <cp:revision>36</cp:revision>
  <dcterms:created xsi:type="dcterms:W3CDTF">2015-04-03T11:50:36Z</dcterms:created>
  <dcterms:modified xsi:type="dcterms:W3CDTF">2023-02-07T14:16:48Z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825049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