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91" r:id="rId3"/>
    <p:sldId id="292" r:id="rId4"/>
    <p:sldId id="293" r:id="rId5"/>
    <p:sldId id="294" r:id="rId6"/>
    <p:sldId id="295" r:id="rId7"/>
    <p:sldId id="298" r:id="rId8"/>
    <p:sldId id="299" r:id="rId9"/>
    <p:sldId id="284" r:id="rId10"/>
    <p:sldId id="283" r:id="rId11"/>
    <p:sldId id="29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07.02.2023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07.02.2023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07.02.2023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07.02.2023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07.02.2023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07.02.2023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07.02.2023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 ?><Relationships xmlns="http://schemas.openxmlformats.org/package/2006/relationships"><Relationship Id="rId3" Target="../media/image19.jpeg" Type="http://schemas.openxmlformats.org/officeDocument/2006/relationships/image"/><Relationship Id="rId2" Target="../media/image3.jpeg" Type="http://schemas.openxmlformats.org/officeDocument/2006/relationships/image"/><Relationship Id="rId1" Target="../slideLayouts/slideLayout7.xml" Type="http://schemas.openxmlformats.org/officeDocument/2006/relationships/slideLayout"/><Relationship Id="rId6" Target="../media/image22.jpeg" Type="http://schemas.openxmlformats.org/officeDocument/2006/relationships/image"/><Relationship Id="rId5" Target="../media/image21.jpeg" Type="http://schemas.openxmlformats.org/officeDocument/2006/relationships/image"/><Relationship Id="rId4" Target="../media/image20.jpeg" Type="http://schemas.openxmlformats.org/officeDocument/2006/relationships/image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 ?><Relationships xmlns="http://schemas.openxmlformats.org/package/2006/relationships"><Relationship Id="rId2" Target="../media/image3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4.xml.rels><?xml version="1.0" encoding="UTF-8" standalone="yes" ?><Relationships xmlns="http://schemas.openxmlformats.org/package/2006/relationships"><Relationship Id="rId3" Target="../media/image5.jpeg" Type="http://schemas.openxmlformats.org/officeDocument/2006/relationships/image"/><Relationship Id="rId2" Target="../media/image4.jpeg" Type="http://schemas.openxmlformats.org/officeDocument/2006/relationships/image"/><Relationship Id="rId1" Target="../slideLayouts/slideLayout7.xml" Type="http://schemas.openxmlformats.org/officeDocument/2006/relationships/slideLayout"/><Relationship Id="rId4" Target="../media/image6.jpeg" Type="http://schemas.openxmlformats.org/officeDocument/2006/relationships/image"/></Relationships>
</file>

<file path=ppt/slides/_rels/slide5.xml.rels><?xml version="1.0" encoding="UTF-8" standalone="yes" ?><Relationships xmlns="http://schemas.openxmlformats.org/package/2006/relationships"><Relationship Id="rId3" Target="../media/image7.jpeg" Type="http://schemas.openxmlformats.org/officeDocument/2006/relationships/image"/><Relationship Id="rId2" Target="../media/image4.jpeg" Type="http://schemas.openxmlformats.org/officeDocument/2006/relationships/image"/><Relationship Id="rId1" Target="../slideLayouts/slideLayout7.xml" Type="http://schemas.openxmlformats.org/officeDocument/2006/relationships/slideLayout"/><Relationship Id="rId6" Target="../media/image10.jpeg" Type="http://schemas.openxmlformats.org/officeDocument/2006/relationships/image"/><Relationship Id="rId5" Target="../media/image9.jpeg" Type="http://schemas.openxmlformats.org/officeDocument/2006/relationships/image"/><Relationship Id="rId4" Target="../media/image8.jpeg" Type="http://schemas.openxmlformats.org/officeDocument/2006/relationships/image"/></Relationships>
</file>

<file path=ppt/slides/_rels/slide6.xml.rels><?xml version="1.0" encoding="UTF-8" standalone="yes" ?><Relationships xmlns="http://schemas.openxmlformats.org/package/2006/relationships"><Relationship Id="rId3" Target="../media/image11.jpeg" Type="http://schemas.openxmlformats.org/officeDocument/2006/relationships/image"/><Relationship Id="rId7" Target="../media/image15.jpeg" Type="http://schemas.openxmlformats.org/officeDocument/2006/relationships/image"/><Relationship Id="rId2" Target="../media/image4.jpeg" Type="http://schemas.openxmlformats.org/officeDocument/2006/relationships/image"/><Relationship Id="rId1" Target="../slideLayouts/slideLayout7.xml" Type="http://schemas.openxmlformats.org/officeDocument/2006/relationships/slideLayout"/><Relationship Id="rId6" Target="../media/image14.jpeg" Type="http://schemas.openxmlformats.org/officeDocument/2006/relationships/image"/><Relationship Id="rId5" Target="../media/image13.jpeg" Type="http://schemas.openxmlformats.org/officeDocument/2006/relationships/image"/><Relationship Id="rId4" Target="../media/image12.jpeg" Type="http://schemas.openxmlformats.org/officeDocument/2006/relationships/image"/></Relationships>
</file>

<file path=ppt/slides/_rels/slide7.xml.rels><?xml version="1.0" encoding="UTF-8" standalone="yes" ?><Relationships xmlns="http://schemas.openxmlformats.org/package/2006/relationships"><Relationship Id="rId3" Target="../media/image16.jpeg" Type="http://schemas.openxmlformats.org/officeDocument/2006/relationships/image"/><Relationship Id="rId2" Target="../media/image4.jpeg" Type="http://schemas.openxmlformats.org/officeDocument/2006/relationships/image"/><Relationship Id="rId1" Target="../slideLayouts/slideLayout7.xml" Type="http://schemas.openxmlformats.org/officeDocument/2006/relationships/slideLayout"/><Relationship Id="rId4" Target="../media/image17.jpeg" Type="http://schemas.openxmlformats.org/officeDocument/2006/relationships/image"/></Relationships>
</file>

<file path=ppt/slides/_rels/slide8.xml.rels><?xml version="1.0" encoding="UTF-8" standalone="yes" ?><Relationships xmlns="http://schemas.openxmlformats.org/package/2006/relationships"><Relationship Id="rId3" Target="../media/image18.jpeg" Type="http://schemas.openxmlformats.org/officeDocument/2006/relationships/image"/><Relationship Id="rId2" Target="../media/image4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0" y="57880"/>
            <a:ext cx="9143999" cy="5632311"/>
          </a:xfrm>
          <a:prstGeom prst="rect">
            <a:avLst/>
          </a:prstGeom>
          <a:noFill/>
          <a:effectLst>
            <a:glow rad="457200">
              <a:schemeClr val="accent2">
                <a:lumMod val="75000"/>
                <a:alpha val="40000"/>
              </a:schemeClr>
            </a:glow>
            <a:softEdge rad="12700"/>
          </a:effectLst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24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7030A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ru-RU" sz="24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5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r>
              <a:rPr lang="ru-RU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Муниципальное казенное </a:t>
            </a:r>
            <a:r>
              <a:rPr lang="ru-RU" sz="2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дошкольное образовательное учреждение </a:t>
            </a:r>
          </a:p>
          <a:p>
            <a:pPr algn="ctr"/>
            <a:r>
              <a:rPr lang="ru-RU" sz="2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«Детский сад № </a:t>
            </a:r>
            <a:r>
              <a:rPr lang="ru-RU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29»</a:t>
            </a:r>
            <a:endParaRPr lang="ru-RU" sz="2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5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ru-RU" sz="44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6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r>
              <a:rPr lang="ru-RU" sz="4400" b="1" dirty="0" smtClean="0"/>
              <a:t>Путешествие в мир мозаики</a:t>
            </a:r>
            <a:endParaRPr lang="ru-RU" sz="4400" dirty="0" smtClean="0"/>
          </a:p>
          <a:p>
            <a:pPr algn="ctr"/>
            <a:endParaRPr lang="ru-RU" sz="20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2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ru-RU" sz="20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2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ru-RU" sz="20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2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ru-RU" sz="20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2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ru-RU" sz="20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2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ru-RU" sz="20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2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r>
              <a:rPr lang="ru-RU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Презентацию </a:t>
            </a:r>
            <a:r>
              <a:rPr lang="ru-RU" sz="2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подготовила</a:t>
            </a:r>
            <a:r>
              <a:rPr lang="ru-RU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:</a:t>
            </a:r>
          </a:p>
          <a:p>
            <a:pPr algn="ctr"/>
            <a:r>
              <a:rPr lang="ru-RU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Старший  воспитатель</a:t>
            </a:r>
          </a:p>
          <a:p>
            <a:pPr algn="ctr"/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Тихомирова Татьяна Владимировна</a:t>
            </a:r>
            <a:endParaRPr lang="ru-RU" sz="2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2">
                  <a:lumMod val="5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87002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32048"/>
            <a:ext cx="9143999" cy="6858000"/>
          </a:xfrm>
        </p:spPr>
      </p:pic>
      <p:sp>
        <p:nvSpPr>
          <p:cNvPr id="6" name="Прямоугольник 5"/>
          <p:cNvSpPr/>
          <p:nvPr/>
        </p:nvSpPr>
        <p:spPr>
          <a:xfrm>
            <a:off x="24617" y="338308"/>
            <a:ext cx="8867863" cy="495520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</a:rPr>
              <a:t>Проведение занятий с использованием нетрадиционных техник:</a:t>
            </a:r>
          </a:p>
          <a:p>
            <a:pPr algn="ctr"/>
            <a:r>
              <a:rPr lang="ru-RU" sz="24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</a:rPr>
              <a:t>	</a:t>
            </a:r>
            <a:endParaRPr lang="ru-RU" sz="240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</a:rPr>
              <a:t>        Способствует </a:t>
            </a:r>
            <a:r>
              <a:rPr lang="ru-RU" sz="20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</a:rPr>
              <a:t>снятию детских страхов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</a:rPr>
              <a:t>	Развивает уверенность в своих силах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</a:rPr>
              <a:t>	Развивает пространственное мышление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</a:rPr>
              <a:t>	Учит детей свободно выражать свой замысел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</a:rPr>
              <a:t>	Побуждает детей к творческим решениям и поискам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</a:rPr>
              <a:t>	Учит детей работать с разнообразным материалом</a:t>
            </a:r>
          </a:p>
          <a:p>
            <a:pPr marL="898525" indent="-898525">
              <a:buFont typeface="Arial" panose="020B0604020202020204" pitchFamily="34" charset="0"/>
              <a:buChar char="•"/>
            </a:pPr>
            <a:r>
              <a:rPr lang="ru-RU" sz="20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</a:rPr>
              <a:t>	Развивает чувство композиции, ритма, колорита, </a:t>
            </a:r>
            <a:r>
              <a:rPr lang="ru-RU" sz="2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</a:rPr>
              <a:t>   </a:t>
            </a:r>
            <a:r>
              <a:rPr lang="ru-RU" sz="200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</a:rPr>
              <a:t>цветовосприятия</a:t>
            </a:r>
            <a:r>
              <a:rPr lang="ru-RU" sz="20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</a:rPr>
              <a:t>; чувство фактурности и объёмности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</a:rPr>
              <a:t>	Развивает мелкую моторику рук</a:t>
            </a:r>
          </a:p>
          <a:p>
            <a:pPr marL="990600" indent="-990600">
              <a:buFont typeface="Arial" panose="020B0604020202020204" pitchFamily="34" charset="0"/>
              <a:buChar char="•"/>
              <a:tabLst>
                <a:tab pos="990600" algn="l"/>
              </a:tabLst>
            </a:pPr>
            <a:r>
              <a:rPr lang="ru-RU" sz="2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</a:rPr>
              <a:t>Развивает </a:t>
            </a:r>
            <a:r>
              <a:rPr lang="ru-RU" sz="20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</a:rPr>
              <a:t>творческие способности, воображение и полёт фантазии</a:t>
            </a:r>
          </a:p>
          <a:p>
            <a:pPr marL="904875" indent="-904875">
              <a:buFont typeface="Arial" panose="020B0604020202020204" pitchFamily="34" charset="0"/>
              <a:buChar char="•"/>
            </a:pPr>
            <a:r>
              <a:rPr lang="ru-RU" sz="20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</a:rPr>
              <a:t>	Во время работы дети получают эстетическое удовольствие</a:t>
            </a:r>
          </a:p>
        </p:txBody>
      </p:sp>
    </p:spTree>
    <p:extLst>
      <p:ext uri="{BB962C8B-B14F-4D97-AF65-F5344CB8AC3E}">
        <p14:creationId xmlns:p14="http://schemas.microsoft.com/office/powerpoint/2010/main" val="2143881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Рисунок 1" descr="C:\Users\Игорь\Desktop\Новая папка (2)\IMG_E3740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80109"/>
            <a:ext cx="2860675" cy="3811905"/>
          </a:xfrm>
          <a:prstGeom prst="rect">
            <a:avLst/>
          </a:prstGeom>
          <a:noFill/>
          <a:ln>
            <a:noFill/>
          </a:ln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1063" y="332656"/>
            <a:ext cx="2779713" cy="3706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3501008"/>
            <a:ext cx="2490009" cy="33277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3878" y="3717031"/>
            <a:ext cx="2350499" cy="31392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247899" y="332656"/>
            <a:ext cx="268515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Наши работы 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2150682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Объект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9143999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87524" y="566678"/>
            <a:ext cx="8568952" cy="5816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В логопедической практике часто встречаются дети с нарушениями речи, имеющие в заключении нарушения мелкой моторики пальцев рук, которые проявляются:</a:t>
            </a:r>
            <a:br>
              <a:rPr lang="ru-RU" sz="2400" b="1" dirty="0" smtClean="0"/>
            </a:br>
            <a:endParaRPr lang="ru-RU" sz="2400" b="1" dirty="0" smtClean="0"/>
          </a:p>
          <a:p>
            <a:pPr>
              <a:buFont typeface="Wingdings" pitchFamily="2" charset="2"/>
              <a:buChar char="§"/>
            </a:pPr>
            <a:r>
              <a:rPr lang="ru-RU" sz="2400" b="1" dirty="0"/>
              <a:t>в нарушении точности движений</a:t>
            </a:r>
            <a:r>
              <a:rPr lang="ru-RU" sz="2400" b="1" dirty="0" smtClean="0"/>
              <a:t>;</a:t>
            </a:r>
          </a:p>
          <a:p>
            <a:pPr>
              <a:buFont typeface="Wingdings" pitchFamily="2" charset="2"/>
              <a:buChar char="§"/>
            </a:pPr>
            <a:r>
              <a:rPr lang="ru-RU" sz="2400" b="1" dirty="0" smtClean="0"/>
              <a:t>в </a:t>
            </a:r>
            <a:r>
              <a:rPr lang="ru-RU" sz="2400" b="1" dirty="0"/>
              <a:t>снижении скорости выполнения и переключения с одной позы на другую</a:t>
            </a:r>
            <a:r>
              <a:rPr lang="ru-RU" sz="2400" b="1" dirty="0" smtClean="0"/>
              <a:t>;</a:t>
            </a:r>
          </a:p>
          <a:p>
            <a:pPr>
              <a:buFont typeface="Wingdings" pitchFamily="2" charset="2"/>
              <a:buChar char="§"/>
            </a:pPr>
            <a:r>
              <a:rPr lang="ru-RU" sz="2400" b="1" dirty="0"/>
              <a:t>в замедленном включении в движение</a:t>
            </a:r>
            <a:r>
              <a:rPr lang="ru-RU" sz="2400" b="1" dirty="0" smtClean="0"/>
              <a:t>;</a:t>
            </a:r>
          </a:p>
          <a:p>
            <a:pPr>
              <a:buFont typeface="Wingdings" pitchFamily="2" charset="2"/>
              <a:buChar char="§"/>
            </a:pPr>
            <a:r>
              <a:rPr lang="ru-RU" sz="2400" b="1" dirty="0"/>
              <a:t>в недостаточной координации</a:t>
            </a:r>
            <a:r>
              <a:rPr lang="ru-RU" sz="2400" b="1" dirty="0" smtClean="0"/>
              <a:t>;</a:t>
            </a:r>
          </a:p>
          <a:p>
            <a:pPr>
              <a:buFont typeface="Wingdings" pitchFamily="2" charset="2"/>
              <a:buChar char="§"/>
            </a:pPr>
            <a:r>
              <a:rPr lang="ru-RU" sz="2400" b="1" dirty="0"/>
              <a:t>пальцевые пробы выполняются неполноценно</a:t>
            </a:r>
            <a:r>
              <a:rPr lang="ru-RU" sz="2400" b="1" dirty="0" smtClean="0"/>
              <a:t>;</a:t>
            </a:r>
          </a:p>
          <a:p>
            <a:pPr>
              <a:buFont typeface="Wingdings" pitchFamily="2" charset="2"/>
              <a:buChar char="§"/>
            </a:pPr>
            <a:r>
              <a:rPr lang="ru-RU" sz="2400" b="1" dirty="0"/>
              <a:t>наблюдаются значительные затруднения.</a:t>
            </a:r>
          </a:p>
          <a:p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95536" y="1988840"/>
            <a:ext cx="828092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•	</a:t>
            </a:r>
            <a:r>
              <a:rPr lang="ru-RU" sz="2800" dirty="0" err="1"/>
              <a:t>Логоритмика</a:t>
            </a:r>
            <a:r>
              <a:rPr lang="ru-RU" sz="2800" dirty="0"/>
              <a:t>, как «терапия движением».</a:t>
            </a:r>
          </a:p>
          <a:p>
            <a:r>
              <a:rPr lang="ru-RU" sz="2800" dirty="0"/>
              <a:t>•	Артикуляционная гимнастика.</a:t>
            </a:r>
          </a:p>
          <a:p>
            <a:r>
              <a:rPr lang="ru-RU" sz="2800" dirty="0"/>
              <a:t>•	Развитие мелкой моторики.</a:t>
            </a:r>
          </a:p>
          <a:p>
            <a:r>
              <a:rPr lang="ru-RU" sz="2800" dirty="0"/>
              <a:t>•	Физкультурные минутки.</a:t>
            </a:r>
          </a:p>
          <a:p>
            <a:r>
              <a:rPr lang="ru-RU" sz="2800" dirty="0"/>
              <a:t>•	Целенаправленные занятия по физической культуре.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77230" y="692696"/>
            <a:ext cx="829922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Пять </a:t>
            </a:r>
            <a:r>
              <a:rPr lang="ru-RU" sz="3200" dirty="0"/>
              <a:t>основных методических приёмов и форм развития речи с помощью движения:</a:t>
            </a:r>
          </a:p>
        </p:txBody>
      </p:sp>
    </p:spTree>
    <p:extLst>
      <p:ext uri="{BB962C8B-B14F-4D97-AF65-F5344CB8AC3E}">
        <p14:creationId xmlns:p14="http://schemas.microsoft.com/office/powerpoint/2010/main" val="3238355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052736"/>
            <a:ext cx="3810000" cy="328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2718693"/>
            <a:ext cx="3810000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961972" y="476672"/>
            <a:ext cx="588603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/>
              <a:t>Мозаика пришла к нам из глубины веков. </a:t>
            </a:r>
          </a:p>
        </p:txBody>
      </p:sp>
    </p:spTree>
    <p:extLst>
      <p:ext uri="{BB962C8B-B14F-4D97-AF65-F5344CB8AC3E}">
        <p14:creationId xmlns:p14="http://schemas.microsoft.com/office/powerpoint/2010/main" val="1664094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3" name="Picture 7"/>
          <p:cNvPicPr>
            <a:picLocks noChangeArrowheads="1"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0696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rrowheads="1"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6777" y="4221088"/>
            <a:ext cx="3482454" cy="2420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/>
          <p:cNvPicPr>
            <a:picLocks noChangeArrowheads="1" noChangeAspect="1"/>
          </p:cNvPicPr>
          <p:nvPr/>
        </p:nvPicPr>
        <p:blipFill>
          <a:blip cstate="print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3227" y="1121442"/>
            <a:ext cx="2157438" cy="27309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Picture 5"/>
          <p:cNvPicPr>
            <a:picLocks noChangeArrowheads="1"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6" r="207"/>
          <a:stretch/>
        </p:blipFill>
        <p:spPr bwMode="auto">
          <a:xfrm>
            <a:off x="873347" y="1025521"/>
            <a:ext cx="1988730" cy="28104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187624" y="4221088"/>
            <a:ext cx="1203663" cy="369332"/>
          </a:xfrm>
          <a:prstGeom prst="rect">
            <a:avLst/>
          </a:prstGeom>
          <a:noFill/>
        </p:spPr>
        <p:txBody>
          <a:bodyPr rtlCol="0" wrap="none">
            <a:spAutoFit/>
          </a:bodyPr>
          <a:lstStyle/>
          <a:p>
            <a:r>
              <a:rPr b="1" dirty="0" lang="ru-RU" smtClean="0"/>
              <a:t>Из бумаги</a:t>
            </a:r>
            <a:endParaRPr b="1" dirty="0" lang="ru-RU"/>
          </a:p>
        </p:txBody>
      </p:sp>
      <p:sp>
        <p:nvSpPr>
          <p:cNvPr id="3" name="TextBox 2"/>
          <p:cNvSpPr txBox="1"/>
          <p:nvPr/>
        </p:nvSpPr>
        <p:spPr>
          <a:xfrm>
            <a:off x="6865462" y="4036422"/>
            <a:ext cx="1118448" cy="369332"/>
          </a:xfrm>
          <a:prstGeom prst="rect">
            <a:avLst/>
          </a:prstGeom>
          <a:noFill/>
        </p:spPr>
        <p:txBody>
          <a:bodyPr rtlCol="0" wrap="none">
            <a:spAutoFit/>
          </a:bodyPr>
          <a:lstStyle/>
          <a:p>
            <a:r>
              <a:rPr b="1" dirty="0" lang="ru-RU" smtClean="0"/>
              <a:t>Из крупы</a:t>
            </a:r>
            <a:endParaRPr b="1" dirty="0" lang="ru-RU"/>
          </a:p>
        </p:txBody>
      </p:sp>
      <p:pic>
        <p:nvPicPr>
          <p:cNvPr id="4106" name="Picture 10"/>
          <p:cNvPicPr>
            <a:picLocks noChangeArrowheads="1"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79" l="596" r="42" t="364"/>
          <a:stretch/>
        </p:blipFill>
        <p:spPr bwMode="auto">
          <a:xfrm>
            <a:off x="3131840" y="571095"/>
            <a:ext cx="2952328" cy="29005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568969" y="3483044"/>
            <a:ext cx="2116220" cy="369332"/>
          </a:xfrm>
          <a:prstGeom prst="rect">
            <a:avLst/>
          </a:prstGeom>
          <a:noFill/>
        </p:spPr>
        <p:txBody>
          <a:bodyPr rtlCol="0" wrap="none">
            <a:spAutoFit/>
          </a:bodyPr>
          <a:lstStyle/>
          <a:p>
            <a:r>
              <a:rPr b="1" dirty="0" lang="ru-RU" smtClean="0"/>
              <a:t>Из семян и листьев</a:t>
            </a:r>
            <a:endParaRPr b="1" dirty="0" lang="ru-RU"/>
          </a:p>
        </p:txBody>
      </p:sp>
    </p:spTree>
    <p:extLst>
      <p:ext uri="{BB962C8B-B14F-4D97-AF65-F5344CB8AC3E}">
        <p14:creationId xmlns:p14="http://schemas.microsoft.com/office/powerpoint/2010/main" val="2797338210"/>
      </p:ext>
    </p:extLst>
  </p:cSld>
  <p:clrMapOvr>
    <a:masterClrMapping/>
  </p:clrMapOvr>
  <p:timing>
    <p:tnLst>
      <p:par>
        <p:cTn dur="indefinite" id="1" nodeType="tmRoot" restart="never"/>
      </p:par>
    </p:tnLst>
  </p:timing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7" name="Picture 7"/>
          <p:cNvPicPr>
            <a:picLocks noChangeArrowheads="1"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2" name="Picture 2"/>
          <p:cNvPicPr>
            <a:picLocks noChangeArrowheads="1" noChangeAspect="1"/>
          </p:cNvPicPr>
          <p:nvPr/>
        </p:nvPicPr>
        <p:blipFill rotWithShape="1">
          <a:blip cstate="print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9" l="28" r="106"/>
          <a:stretch/>
        </p:blipFill>
        <p:spPr bwMode="auto">
          <a:xfrm>
            <a:off x="374427" y="209215"/>
            <a:ext cx="2269970" cy="19297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rrowheads="1" noChangeAspect="1"/>
          </p:cNvPicPr>
          <p:nvPr/>
        </p:nvPicPr>
        <p:blipFill rotWithShape="1">
          <a:blip cstate="print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" l="67" r="66" t="64"/>
          <a:stretch/>
        </p:blipFill>
        <p:spPr bwMode="auto">
          <a:xfrm>
            <a:off x="2843808" y="2501"/>
            <a:ext cx="2657475" cy="2343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Picture 4"/>
          <p:cNvPicPr>
            <a:picLocks noChangeArrowheads="1"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332655"/>
            <a:ext cx="2736304" cy="18059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5" name="Picture 5"/>
          <p:cNvPicPr>
            <a:picLocks noChangeArrowheads="1"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4" l="83" r="53"/>
          <a:stretch/>
        </p:blipFill>
        <p:spPr bwMode="auto">
          <a:xfrm>
            <a:off x="317277" y="4869160"/>
            <a:ext cx="2939828" cy="1680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6" name="Picture 6"/>
          <p:cNvPicPr>
            <a:picLocks noChangeArrowheads="1" noChangeAspect="1"/>
          </p:cNvPicPr>
          <p:nvPr/>
        </p:nvPicPr>
        <p:blipFill>
          <a:blip cstate="print"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4855988"/>
            <a:ext cx="2825155" cy="18769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827584" y="2551837"/>
            <a:ext cx="727280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b="1" dirty="0" lang="ru-RU" sz="2400"/>
              <a:t>Для развития мелкой моторики существует множество игр.</a:t>
            </a:r>
          </a:p>
          <a:p>
            <a:r>
              <a:rPr b="1" dirty="0" lang="ru-RU" sz="2400"/>
              <a:t>•	Напольная мозаика</a:t>
            </a:r>
          </a:p>
          <a:p>
            <a:r>
              <a:rPr b="1" dirty="0" lang="ru-RU" sz="2400"/>
              <a:t>•	Настольная мозаика</a:t>
            </a:r>
          </a:p>
          <a:p>
            <a:r>
              <a:rPr b="1" dirty="0" lang="ru-RU" sz="2400"/>
              <a:t>•	Мозаика из ниток</a:t>
            </a:r>
          </a:p>
          <a:p>
            <a:r>
              <a:rPr b="1" dirty="0" lang="ru-RU" sz="2400"/>
              <a:t>•	Мозаика из кусочков ткани </a:t>
            </a:r>
          </a:p>
        </p:txBody>
      </p:sp>
    </p:spTree>
    <p:extLst>
      <p:ext uri="{BB962C8B-B14F-4D97-AF65-F5344CB8AC3E}">
        <p14:creationId xmlns:p14="http://schemas.microsoft.com/office/powerpoint/2010/main" val="3861220498"/>
      </p:ext>
    </p:extLst>
  </p:cSld>
  <p:clrMapOvr>
    <a:masterClrMapping/>
  </p:clrMapOvr>
  <p:timing>
    <p:tnLst>
      <p:par>
        <p:cTn dur="indefinite" id="1" nodeType="tmRoot" restart="never"/>
      </p:par>
    </p:tnLst>
  </p:timing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/>
          <p:cNvPicPr>
            <a:picLocks noChangeArrowheads="1"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6" name="Picture 2"/>
          <p:cNvPicPr>
            <a:picLocks noChangeArrowheads="1"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5" y="1122344"/>
            <a:ext cx="4680520" cy="30267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8" name="Picture 4"/>
          <p:cNvPicPr>
            <a:picLocks noChangeArrowheads="1"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51" r="37"/>
          <a:stretch/>
        </p:blipFill>
        <p:spPr bwMode="auto">
          <a:xfrm>
            <a:off x="4788025" y="2924944"/>
            <a:ext cx="4141832" cy="36958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915816" y="635318"/>
            <a:ext cx="3133102" cy="461665"/>
          </a:xfrm>
          <a:prstGeom prst="rect">
            <a:avLst/>
          </a:prstGeom>
          <a:noFill/>
        </p:spPr>
        <p:txBody>
          <a:bodyPr rtlCol="0" wrap="none">
            <a:spAutoFit/>
          </a:bodyPr>
          <a:lstStyle/>
          <a:p>
            <a:r>
              <a:rPr b="1" dirty="0" lang="ru-RU" smtClean="0" sz="2400"/>
              <a:t>Материал для работы</a:t>
            </a:r>
            <a:endParaRPr b="1" dirty="0" lang="ru-RU" sz="2400"/>
          </a:p>
        </p:txBody>
      </p:sp>
    </p:spTree>
    <p:extLst>
      <p:ext uri="{BB962C8B-B14F-4D97-AF65-F5344CB8AC3E}">
        <p14:creationId xmlns:p14="http://schemas.microsoft.com/office/powerpoint/2010/main" val="934085873"/>
      </p:ext>
    </p:extLst>
  </p:cSld>
  <p:clrMapOvr>
    <a:masterClrMapping/>
  </p:clrMapOvr>
  <p:timing>
    <p:tnLst>
      <p:par>
        <p:cTn dur="indefinite" id="1" nodeType="tmRoot" restart="never"/>
      </p:par>
    </p:tnLst>
  </p:timing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/>
          <p:cNvPicPr>
            <a:picLocks noChangeArrowheads="1"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95536" y="836712"/>
            <a:ext cx="828092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b="1" dirty="0" lang="ru-RU" sz="3600"/>
              <a:t>Этапы создания мозаичной картины</a:t>
            </a:r>
          </a:p>
          <a:p>
            <a:r>
              <a:rPr dirty="0" lang="ru-RU" sz="2400"/>
              <a:t>1.	Нанесение на картон слоя (0,3см.) пластилина.</a:t>
            </a:r>
          </a:p>
          <a:p>
            <a:r>
              <a:rPr dirty="0" lang="ru-RU" sz="2400"/>
              <a:t>2.	Заглаживание поверхности.</a:t>
            </a:r>
          </a:p>
          <a:p>
            <a:r>
              <a:rPr dirty="0" lang="ru-RU" sz="2400"/>
              <a:t>3.	Рисование на пластилине с помощью слепка эскиза.</a:t>
            </a:r>
          </a:p>
          <a:p>
            <a:r>
              <a:rPr dirty="0" lang="ru-RU" sz="2400"/>
              <a:t>4.	Выкладывание по эскизу кусочков пластика.</a:t>
            </a:r>
          </a:p>
        </p:txBody>
      </p:sp>
      <p:pic>
        <p:nvPicPr>
          <p:cNvPr id="7171" name="Picture 3"/>
          <p:cNvPicPr>
            <a:picLocks noChangeArrowheads="1"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"/>
          <a:stretch/>
        </p:blipFill>
        <p:spPr bwMode="auto">
          <a:xfrm>
            <a:off x="611560" y="2994650"/>
            <a:ext cx="3600400" cy="23834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33674307"/>
      </p:ext>
    </p:extLst>
  </p:cSld>
  <p:clrMapOvr>
    <a:masterClrMapping/>
  </p:clrMapOvr>
  <p:timing>
    <p:tnLst>
      <p:par>
        <p:cTn dur="indefinite" id="1" nodeType="tmRoot" restart="never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004" y="-6251"/>
            <a:ext cx="9143999" cy="6858000"/>
          </a:xfrm>
        </p:spPr>
      </p:pic>
      <p:sp>
        <p:nvSpPr>
          <p:cNvPr id="3" name="Прямоугольник 2"/>
          <p:cNvSpPr/>
          <p:nvPr/>
        </p:nvSpPr>
        <p:spPr>
          <a:xfrm>
            <a:off x="395536" y="476672"/>
            <a:ext cx="8424936" cy="42165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</a:rPr>
              <a:t>Методы и приёмы по овладению художественными нетрадиционными техниками:</a:t>
            </a:r>
          </a:p>
          <a:p>
            <a:pPr marL="571500" indent="-571500">
              <a:buFont typeface="Wingdings" panose="05000000000000000000" pitchFamily="2" charset="2"/>
              <a:buChar char="§"/>
            </a:pPr>
            <a:r>
              <a:rPr lang="ru-RU" sz="32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</a:rPr>
              <a:t>Объяснительно-иллюстративный</a:t>
            </a:r>
            <a:endParaRPr lang="ru-RU" sz="32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</a:endParaRPr>
          </a:p>
          <a:p>
            <a:pPr marL="571500" indent="-571500">
              <a:buFont typeface="Wingdings" panose="05000000000000000000" pitchFamily="2" charset="2"/>
              <a:buChar char="§"/>
            </a:pPr>
            <a:r>
              <a:rPr lang="ru-RU" sz="32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</a:rPr>
              <a:t>Репродуктивный</a:t>
            </a:r>
          </a:p>
          <a:p>
            <a:pPr marL="571500" indent="-571500">
              <a:buFont typeface="Wingdings" panose="05000000000000000000" pitchFamily="2" charset="2"/>
              <a:buChar char="§"/>
            </a:pPr>
            <a:r>
              <a:rPr lang="ru-RU" sz="32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</a:rPr>
              <a:t>Частично-поисковый </a:t>
            </a:r>
            <a:r>
              <a:rPr lang="ru-RU" sz="32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</a:rPr>
              <a:t>и исследовательский</a:t>
            </a:r>
            <a:endParaRPr lang="ru-RU" sz="32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</a:endParaRPr>
          </a:p>
          <a:p>
            <a:pPr marL="571500" indent="-571500">
              <a:buFont typeface="Wingdings" panose="05000000000000000000" pitchFamily="2" charset="2"/>
              <a:buChar char="§"/>
            </a:pPr>
            <a:r>
              <a:rPr lang="ru-RU" sz="32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</a:rPr>
              <a:t> Методы </a:t>
            </a:r>
            <a:r>
              <a:rPr lang="ru-RU" sz="32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</a:rPr>
              <a:t>развивающего обучения</a:t>
            </a:r>
          </a:p>
          <a:p>
            <a:pPr algn="ctr"/>
            <a:endParaRPr lang="ru-RU" sz="32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438811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500"/>
                            </p:stCondLst>
                            <p:childTnLst>
                              <p:par>
                                <p:cTn id="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500"/>
                            </p:stCondLst>
                            <p:childTnLst>
                              <p:par>
                                <p:cTn id="13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0"/>
                            </p:stCondLst>
                            <p:childTnLst>
                              <p:par>
                                <p:cTn id="17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681</TotalTime>
  <Words>119</Words>
  <Application>Microsoft Office PowerPoint</Application>
  <PresentationFormat>Экран (4:3)</PresentationFormat>
  <Paragraphs>62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Пользователь</cp:lastModifiedBy>
  <cp:revision>48</cp:revision>
  <dcterms:created xsi:type="dcterms:W3CDTF">2018-01-08T09:47:50Z</dcterms:created>
  <dcterms:modified xsi:type="dcterms:W3CDTF">2023-02-07T05:38:56Z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674034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S9.2.0</vt:lpwstr>
  </property>
</Properties>
</file>