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454" r:id="rId3"/>
    <p:sldId id="257" r:id="rId4"/>
    <p:sldId id="450" r:id="rId5"/>
    <p:sldId id="258" r:id="rId6"/>
    <p:sldId id="259" r:id="rId7"/>
    <p:sldId id="260" r:id="rId8"/>
    <p:sldId id="261" r:id="rId9"/>
    <p:sldId id="322" r:id="rId10"/>
    <p:sldId id="321" r:id="rId11"/>
    <p:sldId id="330" r:id="rId12"/>
    <p:sldId id="329" r:id="rId13"/>
    <p:sldId id="324" r:id="rId14"/>
    <p:sldId id="323" r:id="rId15"/>
    <p:sldId id="264" r:id="rId16"/>
    <p:sldId id="263" r:id="rId17"/>
    <p:sldId id="332" r:id="rId18"/>
    <p:sldId id="331" r:id="rId19"/>
    <p:sldId id="334" r:id="rId20"/>
    <p:sldId id="333" r:id="rId21"/>
    <p:sldId id="328" r:id="rId22"/>
    <p:sldId id="327" r:id="rId23"/>
    <p:sldId id="335" r:id="rId24"/>
    <p:sldId id="337" r:id="rId25"/>
    <p:sldId id="336" r:id="rId26"/>
    <p:sldId id="338" r:id="rId27"/>
    <p:sldId id="340" r:id="rId28"/>
    <p:sldId id="341" r:id="rId29"/>
    <p:sldId id="342" r:id="rId30"/>
    <p:sldId id="356" r:id="rId31"/>
    <p:sldId id="455" r:id="rId32"/>
    <p:sldId id="265" r:id="rId33"/>
    <p:sldId id="387" r:id="rId34"/>
    <p:sldId id="388" r:id="rId35"/>
    <p:sldId id="43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73" autoAdjust="0"/>
    <p:restoredTop sz="93416" autoAdjust="0"/>
  </p:normalViewPr>
  <p:slideViewPr>
    <p:cSldViewPr>
      <p:cViewPr>
        <p:scale>
          <a:sx n="43" d="100"/>
          <a:sy n="43" d="100"/>
        </p:scale>
        <p:origin x="66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6752"/>
            <a:ext cx="9060873" cy="403244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b="1" dirty="0"/>
              <a:t>Система коррекционной работы со звуком </a:t>
            </a:r>
            <a:r>
              <a:rPr lang="en-US" sz="6600" b="1" dirty="0"/>
              <a:t>[</a:t>
            </a:r>
            <a:r>
              <a:rPr lang="ru-RU" sz="6600" b="1" dirty="0"/>
              <a:t>л</a:t>
            </a:r>
            <a:r>
              <a:rPr lang="en-US" sz="6600" b="1" dirty="0"/>
              <a:t>]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554815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828"/>
            <a:ext cx="6512511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«Чистим зубки»</a:t>
            </a:r>
            <a:endParaRPr lang="ru-RU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694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925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512511" cy="7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«Парус»</a:t>
            </a:r>
            <a:endParaRPr lang="ru-RU" sz="28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4897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459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"/>
            <a:ext cx="9144000" cy="685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342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512511" cy="7465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«Маляр»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16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614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93"/>
            <a:ext cx="9144000" cy="684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112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12511" cy="538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«Качели»</a:t>
            </a:r>
            <a:br>
              <a:rPr lang="ru-RU" sz="2800" b="1" dirty="0">
                <a:effectLst/>
              </a:rPr>
            </a:br>
            <a:endParaRPr lang="ru-RU" sz="28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" y="908720"/>
            <a:ext cx="9139950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201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271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512511" cy="8159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«Грибок»</a:t>
            </a:r>
            <a:endParaRPr lang="ru-RU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472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330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02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Анализ артикуляции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правильного произношения звука л необходимо: выработать - Подъём кончика языка вверх. - Подъём задний части спинки языка вверх. - Умение опускать боковые края языка и выдыхать воздушную струю в щель между боковыми краями языка и коренными зубами. 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Эти умения отрабатываются при помощи артикуляционной гимнастики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512511" cy="7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«Гармошка»</a:t>
            </a:r>
            <a:endParaRPr lang="ru-RU" sz="28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587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8" y="0"/>
            <a:ext cx="91449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360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187"/>
            <a:ext cx="6512511" cy="81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«Чашечка»</a:t>
            </a:r>
            <a:endParaRPr lang="ru-RU" sz="28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4453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18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512511" cy="7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«Пароходик»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Цель: развитие артикуляционного аппарата.</a:t>
            </a:r>
          </a:p>
          <a:p>
            <a:pPr marL="45720" indent="0">
              <a:buNone/>
            </a:pPr>
            <a:r>
              <a:rPr lang="ru-RU" sz="2400" dirty="0"/>
              <a:t>Улыбнуться, прикусить кончик языка и произносить звук «Ы» длительно. При этом слышится твердый звук «Л»</a:t>
            </a:r>
          </a:p>
          <a:p>
            <a:pPr marL="45720" indent="0">
              <a:buNone/>
            </a:pPr>
            <a:r>
              <a:rPr lang="ru-RU" sz="2400" b="1" dirty="0"/>
              <a:t>Отплывает пароход Ы-Ы-Ы-Ы </a:t>
            </a:r>
            <a:endParaRPr lang="ru-RU" sz="2400" dirty="0"/>
          </a:p>
          <a:p>
            <a:pPr marL="45720" indent="0">
              <a:buNone/>
            </a:pPr>
            <a:r>
              <a:rPr lang="ru-RU" sz="2400" b="1" dirty="0"/>
              <a:t>Набирает он свой ход. </a:t>
            </a:r>
            <a:endParaRPr lang="ru-RU" sz="2400" dirty="0"/>
          </a:p>
          <a:p>
            <a:pPr marL="45720" indent="0">
              <a:buNone/>
            </a:pPr>
            <a:r>
              <a:rPr lang="ru-RU" sz="2400" b="1" dirty="0"/>
              <a:t>Ы-Ы-Ы-Ы Он в гудок гудит, </a:t>
            </a:r>
            <a:endParaRPr lang="ru-RU" sz="2400" dirty="0"/>
          </a:p>
          <a:p>
            <a:pPr marL="45720" indent="0">
              <a:buNone/>
            </a:pPr>
            <a:r>
              <a:rPr lang="ru-RU" sz="2400" b="1" dirty="0"/>
              <a:t>гудит Ы-Ы-Ы-Ы </a:t>
            </a:r>
            <a:endParaRPr lang="ru-RU" sz="2400" dirty="0"/>
          </a:p>
          <a:p>
            <a:pPr marL="45720" indent="0">
              <a:buNone/>
            </a:pPr>
            <a:r>
              <a:rPr lang="ru-RU" sz="2400" b="1" dirty="0"/>
              <a:t>«Путь счастливый говорит» Ы-Ы-Ы-Ы</a:t>
            </a:r>
            <a:endParaRPr lang="ru-RU" sz="2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33" b="3391"/>
          <a:stretch/>
        </p:blipFill>
        <p:spPr bwMode="auto">
          <a:xfrm>
            <a:off x="0" y="4077072"/>
            <a:ext cx="9144000" cy="2816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980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58"/>
            <a:ext cx="9144000" cy="684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773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432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Упражнения на выработку воздушной струи.</a:t>
            </a:r>
            <a:br>
              <a:rPr lang="ru-RU" sz="2800" b="1" dirty="0">
                <a:effectLst/>
              </a:rPr>
            </a:br>
            <a:r>
              <a:rPr lang="ru-RU" sz="2800" b="1" dirty="0">
                <a:effectLst/>
              </a:rPr>
              <a:t>«</a:t>
            </a:r>
            <a:r>
              <a:rPr lang="ru-RU" sz="2800" b="1" dirty="0" err="1">
                <a:effectLst/>
              </a:rPr>
              <a:t>Парашютик</a:t>
            </a:r>
            <a:r>
              <a:rPr lang="ru-RU" sz="2800" b="1" dirty="0">
                <a:effectLst/>
              </a:rPr>
              <a:t>»</a:t>
            </a:r>
            <a:br>
              <a:rPr lang="ru-RU" sz="2800" b="1" dirty="0">
                <a:effectLst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492" y="1340768"/>
            <a:ext cx="9150491" cy="55172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1. Сделай «чашечку» (боковые края языка прижаты к верхней губе, по середине остается желобок).</a:t>
            </a:r>
          </a:p>
          <a:p>
            <a:pPr marL="45720" indent="0">
              <a:buNone/>
            </a:pPr>
            <a:r>
              <a:rPr lang="ru-RU" sz="2400" dirty="0"/>
              <a:t>2. Положи маленький кусочек ватки на кончик носа.</a:t>
            </a:r>
          </a:p>
          <a:p>
            <a:pPr marL="45720" indent="0">
              <a:buNone/>
            </a:pPr>
            <a:r>
              <a:rPr lang="ru-RU" sz="2400" dirty="0"/>
              <a:t>3. Сделай вдох через нос.</a:t>
            </a:r>
          </a:p>
          <a:p>
            <a:pPr marL="45720" indent="0">
              <a:buNone/>
            </a:pPr>
            <a:r>
              <a:rPr lang="ru-RU" sz="2400" dirty="0"/>
              <a:t>4. Сильно дуй через рот на ватку, чтобы она полетела вверх.</a:t>
            </a:r>
          </a:p>
          <a:p>
            <a:pPr marL="45720" indent="0">
              <a:buNone/>
            </a:pP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Внимание!                                                                                                                        </a:t>
            </a:r>
            <a:r>
              <a:rPr lang="ru-RU" sz="2400" dirty="0"/>
              <a:t>Следите чтобы ребенок дул сильно и резко. Если слышится что – то похожее на звук [Х], значит ребенок дует не верно: воздушна струя слишком рассеянная и «парашюта» не получится – ватка не полетит вверх.</a:t>
            </a:r>
          </a:p>
          <a:p>
            <a:pPr marL="4572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8144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effectLst/>
              </a:rPr>
              <a:t>«Загони мяч»</a:t>
            </a:r>
            <a:br>
              <a:rPr lang="ru-RU" sz="2800" b="1" dirty="0">
                <a:effectLst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165304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ru-RU" sz="2400" dirty="0"/>
              <a:t>1.«Вытолкнуть» широкий язык между губами, (словно загоняешь мяч в ворота).</a:t>
            </a:r>
          </a:p>
          <a:p>
            <a:pPr marL="45720" lvl="0" indent="0">
              <a:buNone/>
            </a:pPr>
            <a:r>
              <a:rPr lang="ru-RU" sz="2400" dirty="0"/>
              <a:t>2.Дуть сжатым между зубами языком на ватный шарик на столе, стараясь загнать его в «ворота» между двумя карандашами, (щеки не надувать).</a:t>
            </a:r>
          </a:p>
          <a:p>
            <a:pPr marL="45720" lvl="0" indent="0">
              <a:buNone/>
            </a:pPr>
            <a:endParaRPr lang="ru-RU" sz="2400" dirty="0"/>
          </a:p>
          <a:p>
            <a:pPr marL="45720" indent="0">
              <a:buNone/>
            </a:pPr>
            <a:endParaRPr lang="ru-RU" sz="24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0" y="2492896"/>
            <a:ext cx="9148050" cy="436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66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9424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/>
              <a:t>Постановка звука </a:t>
            </a:r>
            <a:r>
              <a:rPr lang="en-US" sz="6000" b="1" dirty="0"/>
              <a:t>[</a:t>
            </a:r>
            <a:r>
              <a:rPr lang="ru-RU" sz="6000" b="1" dirty="0"/>
              <a:t>л</a:t>
            </a:r>
            <a:r>
              <a:rPr lang="en-US" sz="6000" b="1" dirty="0"/>
              <a:t>]</a:t>
            </a:r>
            <a:endParaRPr lang="ru-RU" sz="6000" b="1" dirty="0"/>
          </a:p>
        </p:txBody>
      </p:sp>
      <p:pic>
        <p:nvPicPr>
          <p:cNvPr id="3" name="Изображение 1" descr="IMG_25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72816"/>
            <a:ext cx="6283325" cy="445071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434013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/>
              <a:t>Способы постановки звука </a:t>
            </a:r>
            <a:r>
              <a:rPr lang="en-US" b="1" dirty="0"/>
              <a:t>[</a:t>
            </a:r>
            <a:r>
              <a:rPr lang="ru-RU" b="1" dirty="0"/>
              <a:t>л</a:t>
            </a:r>
            <a:r>
              <a:rPr lang="en-US" b="1" dirty="0"/>
              <a:t>]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6707088" cy="5073427"/>
          </a:xfrm>
        </p:spPr>
        <p:txBody>
          <a:bodyPr>
            <a:normAutofit fontScale="92500" lnSpcReduction="20000"/>
          </a:bodyPr>
          <a:lstStyle/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Что надо сделать, чтобы получить звук </a:t>
            </a:r>
            <a:r>
              <a:rPr lang="en-US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Л</a:t>
            </a:r>
            <a:r>
              <a:rPr lang="en-US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? </a:t>
            </a:r>
          </a:p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Подними свой язычок к верхним зубкам и закрути его кончик наверх. </a:t>
            </a:r>
          </a:p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Тебе стала видна нижняя сторона язычка.</a:t>
            </a:r>
          </a:p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Слегка прикуси язычок, чтобы он не раскрутился. </a:t>
            </a:r>
          </a:p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Правда, похоже на катушку? </a:t>
            </a:r>
          </a:p>
          <a:p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А теперь спой - потяни звук </a:t>
            </a:r>
            <a:r>
              <a:rPr lang="en-US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Л</a:t>
            </a:r>
            <a:r>
              <a:rPr lang="en-US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и, не прерывая пения, сделай «катушку», зажми её зубками. </a:t>
            </a:r>
          </a:p>
          <a:p>
            <a:r>
              <a:rPr lang="ru-RU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Получится - </a:t>
            </a:r>
            <a:r>
              <a:rPr lang="en-US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АЛ</a:t>
            </a:r>
            <a:r>
              <a:rPr lang="en-US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ru-RU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Изображение 9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60232" y="4365104"/>
            <a:ext cx="2188726" cy="2056388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066724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8112"/>
          </a:xfr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altLang="en-US" sz="32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По подражанию: </a:t>
            </a:r>
            <a:r>
              <a:rPr lang="ru-RU" altLang="en-US" sz="3200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charset="0"/>
                <a:cs typeface="Times New Roman" panose="02020603050405020304" charset="0"/>
              </a:rPr>
              <a:t/>
            </a:r>
            <a:br>
              <a:rPr lang="ru-RU" altLang="en-US" sz="3200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charset="0"/>
                <a:cs typeface="Times New Roman" panose="02020603050405020304" charset="0"/>
              </a:rPr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altLang="en-US" sz="2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Сейчас покажу правильную артикуляцию звука [Л]:</a:t>
            </a:r>
          </a:p>
          <a:p>
            <a:r>
              <a:rPr lang="ru-RU" altLang="en-US" sz="2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- губы в улыбке, рот приоткрыт, зубы </a:t>
            </a:r>
          </a:p>
          <a:p>
            <a:pPr>
              <a:buNone/>
            </a:pPr>
            <a:r>
              <a:rPr lang="ru-RU" altLang="en-US" sz="2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разомкнуты;</a:t>
            </a:r>
          </a:p>
          <a:p>
            <a:r>
              <a:rPr lang="ru-RU" altLang="en-US" sz="2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- широкий кончик языка поднят и прижат к верхним зубам.</a:t>
            </a:r>
          </a:p>
          <a:p>
            <a:r>
              <a:rPr lang="ru-RU" altLang="en-US" sz="2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Повторяй за мной: [Л].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Изображение 10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4008" y="3429000"/>
            <a:ext cx="4153907" cy="3096344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56384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12511" cy="9659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Анализ артикуляции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71852"/>
            <a:ext cx="8786758" cy="5805264"/>
          </a:xfrm>
        </p:spPr>
        <p:txBody>
          <a:bodyPr>
            <a:noAutofit/>
          </a:bodyPr>
          <a:lstStyle/>
          <a:p>
            <a:r>
              <a:rPr lang="ru-RU" sz="2400" dirty="0" smtClean="0"/>
              <a:t> Когда мы произносим звук “Л” :</a:t>
            </a:r>
          </a:p>
          <a:p>
            <a:r>
              <a:rPr lang="ru-RU" sz="2400" dirty="0" smtClean="0"/>
              <a:t>- В каком положении находятся губы?</a:t>
            </a:r>
          </a:p>
          <a:p>
            <a:r>
              <a:rPr lang="ru-RU" sz="2400" dirty="0" smtClean="0"/>
              <a:t>- Губы улыбаются</a:t>
            </a:r>
          </a:p>
          <a:p>
            <a:r>
              <a:rPr lang="ru-RU" sz="2400" dirty="0" smtClean="0"/>
              <a:t>- Как расположены зубы?</a:t>
            </a:r>
          </a:p>
          <a:p>
            <a:r>
              <a:rPr lang="ru-RU" sz="2400" dirty="0" smtClean="0"/>
              <a:t>- Зубы сближены.</a:t>
            </a:r>
          </a:p>
          <a:p>
            <a:r>
              <a:rPr lang="ru-RU" sz="2400" dirty="0" smtClean="0"/>
              <a:t>- Как расположен язык?</a:t>
            </a:r>
          </a:p>
          <a:p>
            <a:r>
              <a:rPr lang="ru-RU" sz="2400" dirty="0" smtClean="0"/>
              <a:t>- Кончик языка вверху</a:t>
            </a:r>
          </a:p>
          <a:p>
            <a:r>
              <a:rPr lang="ru-RU" sz="2400" dirty="0" smtClean="0"/>
              <a:t>- Струя выдыхаемого воздуха </a:t>
            </a:r>
          </a:p>
          <a:p>
            <a:r>
              <a:rPr lang="ru-RU" sz="2400" dirty="0" smtClean="0"/>
              <a:t>- плавная, тёплая.</a:t>
            </a:r>
          </a:p>
          <a:p>
            <a:r>
              <a:rPr lang="ru-RU" sz="2400" dirty="0" smtClean="0"/>
              <a:t>- Работают ли голосовые связки? </a:t>
            </a:r>
          </a:p>
          <a:p>
            <a:r>
              <a:rPr lang="ru-RU" sz="2400" dirty="0" smtClean="0"/>
              <a:t>- Голосовые связки работают.</a:t>
            </a:r>
          </a:p>
          <a:p>
            <a:r>
              <a:rPr lang="ru-RU" sz="2400" dirty="0" smtClean="0"/>
              <a:t>( Если ребёнок не называет правильное положение органов артикуляции, то логопед сам даёт характеристику.)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5" t="35604" r="61991" b="19108"/>
          <a:stretch/>
        </p:blipFill>
        <p:spPr bwMode="auto">
          <a:xfrm>
            <a:off x="5868144" y="1052736"/>
            <a:ext cx="2843808" cy="232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1629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altLang="en-US" sz="32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Механическим способом: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39604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В качестве  базового звука используем мягкий звук </a:t>
            </a:r>
            <a:r>
              <a:rPr lang="en-US" altLang="ru-RU" sz="2800" dirty="0" smtClean="0"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ru-RU" sz="2800" dirty="0" smtClean="0">
                <a:latin typeface="Times New Roman" panose="02020603050405020304" charset="0"/>
                <a:cs typeface="Times New Roman" panose="02020603050405020304" charset="0"/>
              </a:rPr>
              <a:t>ЛЬ</a:t>
            </a:r>
            <a:r>
              <a:rPr lang="en-US" altLang="ru-RU" sz="2800" dirty="0" smtClean="0"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ru-RU" sz="2800" dirty="0" smtClean="0"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 Повтори несколько раз слог </a:t>
            </a:r>
            <a:r>
              <a:rPr lang="en-US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ЛЯ</a:t>
            </a:r>
            <a:r>
              <a:rPr lang="en-US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, затем с помощью зонда нужно нажать на среднюю часть спинки языка вниз - вправо или влево, и </a:t>
            </a:r>
            <a:r>
              <a:rPr lang="ru-RU" altLang="en-US" sz="2800" dirty="0" err="1" smtClean="0">
                <a:latin typeface="Times New Roman" panose="02020603050405020304" charset="0"/>
                <a:cs typeface="Times New Roman" panose="02020603050405020304" charset="0"/>
              </a:rPr>
              <a:t>произне</a:t>
            </a: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 несколько раз сочетание </a:t>
            </a:r>
            <a:r>
              <a:rPr lang="en-US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ЛЯ</a:t>
            </a:r>
            <a:r>
              <a:rPr lang="en-US" altLang="ru-RU" sz="2800" dirty="0" smtClean="0">
                <a:latin typeface="Times New Roman" panose="02020603050405020304" charset="0"/>
                <a:cs typeface="Times New Roman" panose="02020603050405020304" charset="0"/>
              </a:rPr>
              <a:t>].</a:t>
            </a:r>
            <a:endParaRPr lang="ru-RU" altLang="ru-RU" sz="28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>
              <a:buNone/>
            </a:pPr>
            <a:r>
              <a:rPr lang="ru-RU" altLang="en-US" sz="28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 sz="2400" i="1" dirty="0" smtClean="0">
                <a:latin typeface="Times New Roman" panose="02020603050405020304" charset="0"/>
                <a:cs typeface="Times New Roman" panose="02020603050405020304" charset="0"/>
              </a:rPr>
              <a:t>В момент произнесения регулируйте движение зондом, пока не будет получен акустический эффект твёрдого </a:t>
            </a:r>
            <a:r>
              <a:rPr lang="en-US" altLang="en-US" sz="2400" i="1" dirty="0" smtClean="0">
                <a:latin typeface="Times New Roman" panose="02020603050405020304" charset="0"/>
                <a:cs typeface="Times New Roman" panose="02020603050405020304" charset="0"/>
              </a:rPr>
              <a:t>[</a:t>
            </a:r>
            <a:r>
              <a:rPr lang="ru-RU" altLang="en-US" sz="2400" i="1" dirty="0" smtClean="0">
                <a:latin typeface="Times New Roman" panose="02020603050405020304" charset="0"/>
                <a:cs typeface="Times New Roman" panose="02020603050405020304" charset="0"/>
              </a:rPr>
              <a:t>Л</a:t>
            </a:r>
            <a:r>
              <a:rPr lang="en-US" altLang="en-US" sz="2400" i="1" dirty="0" smtClean="0">
                <a:latin typeface="Times New Roman" panose="02020603050405020304" charset="0"/>
                <a:cs typeface="Times New Roman" panose="02020603050405020304" charset="0"/>
              </a:rPr>
              <a:t>].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Изображение 9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64" y="4509120"/>
            <a:ext cx="3461266" cy="21044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056337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6192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Постановка от межзубного звука(нельзя проводить с ребёнком, у которого есть межзубный </a:t>
            </a:r>
            <a:r>
              <a:rPr lang="ru-RU" altLang="en-US" sz="2000" dirty="0" err="1" smtClean="0">
                <a:ln/>
                <a:latin typeface="Times New Roman" panose="02020603050405020304" charset="0"/>
                <a:cs typeface="Times New Roman" panose="02020603050405020304" charset="0"/>
              </a:rPr>
              <a:t>ламбдацизм</a:t>
            </a: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):</a:t>
            </a:r>
          </a:p>
          <a:p>
            <a:pPr>
              <a:buNone/>
            </a:pP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Этот способ постановки звука [Л] могут взять на вооружение с различными видами </a:t>
            </a:r>
            <a:r>
              <a:rPr lang="ru-RU" altLang="en-US" sz="2000" dirty="0" err="1" smtClean="0">
                <a:ln/>
                <a:latin typeface="Times New Roman" panose="02020603050405020304" charset="0"/>
                <a:cs typeface="Times New Roman" panose="02020603050405020304" charset="0"/>
              </a:rPr>
              <a:t>ламбдацизма</a:t>
            </a: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 и </a:t>
            </a:r>
            <a:r>
              <a:rPr lang="ru-RU" altLang="en-US" sz="2000" dirty="0" err="1" smtClean="0">
                <a:ln/>
                <a:latin typeface="Times New Roman" panose="02020603050405020304" charset="0"/>
                <a:cs typeface="Times New Roman" panose="02020603050405020304" charset="0"/>
              </a:rPr>
              <a:t>параламбдацизма</a:t>
            </a: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pPr>
              <a:buNone/>
            </a:pPr>
            <a:r>
              <a:rPr lang="ru-RU" altLang="en-US" sz="2000" b="1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Сейчас расскажу сказку «Как маленький пароходик научился гудеть»</a:t>
            </a:r>
          </a:p>
          <a:p>
            <a:pPr>
              <a:buNone/>
            </a:pP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      Жил-был маленький пароходик. Ходил он по морю и возил грузы. Вот только большие пароходы его не замечали и даже не отвечали. А всё потому, что голосок у маленького пароходика был очень слабенький, и вместо протяжного и тягучего гудка: «Л», он гудел что-то невнятное и тихое. Маленький пароходик решил научиться гудеть правильно. Стал он пробовать разные варианты приветствия: «У! О! Нет, не то!». С досады, маленький пароходик прикусил свой язычок и произнёс: «Ы». И тут произошло чудо: над водной гладью прозвучал ясный и чёткий звук [Л]! Маленький пароходик подумал, что ослышался, и повторил: «Ы», снова прикусив язычок. Звук [Л] получился ещё более отчётливым. Услышав голос маленького пароходика, большие пароходы начали отвечать ему громкими и протяжными гудками: «Л!», «Л!». Так маленький пароходик научился гудеть </a:t>
            </a:r>
            <a:r>
              <a:rPr lang="ru-RU" altLang="en-US" sz="2000" dirty="0" err="1" smtClean="0">
                <a:ln/>
                <a:latin typeface="Times New Roman" panose="02020603050405020304" charset="0"/>
                <a:cs typeface="Times New Roman" panose="02020603050405020304" charset="0"/>
              </a:rPr>
              <a:t>правильно.Ребенок</a:t>
            </a: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 прикусывает кончик язычка и протяжно произносят звук [Ы]. При этом должен прозвучать звук [Л</a:t>
            </a:r>
            <a:r>
              <a:rPr lang="en-US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]</a:t>
            </a:r>
            <a:r>
              <a:rPr lang="ru-RU" altLang="en-US" sz="2000" dirty="0" smtClean="0">
                <a:ln/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34200" cy="468052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/>
              <a:t>Автоматизация звука </a:t>
            </a:r>
            <a:r>
              <a:rPr lang="en-US" sz="6000" b="1" dirty="0"/>
              <a:t>[</a:t>
            </a:r>
            <a:r>
              <a:rPr lang="ru-RU" sz="6000" b="1" dirty="0"/>
              <a:t>л</a:t>
            </a:r>
            <a:r>
              <a:rPr lang="en-US" sz="6000" b="1" dirty="0"/>
              <a:t>]</a:t>
            </a:r>
            <a:r>
              <a:rPr lang="ru-RU" sz="6000" b="1" dirty="0"/>
              <a:t> в слогах</a:t>
            </a:r>
          </a:p>
        </p:txBody>
      </p:sp>
    </p:spTree>
    <p:extLst>
      <p:ext uri="{BB962C8B-B14F-4D97-AF65-F5344CB8AC3E}">
        <p14:creationId xmlns:p14="http://schemas.microsoft.com/office/powerpoint/2010/main" val="3685069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/>
              <a:t>Играем в «Паровозики»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Смысловая нагрузка: </a:t>
            </a:r>
            <a:r>
              <a:rPr lang="ru-RU" sz="2400" dirty="0"/>
              <a:t>развития внимания.</a:t>
            </a:r>
          </a:p>
          <a:p>
            <a:pPr>
              <a:buNone/>
            </a:pPr>
            <a:r>
              <a:rPr lang="ru-RU" sz="2400" dirty="0"/>
              <a:t>     Сейчас я предлагаю тебе  «прокатиться на поезде» в волшебную страну. На рельсах, по которым поедет наш вагончик, написаны гласные , а на самом вагончике – согласный Л. Помещаем вагончик на рельсы и называем, какая станция у нас получилась (например ЛА) и т.д.</a:t>
            </a:r>
          </a:p>
          <a:p>
            <a:pPr>
              <a:buNone/>
            </a:pPr>
            <a:r>
              <a:rPr lang="ru-RU" sz="2400" dirty="0"/>
              <a:t>Оборудование: вагончик с буквой «Л» на борту, рельсы из бумаги, на которых указаны буквы: А, О, У, Э, Ы, И</a:t>
            </a:r>
          </a:p>
        </p:txBody>
      </p:sp>
      <p:pic>
        <p:nvPicPr>
          <p:cNvPr id="4" name="Рисунок 3" descr="поровоз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437112"/>
            <a:ext cx="828675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at_parkovye-attraktsion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"/>
            <a:ext cx="3752077" cy="42210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1844824"/>
            <a:ext cx="792088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</a:p>
        </p:txBody>
      </p:sp>
      <p:pic>
        <p:nvPicPr>
          <p:cNvPr id="7" name="Рисунок 6" descr="depositphotos_4504138-stock-photo-gray-3d-rails-horizont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501008"/>
            <a:ext cx="5279924" cy="299058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52686fc3619ca31282fdcbd3d8a8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Характеристика звука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184576"/>
          </a:xfrm>
        </p:spPr>
        <p:txBody>
          <a:bodyPr>
            <a:noAutofit/>
          </a:bodyPr>
          <a:lstStyle/>
          <a:p>
            <a:r>
              <a:rPr lang="ru-RU" sz="2800" dirty="0" smtClean="0"/>
              <a:t>- Какой это звук: гласный или согласный?</a:t>
            </a:r>
          </a:p>
          <a:p>
            <a:r>
              <a:rPr lang="ru-RU" sz="2800" dirty="0" smtClean="0"/>
              <a:t>- Согласный (язычок создаёт преграду воздуху).</a:t>
            </a:r>
          </a:p>
          <a:p>
            <a:r>
              <a:rPr lang="ru-RU" sz="2800" dirty="0" smtClean="0"/>
              <a:t>- Звонкий или глухой?</a:t>
            </a:r>
          </a:p>
          <a:p>
            <a:r>
              <a:rPr lang="ru-RU" sz="2800" dirty="0" smtClean="0"/>
              <a:t>- Звонкий.</a:t>
            </a:r>
          </a:p>
          <a:p>
            <a:r>
              <a:rPr lang="ru-RU" sz="2800" dirty="0" smtClean="0"/>
              <a:t>- Твёрдый или мягкий?</a:t>
            </a:r>
          </a:p>
          <a:p>
            <a:r>
              <a:rPr lang="ru-RU" sz="2800" dirty="0" smtClean="0"/>
              <a:t>- Твёрдый.</a:t>
            </a:r>
          </a:p>
          <a:p>
            <a:r>
              <a:rPr lang="ru-RU" sz="2800" dirty="0" smtClean="0"/>
              <a:t>- Каким квадратиком мы его обозначим?</a:t>
            </a:r>
          </a:p>
          <a:p>
            <a:r>
              <a:rPr lang="ru-RU" sz="2800" dirty="0" smtClean="0"/>
              <a:t>- Квадратиком синего цвета.</a:t>
            </a:r>
          </a:p>
          <a:p>
            <a:r>
              <a:rPr lang="ru-RU" sz="2800" dirty="0" smtClean="0"/>
              <a:t>- Правильно, звук [л] согласный, звонкий, твёрдый.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23803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Проверка усвоения ребенком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712968" cy="5760640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dirty="0"/>
              <a:t>1.Я начну, а ты продолжи.</a:t>
            </a:r>
          </a:p>
          <a:p>
            <a:pPr marL="45720" indent="0">
              <a:buNone/>
            </a:pPr>
            <a:r>
              <a:rPr lang="ru-RU" dirty="0"/>
              <a:t>«Когда мы правильно произносим звук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en-US" dirty="0"/>
              <a:t>]</a:t>
            </a:r>
            <a:r>
              <a:rPr lang="ru-RU" dirty="0"/>
              <a:t>, то кончик языка…(поднят и упирается в </a:t>
            </a:r>
            <a:r>
              <a:rPr lang="ru-RU" dirty="0" smtClean="0"/>
              <a:t>верхние зубы)».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«Губы открыты, а зубы…(разомкнуты)».</a:t>
            </a:r>
          </a:p>
          <a:p>
            <a:pPr marL="45720" indent="0">
              <a:buNone/>
            </a:pPr>
            <a:r>
              <a:rPr lang="ru-RU" dirty="0"/>
              <a:t>2.Теперь представь, что все люди на земле разучились говорить звук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en-US" dirty="0"/>
              <a:t>]</a:t>
            </a:r>
            <a:r>
              <a:rPr lang="ru-RU" dirty="0"/>
              <a:t> и только ты один помнишь, как это делать правильно. Расскажи мне.</a:t>
            </a:r>
          </a:p>
          <a:p>
            <a:pPr marL="45720" indent="0">
              <a:buNone/>
            </a:pPr>
            <a:r>
              <a:rPr lang="ru-RU" dirty="0"/>
              <a:t>3.Происзносить отрывисто и энергично звук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en-US" dirty="0"/>
              <a:t>][</a:t>
            </a:r>
            <a:r>
              <a:rPr lang="ru-RU" dirty="0"/>
              <a:t>л</a:t>
            </a:r>
            <a:r>
              <a:rPr lang="en-US" dirty="0"/>
              <a:t>][</a:t>
            </a:r>
            <a:r>
              <a:rPr lang="ru-RU" dirty="0"/>
              <a:t>л</a:t>
            </a:r>
            <a:r>
              <a:rPr lang="en-US" dirty="0"/>
              <a:t>]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4.Произносить долго, протяжно </a:t>
            </a:r>
            <a:r>
              <a:rPr lang="en-US" dirty="0"/>
              <a:t>[</a:t>
            </a:r>
            <a:r>
              <a:rPr lang="ru-RU" dirty="0" err="1"/>
              <a:t>ллл</a:t>
            </a:r>
            <a:r>
              <a:rPr lang="en-US" dirty="0"/>
              <a:t>]</a:t>
            </a:r>
            <a:r>
              <a:rPr lang="ru-RU" dirty="0"/>
              <a:t>…</a:t>
            </a:r>
          </a:p>
          <a:p>
            <a:pPr marL="45720" indent="0">
              <a:buNone/>
            </a:pPr>
            <a:r>
              <a:rPr lang="ru-RU" dirty="0"/>
              <a:t>5.Теперь давай ты будешь называть первую букву слова, то есть звук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en-US" dirty="0"/>
              <a:t>]</a:t>
            </a:r>
            <a:r>
              <a:rPr lang="ru-RU" dirty="0"/>
              <a:t>, а я буду договаривать слово.</a:t>
            </a:r>
          </a:p>
          <a:p>
            <a:pPr marL="45720" indent="0">
              <a:buNone/>
            </a:pPr>
            <a:r>
              <a:rPr lang="ru-RU" dirty="0" err="1"/>
              <a:t>Л.ак</a:t>
            </a:r>
            <a:r>
              <a:rPr lang="ru-RU" dirty="0"/>
              <a:t>, </a:t>
            </a:r>
            <a:r>
              <a:rPr lang="ru-RU" dirty="0" err="1"/>
              <a:t>л.ук</a:t>
            </a:r>
            <a:r>
              <a:rPr lang="ru-RU" dirty="0"/>
              <a:t>, </a:t>
            </a:r>
            <a:r>
              <a:rPr lang="ru-RU" dirty="0" err="1"/>
              <a:t>л.ом</a:t>
            </a:r>
            <a:r>
              <a:rPr lang="ru-RU" dirty="0"/>
              <a:t>, </a:t>
            </a:r>
            <a:r>
              <a:rPr lang="ru-RU" dirty="0" err="1"/>
              <a:t>л.авка</a:t>
            </a:r>
            <a:r>
              <a:rPr lang="ru-RU" dirty="0"/>
              <a:t>, </a:t>
            </a:r>
            <a:r>
              <a:rPr lang="ru-RU" dirty="0" err="1"/>
              <a:t>л.ыжи</a:t>
            </a:r>
            <a:r>
              <a:rPr lang="ru-RU" dirty="0"/>
              <a:t>, </a:t>
            </a:r>
            <a:r>
              <a:rPr lang="ru-RU" dirty="0" err="1"/>
              <a:t>л.андыш</a:t>
            </a:r>
            <a:r>
              <a:rPr lang="ru-RU" dirty="0"/>
              <a:t>, </a:t>
            </a:r>
            <a:r>
              <a:rPr lang="ru-RU" dirty="0" err="1"/>
              <a:t>л.опата</a:t>
            </a:r>
            <a:r>
              <a:rPr lang="ru-RU" dirty="0"/>
              <a:t>, </a:t>
            </a:r>
            <a:r>
              <a:rPr lang="ru-RU" dirty="0" err="1"/>
              <a:t>л.асточка,л.одка</a:t>
            </a:r>
            <a:r>
              <a:rPr lang="ru-RU" dirty="0"/>
              <a:t>, </a:t>
            </a:r>
            <a:r>
              <a:rPr lang="ru-RU" dirty="0" err="1"/>
              <a:t>л.упа</a:t>
            </a:r>
            <a:r>
              <a:rPr lang="ru-RU" dirty="0"/>
              <a:t>, </a:t>
            </a:r>
            <a:r>
              <a:rPr lang="ru-RU" dirty="0" err="1"/>
              <a:t>л.уна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228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40960" cy="180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/>
              <a:t>Артикуляционная гимнастика на звук</a:t>
            </a:r>
            <a:r>
              <a:rPr lang="en-US" sz="5400" b="1" dirty="0"/>
              <a:t> [</a:t>
            </a:r>
            <a:r>
              <a:rPr lang="ru-RU" sz="5400" b="1" dirty="0"/>
              <a:t>л</a:t>
            </a:r>
            <a:r>
              <a:rPr lang="en-US" sz="5400" b="1" dirty="0"/>
              <a:t>]</a:t>
            </a:r>
            <a:r>
              <a:rPr lang="ru-RU" sz="5400" b="1" dirty="0"/>
              <a:t>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5161279" cy="433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126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394" y="332656"/>
            <a:ext cx="8964488" cy="5932040"/>
          </a:xfrm>
        </p:spPr>
        <p:txBody>
          <a:bodyPr>
            <a:normAutofit/>
          </a:bodyPr>
          <a:lstStyle/>
          <a:p>
            <a:pPr fontAlgn="base"/>
            <a:r>
              <a:rPr lang="ru-RU" sz="2800" b="1" dirty="0"/>
              <a:t>Цель: </a:t>
            </a:r>
            <a:r>
              <a:rPr lang="ru-RU" sz="2800" dirty="0"/>
              <a:t>Выработка правильных, полноценных, артикуляционных органов для постановки звука [Л].</a:t>
            </a:r>
          </a:p>
          <a:p>
            <a:pPr fontAlgn="base"/>
            <a:r>
              <a:rPr lang="ru-RU" sz="2800" b="1" dirty="0"/>
              <a:t>Оборудование: </a:t>
            </a:r>
            <a:r>
              <a:rPr lang="ru-RU" sz="2800" dirty="0"/>
              <a:t>зеркало (большое для каждого ребенка), муляж, логопедические зонты, песочные часы, таймер, музыка, инструменты, для дыхательных упражнений – наглядности и оборудование.</a:t>
            </a:r>
          </a:p>
          <a:p>
            <a:pPr fontAlgn="base">
              <a:buNone/>
            </a:pPr>
            <a:r>
              <a:rPr lang="ru-RU" sz="2800" i="1" dirty="0"/>
              <a:t>    На заметку: до 5 лет искажение, пропуски звука [Л] в речи не считается серьезным нарушением. Исправлять ситуацию нужно срочно, если в 6 лет малыш не слышит, не дифференцирует или не пытается проговорить [Л] в свободном высказывании.</a:t>
            </a:r>
          </a:p>
          <a:p>
            <a:pPr fontAlgn="base"/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77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64807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>
                <a:effectLst/>
              </a:rPr>
              <a:t>Твердый [Л]</a:t>
            </a:r>
            <a:br>
              <a:rPr lang="ru-RU" b="1" dirty="0">
                <a:effectLst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31137" cy="5805264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Дефект артикуляции звука [Л] в логопедии называют </a:t>
            </a:r>
            <a:r>
              <a:rPr lang="ru-RU" dirty="0" err="1"/>
              <a:t>ламбдацизмом</a:t>
            </a:r>
            <a:r>
              <a:rPr lang="ru-RU" dirty="0"/>
              <a:t>. Замена [Л] в словах на другие звуки — </a:t>
            </a:r>
            <a:r>
              <a:rPr lang="ru-RU" dirty="0" err="1"/>
              <a:t>параламбдацизмом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/>
              <a:t>Основная масса упражнений для нормализации артикуляции фонемы [Л] статичные. То есть язык занимает определенное положение и фиксируется в нем под счет. На первых уроках длительность задержки органа должна быть не более 5 секунд, на последующих — 10.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33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" y="0"/>
            <a:ext cx="91382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391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</TotalTime>
  <Words>1159</Words>
  <Application>Microsoft Office PowerPoint</Application>
  <PresentationFormat>Экран (4:3)</PresentationFormat>
  <Paragraphs>97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Тема Office</vt:lpstr>
      <vt:lpstr>Система коррекционной работы со звуком [л]</vt:lpstr>
      <vt:lpstr>Анализ артикуляции</vt:lpstr>
      <vt:lpstr>Анализ артикуляции</vt:lpstr>
      <vt:lpstr>Характеристика звука </vt:lpstr>
      <vt:lpstr>Проверка усвоения ребенком информации</vt:lpstr>
      <vt:lpstr>Артикуляционная гимнастика на звук [л] </vt:lpstr>
      <vt:lpstr>Презентация PowerPoint</vt:lpstr>
      <vt:lpstr>Твердый [Л] </vt:lpstr>
      <vt:lpstr>Презентация PowerPoint</vt:lpstr>
      <vt:lpstr>«Чистим зубки»</vt:lpstr>
      <vt:lpstr>Презентация PowerPoint</vt:lpstr>
      <vt:lpstr>«Парус»</vt:lpstr>
      <vt:lpstr>Презентация PowerPoint</vt:lpstr>
      <vt:lpstr>«Маляр»</vt:lpstr>
      <vt:lpstr>Презентация PowerPoint</vt:lpstr>
      <vt:lpstr>«Качели» </vt:lpstr>
      <vt:lpstr>Презентация PowerPoint</vt:lpstr>
      <vt:lpstr>«Грибок»</vt:lpstr>
      <vt:lpstr>Презентация PowerPoint</vt:lpstr>
      <vt:lpstr>«Гармошка»</vt:lpstr>
      <vt:lpstr>Презентация PowerPoint</vt:lpstr>
      <vt:lpstr>«Чашечка»</vt:lpstr>
      <vt:lpstr>«Пароходик»</vt:lpstr>
      <vt:lpstr>Презентация PowerPoint</vt:lpstr>
      <vt:lpstr>Упражнения на выработку воздушной струи. «Парашютик» </vt:lpstr>
      <vt:lpstr>«Загони мяч» </vt:lpstr>
      <vt:lpstr>Постановка звука [л]</vt:lpstr>
      <vt:lpstr>Способы постановки звука [л]</vt:lpstr>
      <vt:lpstr>По подражанию:  </vt:lpstr>
      <vt:lpstr>Механическим способом:</vt:lpstr>
      <vt:lpstr>Презентация PowerPoint</vt:lpstr>
      <vt:lpstr>Автоматизация звука [л] в слогах</vt:lpstr>
      <vt:lpstr>Играем в «Паровозики»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коррекционной работы со звуком [л]</dc:title>
  <dc:creator>svint</dc:creator>
  <cp:lastModifiedBy>Пользователь</cp:lastModifiedBy>
  <cp:revision>165</cp:revision>
  <dcterms:created xsi:type="dcterms:W3CDTF">2021-12-11T14:28:08Z</dcterms:created>
  <dcterms:modified xsi:type="dcterms:W3CDTF">2023-02-07T10:25:20Z</dcterms:modified>
</cp:coreProperties>
</file>