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2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811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24744"/>
            <a:ext cx="8064896" cy="5509200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ru-RU" sz="3200" b="1" i="1" dirty="0"/>
              <a:t>Цель исследовательской работы </a:t>
            </a:r>
            <a:r>
              <a:rPr lang="ru-RU" sz="3200" dirty="0"/>
              <a:t>– проследить использование сленговых выражений в различных сферах повседневной жизни.</a:t>
            </a:r>
          </a:p>
          <a:p>
            <a:r>
              <a:rPr lang="ru-RU" sz="3200" b="1" i="1" dirty="0"/>
              <a:t>Объект исследования – </a:t>
            </a:r>
            <a:r>
              <a:rPr lang="ru-RU" sz="3200" dirty="0"/>
              <a:t>письменная и устная речь представителей англоговорящих стран.</a:t>
            </a:r>
          </a:p>
          <a:p>
            <a:r>
              <a:rPr lang="ru-RU" sz="3200" b="1" i="1" dirty="0"/>
              <a:t>Гипотеза</a:t>
            </a:r>
            <a:r>
              <a:rPr lang="ru-RU" sz="3200" dirty="0"/>
              <a:t> – сленг является неотъемлемой частью письменной и устной речи представителей молодежи в англоговорящих странах.</a:t>
            </a:r>
          </a:p>
        </p:txBody>
      </p:sp>
    </p:spTree>
    <p:extLst>
      <p:ext uri="{BB962C8B-B14F-4D97-AF65-F5344CB8AC3E}">
        <p14:creationId xmlns:p14="http://schemas.microsoft.com/office/powerpoint/2010/main" val="2869578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0/05/08/s_5eb4ff3b04ba9/1443856_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3168352" cy="3960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fsd.multiurok.ru/html/2020/05/08/s_5eb4ff3b04ba9/1443856_9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0768"/>
            <a:ext cx="3384376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4653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6632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2800" b="1" dirty="0"/>
              <a:t>Студенческий сленг</a:t>
            </a:r>
            <a:endParaRPr lang="ru-RU" sz="2800" dirty="0"/>
          </a:p>
          <a:p>
            <a:r>
              <a:rPr lang="ru-RU" sz="2800" dirty="0" smtClean="0"/>
              <a:t> перекусить </a:t>
            </a:r>
            <a:r>
              <a:rPr lang="ru-RU" sz="2800" dirty="0">
                <a:solidFill>
                  <a:srgbClr val="FF0000"/>
                </a:solidFill>
              </a:rPr>
              <a:t>- </a:t>
            </a:r>
            <a:r>
              <a:rPr lang="ru-RU" sz="2800" dirty="0" err="1">
                <a:solidFill>
                  <a:srgbClr val="FF0000"/>
                </a:solidFill>
              </a:rPr>
              <a:t>grazing</a:t>
            </a:r>
            <a:r>
              <a:rPr lang="ru-RU" sz="2800" dirty="0"/>
              <a:t>; </a:t>
            </a:r>
            <a:endParaRPr lang="ru-RU" sz="2800" dirty="0" smtClean="0"/>
          </a:p>
          <a:p>
            <a:r>
              <a:rPr lang="ru-RU" sz="2800" dirty="0" smtClean="0"/>
              <a:t>празднование </a:t>
            </a:r>
            <a:r>
              <a:rPr lang="ru-RU" sz="2800" dirty="0">
                <a:solidFill>
                  <a:srgbClr val="FF0000"/>
                </a:solidFill>
              </a:rPr>
              <a:t>- </a:t>
            </a:r>
            <a:r>
              <a:rPr lang="ru-RU" sz="2800" dirty="0" err="1" smtClean="0">
                <a:solidFill>
                  <a:srgbClr val="FF0000"/>
                </a:solidFill>
              </a:rPr>
              <a:t>caning</a:t>
            </a:r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/>
              <a:t> </a:t>
            </a:r>
            <a:r>
              <a:rPr lang="ru-RU" sz="2800" dirty="0"/>
              <a:t>одежда </a:t>
            </a:r>
            <a:r>
              <a:rPr lang="ru-RU" sz="2800" dirty="0" smtClean="0"/>
              <a:t>-брюки </a:t>
            </a:r>
            <a:r>
              <a:rPr lang="ru-RU" sz="2800" dirty="0"/>
              <a:t>- </a:t>
            </a:r>
            <a:r>
              <a:rPr lang="ru-RU" sz="2800" dirty="0" err="1">
                <a:solidFill>
                  <a:srgbClr val="FF0000"/>
                </a:solidFill>
              </a:rPr>
              <a:t>kegs</a:t>
            </a:r>
            <a:r>
              <a:rPr lang="ru-RU" sz="2800" dirty="0">
                <a:solidFill>
                  <a:srgbClr val="FF0000"/>
                </a:solidFill>
              </a:rPr>
              <a:t>; </a:t>
            </a:r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/>
              <a:t>нижнее </a:t>
            </a:r>
            <a:r>
              <a:rPr lang="ru-RU" sz="2800" dirty="0"/>
              <a:t>белье - </a:t>
            </a:r>
            <a:r>
              <a:rPr lang="ru-RU" sz="2800" dirty="0" err="1" smtClean="0">
                <a:solidFill>
                  <a:srgbClr val="FF0000"/>
                </a:solidFill>
              </a:rPr>
              <a:t>shreddies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"</a:t>
            </a:r>
            <a:r>
              <a:rPr lang="ru-RU" sz="2800" dirty="0" err="1">
                <a:solidFill>
                  <a:srgbClr val="FF0000"/>
                </a:solidFill>
              </a:rPr>
              <a:t>on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the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sniff</a:t>
            </a:r>
            <a:r>
              <a:rPr lang="ru-RU" sz="2800" dirty="0">
                <a:solidFill>
                  <a:srgbClr val="FF0000"/>
                </a:solidFill>
              </a:rPr>
              <a:t>", "</a:t>
            </a:r>
            <a:r>
              <a:rPr lang="ru-RU" sz="2800" dirty="0" err="1">
                <a:solidFill>
                  <a:srgbClr val="FF0000"/>
                </a:solidFill>
              </a:rPr>
              <a:t>out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trouting</a:t>
            </a:r>
            <a:r>
              <a:rPr lang="ru-RU" sz="2800" dirty="0">
                <a:solidFill>
                  <a:srgbClr val="FF0000"/>
                </a:solidFill>
              </a:rPr>
              <a:t>" и "</a:t>
            </a:r>
            <a:r>
              <a:rPr lang="ru-RU" sz="2800" dirty="0" err="1" smtClean="0">
                <a:solidFill>
                  <a:srgbClr val="FF0000"/>
                </a:solidFill>
              </a:rPr>
              <a:t>sharking</a:t>
            </a:r>
            <a:r>
              <a:rPr lang="ru-RU" sz="2800" dirty="0" smtClean="0">
                <a:solidFill>
                  <a:srgbClr val="FF0000"/>
                </a:solidFill>
              </a:rPr>
              <a:t>«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 "</a:t>
            </a:r>
            <a:r>
              <a:rPr lang="ru-RU" sz="2800" dirty="0" err="1" smtClean="0">
                <a:solidFill>
                  <a:srgbClr val="FF0000"/>
                </a:solidFill>
              </a:rPr>
              <a:t>lumbering</a:t>
            </a:r>
            <a:r>
              <a:rPr lang="ru-RU" sz="2800" dirty="0">
                <a:solidFill>
                  <a:srgbClr val="FF0000"/>
                </a:solidFill>
              </a:rPr>
              <a:t>" и "</a:t>
            </a:r>
            <a:r>
              <a:rPr lang="ru-RU" sz="2800" dirty="0" err="1">
                <a:solidFill>
                  <a:srgbClr val="FF0000"/>
                </a:solidFill>
              </a:rPr>
              <a:t>copping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off</a:t>
            </a:r>
            <a:r>
              <a:rPr lang="ru-RU" sz="2800" dirty="0">
                <a:solidFill>
                  <a:srgbClr val="FF0000"/>
                </a:solidFill>
              </a:rPr>
              <a:t>" </a:t>
            </a:r>
          </a:p>
          <a:p>
            <a:pPr lvl="0"/>
            <a:r>
              <a:rPr lang="en-US" sz="2800" dirty="0">
                <a:solidFill>
                  <a:srgbClr val="FF0000"/>
                </a:solidFill>
              </a:rPr>
              <a:t>«I had a mike all the term» </a:t>
            </a:r>
            <a:r>
              <a:rPr lang="en-US" sz="2800" dirty="0"/>
              <a:t>- «</a:t>
            </a:r>
            <a:r>
              <a:rPr lang="ru-RU" sz="2800" dirty="0"/>
              <a:t>Я валял дурака весь семестр</a:t>
            </a:r>
          </a:p>
          <a:p>
            <a:pPr lvl="0"/>
            <a:r>
              <a:rPr lang="en-US" sz="2800" dirty="0">
                <a:solidFill>
                  <a:srgbClr val="FF0000"/>
                </a:solidFill>
              </a:rPr>
              <a:t>«I had a </a:t>
            </a:r>
            <a:r>
              <a:rPr lang="en-US" sz="2800" dirty="0" err="1">
                <a:solidFill>
                  <a:srgbClr val="FF0000"/>
                </a:solidFill>
              </a:rPr>
              <a:t>helluva</a:t>
            </a:r>
            <a:r>
              <a:rPr lang="en-US" sz="2800" dirty="0">
                <a:solidFill>
                  <a:srgbClr val="FF0000"/>
                </a:solidFill>
              </a:rPr>
              <a:t> gig this week» </a:t>
            </a:r>
            <a:r>
              <a:rPr lang="en-US" sz="2800" dirty="0"/>
              <a:t>- «</a:t>
            </a:r>
            <a:r>
              <a:rPr lang="ru-RU" sz="2800" dirty="0"/>
              <a:t>Я всю неделю занимался</a:t>
            </a:r>
          </a:p>
          <a:p>
            <a:pPr lvl="0"/>
            <a:r>
              <a:rPr lang="en-US" sz="2800" dirty="0">
                <a:solidFill>
                  <a:srgbClr val="FF0000"/>
                </a:solidFill>
              </a:rPr>
              <a:t>«You are a real mug» </a:t>
            </a:r>
            <a:r>
              <a:rPr lang="en-US" sz="2800" dirty="0"/>
              <a:t>- «</a:t>
            </a:r>
            <a:r>
              <a:rPr lang="ru-RU" sz="2800" dirty="0"/>
              <a:t>Ну ты и зубрила</a:t>
            </a:r>
            <a:r>
              <a:rPr lang="en-US" sz="2800" dirty="0"/>
              <a:t>!»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78719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4192" y="0"/>
            <a:ext cx="9073008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Повседневный сленг (</a:t>
            </a:r>
            <a:r>
              <a:rPr lang="ru-RU" sz="3600" b="1" dirty="0" err="1"/>
              <a:t>every</a:t>
            </a:r>
            <a:r>
              <a:rPr lang="ru-RU" sz="3600" b="1" dirty="0"/>
              <a:t> </a:t>
            </a:r>
            <a:r>
              <a:rPr lang="ru-RU" sz="3600" b="1" dirty="0" err="1"/>
              <a:t>day</a:t>
            </a:r>
            <a:r>
              <a:rPr lang="ru-RU" sz="3600" b="1" dirty="0"/>
              <a:t> </a:t>
            </a:r>
            <a:r>
              <a:rPr lang="ru-RU" sz="3600" b="1" dirty="0" err="1" smtClean="0"/>
              <a:t>sla</a:t>
            </a:r>
            <a:r>
              <a:rPr lang="en-US" sz="3600" b="1" dirty="0" err="1" smtClean="0"/>
              <a:t>ng</a:t>
            </a:r>
            <a:r>
              <a:rPr lang="en-US" sz="3600" b="1" dirty="0" smtClean="0"/>
              <a:t>,</a:t>
            </a:r>
          </a:p>
          <a:p>
            <a:r>
              <a:rPr lang="en-US" sz="3600" b="1" dirty="0"/>
              <a:t> </a:t>
            </a:r>
            <a:endParaRPr lang="en-US" sz="3600" b="1" dirty="0" smtClean="0"/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"</a:t>
            </a:r>
            <a:r>
              <a:rPr lang="ru-RU" sz="2800" dirty="0" err="1">
                <a:solidFill>
                  <a:srgbClr val="FF0000"/>
                </a:solidFill>
              </a:rPr>
              <a:t>Relax</a:t>
            </a:r>
            <a:r>
              <a:rPr lang="ru-RU" sz="2800" dirty="0">
                <a:solidFill>
                  <a:srgbClr val="FF0000"/>
                </a:solidFill>
              </a:rPr>
              <a:t>, I </a:t>
            </a:r>
            <a:r>
              <a:rPr lang="ru-RU" sz="2800" b="1" i="1" dirty="0" err="1">
                <a:solidFill>
                  <a:srgbClr val="FF0000"/>
                </a:solidFill>
              </a:rPr>
              <a:t>gotit</a:t>
            </a:r>
            <a:r>
              <a:rPr lang="ru-RU" sz="2800" dirty="0">
                <a:solidFill>
                  <a:srgbClr val="FF0000"/>
                </a:solidFill>
              </a:rPr>
              <a:t>" ("Успокойся, у меня есть").</a:t>
            </a:r>
          </a:p>
          <a:p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“</a:t>
            </a:r>
            <a:r>
              <a:rPr lang="ru-RU" sz="2800" b="1" i="1" dirty="0" err="1">
                <a:solidFill>
                  <a:srgbClr val="FF0000"/>
                </a:solidFill>
              </a:rPr>
              <a:t>Gotit</a:t>
            </a:r>
            <a:r>
              <a:rPr lang="ru-RU" sz="2800" dirty="0">
                <a:solidFill>
                  <a:srgbClr val="FF0000"/>
                </a:solidFill>
              </a:rPr>
              <a:t>? (Понятно?)» – «I </a:t>
            </a:r>
            <a:r>
              <a:rPr lang="ru-RU" sz="2800" b="1" i="1" dirty="0" err="1">
                <a:solidFill>
                  <a:srgbClr val="FF0000"/>
                </a:solidFill>
              </a:rPr>
              <a:t>gotit</a:t>
            </a:r>
            <a:r>
              <a:rPr lang="ru-RU" sz="2800" dirty="0">
                <a:solidFill>
                  <a:srgbClr val="FF0000"/>
                </a:solidFill>
              </a:rPr>
              <a:t>, </a:t>
            </a:r>
            <a:r>
              <a:rPr lang="ru-RU" sz="2800" dirty="0" err="1">
                <a:solidFill>
                  <a:srgbClr val="FF0000"/>
                </a:solidFill>
              </a:rPr>
              <a:t>sir</a:t>
            </a:r>
            <a:r>
              <a:rPr lang="ru-RU" sz="2800" dirty="0">
                <a:solidFill>
                  <a:srgbClr val="FF0000"/>
                </a:solidFill>
              </a:rPr>
              <a:t>» (Я понял, сэр), – Ваш ответ.</a:t>
            </a:r>
          </a:p>
          <a:p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  <a:p>
            <a:r>
              <a:rPr lang="ru-RU" sz="2800" dirty="0">
                <a:solidFill>
                  <a:srgbClr val="FF0000"/>
                </a:solidFill>
              </a:rPr>
              <a:t>3) </a:t>
            </a:r>
            <a:r>
              <a:rPr lang="ru-RU" sz="2800" dirty="0" smtClean="0">
                <a:solidFill>
                  <a:srgbClr val="FF0000"/>
                </a:solidFill>
              </a:rPr>
              <a:t>« </a:t>
            </a:r>
            <a:r>
              <a:rPr lang="ru-RU" sz="2800" dirty="0" err="1">
                <a:solidFill>
                  <a:srgbClr val="FF0000"/>
                </a:solidFill>
              </a:rPr>
              <a:t>It's</a:t>
            </a:r>
            <a:r>
              <a:rPr lang="ru-RU" sz="2800" dirty="0">
                <a:solidFill>
                  <a:srgbClr val="FF0000"/>
                </a:solidFill>
              </a:rPr>
              <a:t> ОК. I </a:t>
            </a:r>
            <a:r>
              <a:rPr lang="ru-RU" sz="2800" b="1" i="1" dirty="0" err="1">
                <a:solidFill>
                  <a:srgbClr val="FF0000"/>
                </a:solidFill>
              </a:rPr>
              <a:t>gotit</a:t>
            </a:r>
            <a:r>
              <a:rPr lang="ru-RU" sz="2800" b="1" i="1" dirty="0">
                <a:solidFill>
                  <a:srgbClr val="FF0000"/>
                </a:solidFill>
              </a:rPr>
              <a:t>.</a:t>
            </a:r>
            <a:r>
              <a:rPr lang="ru-RU" sz="2800" dirty="0">
                <a:solidFill>
                  <a:srgbClr val="FF0000"/>
                </a:solidFill>
              </a:rPr>
              <a:t>» ("Все </a:t>
            </a:r>
            <a:r>
              <a:rPr lang="ru-RU" sz="2800" dirty="0" err="1">
                <a:solidFill>
                  <a:srgbClr val="FF0000"/>
                </a:solidFill>
              </a:rPr>
              <a:t>окей</a:t>
            </a:r>
            <a:r>
              <a:rPr lang="ru-RU" sz="2800" dirty="0">
                <a:solidFill>
                  <a:srgbClr val="FF0000"/>
                </a:solidFill>
              </a:rPr>
              <a:t>, я сама подниму").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-104914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реакция </a:t>
            </a:r>
            <a:r>
              <a:rPr lang="ru-RU" dirty="0"/>
              <a:t>поднять ее и вручить хозяйке, однако женщина говори Вам: « </a:t>
            </a:r>
            <a:r>
              <a:rPr lang="ru-RU" dirty="0" err="1"/>
              <a:t>It's</a:t>
            </a:r>
            <a:r>
              <a:rPr lang="ru-RU" dirty="0"/>
              <a:t> ОК. I </a:t>
            </a:r>
            <a:r>
              <a:rPr lang="ru-RU" b="1" i="1" dirty="0" err="1"/>
              <a:t>gotit</a:t>
            </a:r>
            <a:r>
              <a:rPr lang="ru-RU" b="1" i="1" dirty="0"/>
              <a:t>.</a:t>
            </a:r>
            <a:r>
              <a:rPr lang="ru-RU" dirty="0"/>
              <a:t>» ("Все </a:t>
            </a:r>
            <a:r>
              <a:rPr lang="ru-RU" dirty="0" err="1"/>
              <a:t>окей</a:t>
            </a:r>
            <a:r>
              <a:rPr lang="ru-RU" dirty="0"/>
              <a:t>, я сама подниму").</a:t>
            </a:r>
          </a:p>
        </p:txBody>
      </p:sp>
    </p:spTree>
    <p:extLst>
      <p:ext uri="{BB962C8B-B14F-4D97-AF65-F5344CB8AC3E}">
        <p14:creationId xmlns:p14="http://schemas.microsoft.com/office/powerpoint/2010/main" val="2453639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0/05/08/s_5eb4ff3b04ba9/1443856_1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11676"/>
            <a:ext cx="3240360" cy="2568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fsd.multiurok.ru/html/2020/05/08/s_5eb4ff3b04ba9/1443856_1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3528392" cy="266429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64707" y="4653136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Основные источники нашего молодежного сленга</a:t>
            </a:r>
            <a:endParaRPr lang="ru-RU" sz="2000" dirty="0"/>
          </a:p>
          <a:p>
            <a:pPr lvl="0"/>
            <a:r>
              <a:rPr lang="ru-RU" sz="2000" dirty="0" err="1"/>
              <a:t>Тюремнолагерная</a:t>
            </a:r>
            <a:r>
              <a:rPr lang="ru-RU" sz="2000" dirty="0"/>
              <a:t> тематика (50 –е года)</a:t>
            </a:r>
          </a:p>
          <a:p>
            <a:pPr lvl="0"/>
            <a:r>
              <a:rPr lang="ru-RU" sz="2000" dirty="0"/>
              <a:t>Движение хиппи (60-е, 70-е гг.)</a:t>
            </a:r>
          </a:p>
          <a:p>
            <a:pPr lvl="0"/>
            <a:r>
              <a:rPr lang="ru-RU" sz="2000" dirty="0"/>
              <a:t>Движение андеграунд (80-е – начало 90-х гг.)</a:t>
            </a:r>
          </a:p>
          <a:p>
            <a:pPr lvl="0"/>
            <a:r>
              <a:rPr lang="ru-RU" sz="2000" dirty="0"/>
              <a:t>Неформальные молодежные группировки (90-е, начало 2000-х)</a:t>
            </a:r>
          </a:p>
          <a:p>
            <a:pPr lvl="0"/>
            <a:r>
              <a:rPr lang="ru-RU" sz="2000" dirty="0"/>
              <a:t>Компьютеризация и «американизация» жизни (2000-е и по наши дни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60262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0/05/08/s_5eb4ff3b04ba9/1443856_1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3816424" cy="41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fsd.multiurok.ru/html/2020/05/08/s_5eb4ff3b04ba9/1443856_13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83334"/>
            <a:ext cx="4320480" cy="43924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026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12845"/>
            <a:ext cx="88569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Различия между английской грамматикой и разговорной речью, вы можете почувствовать сразу, приехав в англоязычную страну. Такие сокращения можно считать элементами сленга: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• </a:t>
            </a:r>
            <a:r>
              <a:rPr lang="ru-RU" sz="2000" dirty="0" err="1">
                <a:solidFill>
                  <a:srgbClr val="FF0000"/>
                </a:solidFill>
              </a:rPr>
              <a:t>gonna</a:t>
            </a:r>
            <a:r>
              <a:rPr lang="ru-RU" sz="2000" dirty="0">
                <a:solidFill>
                  <a:srgbClr val="FF0000"/>
                </a:solidFill>
              </a:rPr>
              <a:t> – </a:t>
            </a:r>
            <a:r>
              <a:rPr lang="ru-RU" sz="2000" dirty="0" err="1">
                <a:solidFill>
                  <a:srgbClr val="FF0000"/>
                </a:solidFill>
              </a:rPr>
              <a:t>going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to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ru-RU" sz="2000" dirty="0">
                <a:solidFill>
                  <a:srgbClr val="FF0000"/>
                </a:solidFill>
              </a:rPr>
              <a:t>• </a:t>
            </a:r>
            <a:r>
              <a:rPr lang="ru-RU" sz="2000" dirty="0" err="1">
                <a:solidFill>
                  <a:srgbClr val="FF0000"/>
                </a:solidFill>
              </a:rPr>
              <a:t>wanna</a:t>
            </a:r>
            <a:r>
              <a:rPr lang="ru-RU" sz="2000" dirty="0">
                <a:solidFill>
                  <a:srgbClr val="FF0000"/>
                </a:solidFill>
              </a:rPr>
              <a:t> – </a:t>
            </a:r>
            <a:r>
              <a:rPr lang="ru-RU" sz="2000" dirty="0" err="1">
                <a:solidFill>
                  <a:srgbClr val="FF0000"/>
                </a:solidFill>
              </a:rPr>
              <a:t>want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to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• </a:t>
            </a:r>
            <a:r>
              <a:rPr lang="en-US" sz="2000" dirty="0" err="1">
                <a:solidFill>
                  <a:srgbClr val="FF0000"/>
                </a:solidFill>
              </a:rPr>
              <a:t>Ama</a:t>
            </a:r>
            <a:r>
              <a:rPr lang="en-US" sz="2000" dirty="0">
                <a:solidFill>
                  <a:srgbClr val="FF0000"/>
                </a:solidFill>
              </a:rPr>
              <a:t> — I’m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• Yep, ye — yes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• Dis — this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• U — you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• </a:t>
            </a:r>
            <a:r>
              <a:rPr lang="en-US" sz="2000" dirty="0" err="1">
                <a:solidFill>
                  <a:srgbClr val="FF0000"/>
                </a:solidFill>
              </a:rPr>
              <a:t>Dunno</a:t>
            </a:r>
            <a:r>
              <a:rPr lang="en-US" sz="2000" dirty="0">
                <a:solidFill>
                  <a:srgbClr val="FF0000"/>
                </a:solidFill>
              </a:rPr>
              <a:t> — don’t know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• Cause – because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ru-RU" sz="2000" dirty="0"/>
              <a:t>А многие слова могут иметь как обычное, так и сленговое значение. Например, такие слова:</a:t>
            </a:r>
          </a:p>
          <a:p>
            <a:r>
              <a:rPr lang="ru-RU" sz="2000" dirty="0"/>
              <a:t>• </a:t>
            </a:r>
            <a:r>
              <a:rPr lang="ru-RU" sz="2000" dirty="0" err="1">
                <a:solidFill>
                  <a:srgbClr val="FF0000"/>
                </a:solidFill>
              </a:rPr>
              <a:t>cool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/>
              <a:t>— прохладный, свежий – клевый, классный</a:t>
            </a:r>
          </a:p>
          <a:p>
            <a:r>
              <a:rPr lang="ru-RU" sz="2000" dirty="0">
                <a:solidFill>
                  <a:srgbClr val="FF0000"/>
                </a:solidFill>
              </a:rPr>
              <a:t>• </a:t>
            </a:r>
            <a:r>
              <a:rPr lang="ru-RU" sz="2000" dirty="0" err="1">
                <a:solidFill>
                  <a:srgbClr val="FF0000"/>
                </a:solidFill>
              </a:rPr>
              <a:t>to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bless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you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/>
              <a:t>– благословляю вас – будьте здоровы (после чихания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35634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368" y="980728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. </a:t>
            </a:r>
            <a:r>
              <a:rPr lang="ru-RU" sz="2800" dirty="0"/>
              <a:t>К примеру, выражение </a:t>
            </a:r>
            <a:r>
              <a:rPr lang="ru-RU" sz="2800" dirty="0">
                <a:solidFill>
                  <a:srgbClr val="FF0000"/>
                </a:solidFill>
              </a:rPr>
              <a:t>«</a:t>
            </a:r>
            <a:r>
              <a:rPr lang="ru-RU" sz="2800" dirty="0" err="1">
                <a:solidFill>
                  <a:srgbClr val="FF0000"/>
                </a:solidFill>
              </a:rPr>
              <a:t>big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eyes</a:t>
            </a:r>
            <a:r>
              <a:rPr lang="ru-RU" sz="2800" dirty="0">
                <a:solidFill>
                  <a:srgbClr val="FF0000"/>
                </a:solidFill>
              </a:rPr>
              <a:t>» или «</a:t>
            </a:r>
            <a:r>
              <a:rPr lang="ru-RU" sz="2800" dirty="0" err="1">
                <a:solidFill>
                  <a:srgbClr val="FF0000"/>
                </a:solidFill>
              </a:rPr>
              <a:t>big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ears</a:t>
            </a:r>
            <a:r>
              <a:rPr lang="ru-RU" sz="2800" dirty="0">
                <a:solidFill>
                  <a:srgbClr val="FF0000"/>
                </a:solidFill>
              </a:rPr>
              <a:t>» </a:t>
            </a:r>
            <a:r>
              <a:rPr lang="ru-RU" sz="2800" dirty="0"/>
              <a:t>употребить можно, а если сказать </a:t>
            </a:r>
            <a:r>
              <a:rPr lang="ru-RU" sz="2800" dirty="0">
                <a:solidFill>
                  <a:srgbClr val="FF0000"/>
                </a:solidFill>
              </a:rPr>
              <a:t>«</a:t>
            </a:r>
            <a:r>
              <a:rPr lang="ru-RU" sz="2800" dirty="0" err="1">
                <a:solidFill>
                  <a:srgbClr val="FF0000"/>
                </a:solidFill>
              </a:rPr>
              <a:t>big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mouth</a:t>
            </a:r>
            <a:r>
              <a:rPr lang="ru-RU" sz="2800" dirty="0">
                <a:solidFill>
                  <a:srgbClr val="FF0000"/>
                </a:solidFill>
              </a:rPr>
              <a:t>», </a:t>
            </a:r>
            <a:r>
              <a:rPr lang="ru-RU" sz="2800" dirty="0"/>
              <a:t>то это перерастет в оскорбление, обозначающее «болтун», «трепло».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pPr lvl="0"/>
            <a:r>
              <a:rPr lang="ru-RU" sz="2800" dirty="0"/>
              <a:t>И последнее: нельзя говорить громко на улице «бананы</a:t>
            </a:r>
            <a:r>
              <a:rPr lang="ru-RU" sz="2800" dirty="0">
                <a:solidFill>
                  <a:srgbClr val="FF0000"/>
                </a:solidFill>
              </a:rPr>
              <a:t>» («</a:t>
            </a:r>
            <a:r>
              <a:rPr lang="ru-RU" sz="2800" dirty="0" err="1">
                <a:solidFill>
                  <a:srgbClr val="FF0000"/>
                </a:solidFill>
              </a:rPr>
              <a:t>bananas</a:t>
            </a:r>
            <a:r>
              <a:rPr lang="ru-RU" sz="2800" dirty="0">
                <a:solidFill>
                  <a:srgbClr val="FF0000"/>
                </a:solidFill>
              </a:rPr>
              <a:t>»), </a:t>
            </a:r>
            <a:r>
              <a:rPr lang="ru-RU" sz="2800" dirty="0"/>
              <a:t>так как это переводится, как «псих».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9333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24744"/>
            <a:ext cx="849694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 err="1">
                <a:solidFill>
                  <a:srgbClr val="FF0000"/>
                </a:solidFill>
              </a:rPr>
              <a:t>user</a:t>
            </a:r>
            <a:r>
              <a:rPr lang="ru-RU" sz="3600" dirty="0">
                <a:solidFill>
                  <a:srgbClr val="FF0000"/>
                </a:solidFill>
              </a:rPr>
              <a:t> — юзер, </a:t>
            </a:r>
            <a:endParaRPr lang="en-US" sz="3600" dirty="0" smtClean="0">
              <a:solidFill>
                <a:srgbClr val="FF0000"/>
              </a:solidFill>
            </a:endParaRPr>
          </a:p>
          <a:p>
            <a:pPr lvl="0"/>
            <a:r>
              <a:rPr lang="ru-RU" sz="3600" dirty="0" err="1" smtClean="0">
                <a:solidFill>
                  <a:srgbClr val="FF0000"/>
                </a:solidFill>
              </a:rPr>
              <a:t>gamer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>
                <a:solidFill>
                  <a:srgbClr val="FF0000"/>
                </a:solidFill>
              </a:rPr>
              <a:t>— геймер, </a:t>
            </a:r>
            <a:endParaRPr lang="en-US" sz="3600" dirty="0" smtClean="0">
              <a:solidFill>
                <a:srgbClr val="FF0000"/>
              </a:solidFill>
            </a:endParaRPr>
          </a:p>
          <a:p>
            <a:pPr lvl="0"/>
            <a:r>
              <a:rPr lang="ru-RU" sz="3600" dirty="0" err="1" smtClean="0">
                <a:solidFill>
                  <a:srgbClr val="FF0000"/>
                </a:solidFill>
              </a:rPr>
              <a:t>login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>
                <a:solidFill>
                  <a:srgbClr val="FF0000"/>
                </a:solidFill>
              </a:rPr>
              <a:t>— логин. </a:t>
            </a:r>
            <a:endParaRPr lang="en-US" sz="3600" dirty="0" smtClean="0">
              <a:solidFill>
                <a:srgbClr val="FF0000"/>
              </a:solidFill>
            </a:endParaRPr>
          </a:p>
          <a:p>
            <a:pPr lvl="0"/>
            <a:endParaRPr lang="en-US" sz="3200" dirty="0"/>
          </a:p>
          <a:p>
            <a:pPr lvl="0"/>
            <a:r>
              <a:rPr lang="ru-RU" sz="3200" dirty="0" smtClean="0"/>
              <a:t>Некоторые </a:t>
            </a:r>
            <a:r>
              <a:rPr lang="ru-RU" sz="3200" dirty="0" err="1"/>
              <a:t>сленгизмы</a:t>
            </a:r>
            <a:r>
              <a:rPr lang="ru-RU" sz="3200" dirty="0"/>
              <a:t> вошли в лексикон русского человека сравнительно </a:t>
            </a:r>
            <a:r>
              <a:rPr lang="ru-RU" sz="3200" dirty="0" smtClean="0"/>
              <a:t>недавно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171358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82809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/>
              <a:t>Современная музыкальная и «клубная» культура, а также </a:t>
            </a:r>
            <a:r>
              <a:rPr lang="ru-RU" sz="2800" b="1" dirty="0" smtClean="0"/>
              <a:t>киноиндустрия</a:t>
            </a:r>
            <a:endParaRPr lang="en-US" sz="2800" b="1" dirty="0" smtClean="0"/>
          </a:p>
          <a:p>
            <a:pPr lvl="0"/>
            <a:endParaRPr lang="en-US" sz="2800" b="1" dirty="0"/>
          </a:p>
          <a:p>
            <a:pPr lvl="0"/>
            <a:r>
              <a:rPr lang="ru-RU" sz="2800" b="1" dirty="0"/>
              <a:t> </a:t>
            </a:r>
            <a:r>
              <a:rPr lang="ru-RU" sz="2800" dirty="0" err="1" smtClean="0">
                <a:solidFill>
                  <a:srgbClr val="FF0000"/>
                </a:solidFill>
              </a:rPr>
              <a:t>release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— релиз, </a:t>
            </a:r>
            <a:endParaRPr lang="en-US" sz="2800" dirty="0" smtClean="0">
              <a:solidFill>
                <a:srgbClr val="FF0000"/>
              </a:solidFill>
            </a:endParaRPr>
          </a:p>
          <a:p>
            <a:pPr lvl="0"/>
            <a:r>
              <a:rPr lang="ru-RU" sz="2800" dirty="0" err="1" smtClean="0">
                <a:solidFill>
                  <a:srgbClr val="FF0000"/>
                </a:solidFill>
              </a:rPr>
              <a:t>playlist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— </a:t>
            </a:r>
            <a:r>
              <a:rPr lang="ru-RU" sz="2800" dirty="0" err="1">
                <a:solidFill>
                  <a:srgbClr val="FF0000"/>
                </a:solidFill>
              </a:rPr>
              <a:t>плейлист</a:t>
            </a:r>
            <a:r>
              <a:rPr lang="ru-RU" sz="2800" dirty="0">
                <a:solidFill>
                  <a:srgbClr val="FF0000"/>
                </a:solidFill>
              </a:rPr>
              <a:t>, </a:t>
            </a:r>
            <a:endParaRPr lang="en-US" sz="2800" dirty="0" smtClean="0">
              <a:solidFill>
                <a:srgbClr val="FF0000"/>
              </a:solidFill>
            </a:endParaRPr>
          </a:p>
          <a:p>
            <a:pPr lvl="0"/>
            <a:r>
              <a:rPr lang="ru-RU" sz="2800" dirty="0" err="1" smtClean="0">
                <a:solidFill>
                  <a:srgbClr val="FF0000"/>
                </a:solidFill>
              </a:rPr>
              <a:t>remake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— ремейк</a:t>
            </a:r>
            <a:r>
              <a:rPr lang="ru-RU" sz="2800" dirty="0" smtClean="0"/>
              <a:t>,</a:t>
            </a:r>
            <a:endParaRPr lang="en-US" sz="2800" dirty="0" smtClean="0"/>
          </a:p>
          <a:p>
            <a:pPr lvl="0"/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face-control</a:t>
            </a:r>
            <a:r>
              <a:rPr lang="ru-RU" sz="2800" dirty="0">
                <a:solidFill>
                  <a:srgbClr val="FF0000"/>
                </a:solidFill>
              </a:rPr>
              <a:t> — </a:t>
            </a:r>
            <a:r>
              <a:rPr lang="ru-RU" sz="2800" dirty="0" err="1">
                <a:solidFill>
                  <a:srgbClr val="FF0000"/>
                </a:solidFill>
              </a:rPr>
              <a:t>фейс</a:t>
            </a:r>
            <a:r>
              <a:rPr lang="ru-RU" sz="2800" dirty="0">
                <a:solidFill>
                  <a:srgbClr val="FF0000"/>
                </a:solidFill>
              </a:rPr>
              <a:t>-контроль</a:t>
            </a:r>
            <a:r>
              <a:rPr lang="ru-RU" sz="2800" dirty="0"/>
              <a:t>. Некоторые англицизмы подверглись сокращению и перешли в сленг русской молодежи в сокращенном виде, например, слово </a:t>
            </a:r>
            <a:r>
              <a:rPr lang="ru-RU" sz="2800" dirty="0" err="1">
                <a:solidFill>
                  <a:srgbClr val="FF0000"/>
                </a:solidFill>
              </a:rPr>
              <a:t>шоубиз</a:t>
            </a:r>
            <a:r>
              <a:rPr lang="ru-RU" sz="2800" dirty="0">
                <a:solidFill>
                  <a:srgbClr val="FF0000"/>
                </a:solidFill>
              </a:rPr>
              <a:t> (от англ. </a:t>
            </a:r>
            <a:r>
              <a:rPr lang="ru-RU" sz="2800" dirty="0" err="1">
                <a:solidFill>
                  <a:srgbClr val="FF0000"/>
                </a:solidFill>
              </a:rPr>
              <a:t>show-business</a:t>
            </a:r>
            <a:r>
              <a:rPr lang="ru-RU" sz="2800" dirty="0">
                <a:solidFill>
                  <a:srgbClr val="FF0000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7638900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268760"/>
            <a:ext cx="84249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СМИ и телевидение</a:t>
            </a:r>
            <a:r>
              <a:rPr lang="ru-RU" sz="4000" dirty="0"/>
              <a:t> </a:t>
            </a:r>
            <a:endParaRPr lang="en-US" sz="4000" dirty="0" smtClean="0"/>
          </a:p>
          <a:p>
            <a:endParaRPr lang="en-US" sz="2800" dirty="0"/>
          </a:p>
          <a:p>
            <a:r>
              <a:rPr lang="ru-RU" sz="3600" dirty="0" err="1" smtClean="0">
                <a:solidFill>
                  <a:srgbClr val="FF0000"/>
                </a:solidFill>
              </a:rPr>
              <a:t>prime-time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>
                <a:solidFill>
                  <a:srgbClr val="FF0000"/>
                </a:solidFill>
              </a:rPr>
              <a:t>— </a:t>
            </a:r>
            <a:r>
              <a:rPr lang="ru-RU" sz="3600" dirty="0" err="1">
                <a:solidFill>
                  <a:srgbClr val="FF0000"/>
                </a:solidFill>
              </a:rPr>
              <a:t>прайм</a:t>
            </a:r>
            <a:r>
              <a:rPr lang="ru-RU" sz="3600" dirty="0">
                <a:solidFill>
                  <a:srgbClr val="FF0000"/>
                </a:solidFill>
              </a:rPr>
              <a:t>-тайм, </a:t>
            </a:r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ru-RU" sz="3600" dirty="0" err="1" smtClean="0">
                <a:solidFill>
                  <a:srgbClr val="FF0000"/>
                </a:solidFill>
              </a:rPr>
              <a:t>talk-show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>
                <a:solidFill>
                  <a:srgbClr val="FF0000"/>
                </a:solidFill>
              </a:rPr>
              <a:t>— ток-шоу</a:t>
            </a:r>
            <a:r>
              <a:rPr lang="ru-RU" sz="3600" dirty="0" smtClean="0">
                <a:solidFill>
                  <a:srgbClr val="FF0000"/>
                </a:solidFill>
              </a:rPr>
              <a:t>,</a:t>
            </a:r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err="1">
                <a:solidFill>
                  <a:srgbClr val="FF0000"/>
                </a:solidFill>
              </a:rPr>
              <a:t>image-maker</a:t>
            </a:r>
            <a:r>
              <a:rPr lang="ru-RU" sz="3600" dirty="0">
                <a:solidFill>
                  <a:srgbClr val="FF0000"/>
                </a:solidFill>
              </a:rPr>
              <a:t> — имиджмейкер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65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44824"/>
            <a:ext cx="82981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 ходе своих исследований мною были поставлены задачи:</a:t>
            </a:r>
            <a:endParaRPr lang="ru-RU" sz="2400" dirty="0"/>
          </a:p>
          <a:p>
            <a:pPr lvl="0"/>
            <a:r>
              <a:rPr lang="ru-RU" sz="2400" dirty="0"/>
              <a:t>Определить статус сленга в современном английском языке и показать его роль в современном обществе.</a:t>
            </a:r>
          </a:p>
          <a:p>
            <a:pPr lvl="0"/>
            <a:r>
              <a:rPr lang="ru-RU" sz="2400" dirty="0"/>
              <a:t>Рассмотреть различные виды сленга, привести примеры употребления английских </a:t>
            </a:r>
            <a:r>
              <a:rPr lang="ru-RU" sz="2400" dirty="0" err="1"/>
              <a:t>сленгизмов</a:t>
            </a:r>
            <a:r>
              <a:rPr lang="ru-RU" sz="2400" dirty="0"/>
              <a:t> в русском языке.</a:t>
            </a:r>
          </a:p>
          <a:p>
            <a:pPr lvl="0"/>
            <a:r>
              <a:rPr lang="ru-RU" sz="2400" dirty="0"/>
              <a:t>Проследить историю возникновения английского молодежного сленга и определить условия его существования.</a:t>
            </a:r>
          </a:p>
          <a:p>
            <a:pPr lvl="0"/>
            <a:r>
              <a:rPr lang="ru-RU" sz="2400" dirty="0"/>
              <a:t>Выяснить, знают ли учащиеся российских школ молодежные сленговые выражения.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6978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908720"/>
            <a:ext cx="88569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/>
              <a:t>Названия популярных видов спорта</a:t>
            </a:r>
            <a:r>
              <a:rPr lang="ru-RU" sz="2800" dirty="0"/>
              <a:t> </a:t>
            </a:r>
            <a:endParaRPr lang="en-US" sz="2800" dirty="0" smtClean="0"/>
          </a:p>
          <a:p>
            <a:pPr lvl="0"/>
            <a:endParaRPr lang="en-US" sz="2800" dirty="0"/>
          </a:p>
          <a:p>
            <a:pPr lvl="0"/>
            <a:r>
              <a:rPr lang="ru-RU" sz="4400" dirty="0" err="1" smtClean="0">
                <a:solidFill>
                  <a:srgbClr val="FF0000"/>
                </a:solidFill>
              </a:rPr>
              <a:t>fitness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dirty="0">
                <a:solidFill>
                  <a:srgbClr val="FF0000"/>
                </a:solidFill>
              </a:rPr>
              <a:t>— фитнес, </a:t>
            </a:r>
            <a:endParaRPr lang="en-US" sz="4400" dirty="0" smtClean="0">
              <a:solidFill>
                <a:srgbClr val="FF0000"/>
              </a:solidFill>
            </a:endParaRPr>
          </a:p>
          <a:p>
            <a:pPr lvl="0"/>
            <a:r>
              <a:rPr lang="ru-RU" sz="4400" dirty="0" err="1" smtClean="0">
                <a:solidFill>
                  <a:srgbClr val="FF0000"/>
                </a:solidFill>
              </a:rPr>
              <a:t>bodybuilding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dirty="0">
                <a:solidFill>
                  <a:srgbClr val="FF0000"/>
                </a:solidFill>
              </a:rPr>
              <a:t>— бодибилдинг, </a:t>
            </a:r>
            <a:endParaRPr lang="en-US" sz="4400" dirty="0" smtClean="0">
              <a:solidFill>
                <a:srgbClr val="FF0000"/>
              </a:solidFill>
            </a:endParaRPr>
          </a:p>
          <a:p>
            <a:pPr lvl="0"/>
            <a:r>
              <a:rPr lang="ru-RU" sz="4400" dirty="0" err="1" smtClean="0">
                <a:solidFill>
                  <a:srgbClr val="FF0000"/>
                </a:solidFill>
              </a:rPr>
              <a:t>shaping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dirty="0">
                <a:solidFill>
                  <a:srgbClr val="FF0000"/>
                </a:solidFill>
              </a:rPr>
              <a:t>— шейпинг</a:t>
            </a:r>
            <a:r>
              <a:rPr lang="ru-RU" sz="4400" dirty="0" smtClean="0">
                <a:solidFill>
                  <a:srgbClr val="FF0000"/>
                </a:solidFill>
              </a:rPr>
              <a:t>..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901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12845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Производственные термины</a:t>
            </a:r>
            <a:r>
              <a:rPr lang="ru-RU" sz="2000" dirty="0" smtClean="0"/>
              <a:t>,</a:t>
            </a:r>
            <a:endParaRPr lang="en-US" sz="2000" dirty="0" smtClean="0"/>
          </a:p>
          <a:p>
            <a:endParaRPr lang="en-US" dirty="0" smtClean="0"/>
          </a:p>
          <a:p>
            <a:r>
              <a:rPr lang="ru-RU" dirty="0" smtClean="0"/>
              <a:t>  </a:t>
            </a:r>
            <a:r>
              <a:rPr lang="ru-RU" sz="2400" dirty="0" err="1">
                <a:solidFill>
                  <a:srgbClr val="FF0000"/>
                </a:solidFill>
              </a:rPr>
              <a:t>marketing</a:t>
            </a:r>
            <a:r>
              <a:rPr lang="ru-RU" sz="2400" dirty="0">
                <a:solidFill>
                  <a:srgbClr val="FF0000"/>
                </a:solidFill>
              </a:rPr>
              <a:t> — маркетинг, 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ru-RU" sz="2400" dirty="0" err="1" smtClean="0">
                <a:solidFill>
                  <a:srgbClr val="FF0000"/>
                </a:solidFill>
              </a:rPr>
              <a:t>leasing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— лизинг, 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ru-RU" sz="2400" dirty="0" err="1" smtClean="0">
                <a:solidFill>
                  <a:srgbClr val="FF0000"/>
                </a:solidFill>
              </a:rPr>
              <a:t>broker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— брокер, 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ru-RU" sz="2400" dirty="0" err="1" smtClean="0">
                <a:solidFill>
                  <a:srgbClr val="FF0000"/>
                </a:solidFill>
              </a:rPr>
              <a:t>manager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— менеджер</a:t>
            </a:r>
            <a:r>
              <a:rPr lang="ru-RU" sz="2400" dirty="0" smtClean="0">
                <a:solidFill>
                  <a:srgbClr val="FF0000"/>
                </a:solidFill>
              </a:rPr>
              <a:t>,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promoter</a:t>
            </a:r>
            <a:r>
              <a:rPr lang="ru-RU" sz="2400" dirty="0">
                <a:solidFill>
                  <a:srgbClr val="FF0000"/>
                </a:solidFill>
              </a:rPr>
              <a:t> — промоутер</a:t>
            </a:r>
            <a:r>
              <a:rPr lang="ru-RU" sz="2400" dirty="0" smtClean="0">
                <a:solidFill>
                  <a:srgbClr val="FF0000"/>
                </a:solidFill>
              </a:rPr>
              <a:t>..</a:t>
            </a:r>
            <a:endParaRPr lang="ru-RU" sz="2400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b="1" dirty="0" smtClean="0"/>
          </a:p>
          <a:p>
            <a:r>
              <a:rPr lang="ru-RU" sz="2800" b="1" dirty="0" smtClean="0"/>
              <a:t>Развитие </a:t>
            </a:r>
            <a:r>
              <a:rPr lang="ru-RU" sz="2800" b="1" dirty="0"/>
              <a:t>сетей быстрого питания</a:t>
            </a:r>
            <a:r>
              <a:rPr lang="ru-RU" sz="2800" dirty="0"/>
              <a:t> </a:t>
            </a:r>
            <a:endParaRPr lang="en-US" sz="2800" dirty="0"/>
          </a:p>
          <a:p>
            <a:r>
              <a:rPr lang="ru-RU" dirty="0" smtClean="0"/>
              <a:t> </a:t>
            </a:r>
            <a:endParaRPr lang="en-US" dirty="0" smtClean="0"/>
          </a:p>
          <a:p>
            <a:r>
              <a:rPr lang="ru-RU" sz="2400" dirty="0" err="1" smtClean="0">
                <a:solidFill>
                  <a:srgbClr val="FF0000"/>
                </a:solidFill>
              </a:rPr>
              <a:t>fast-food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— фаст-фуд, 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ru-RU" sz="2400" dirty="0" err="1" smtClean="0">
                <a:solidFill>
                  <a:srgbClr val="FF0000"/>
                </a:solidFill>
              </a:rPr>
              <a:t>cheeseburger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— </a:t>
            </a:r>
            <a:r>
              <a:rPr lang="ru-RU" sz="2400" dirty="0" err="1" smtClean="0">
                <a:solidFill>
                  <a:srgbClr val="FF0000"/>
                </a:solidFill>
              </a:rPr>
              <a:t>чизбургер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ru-RU" sz="2400" dirty="0" err="1" smtClean="0">
                <a:solidFill>
                  <a:srgbClr val="FF0000"/>
                </a:solidFill>
              </a:rPr>
              <a:t>hot-dog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— </a:t>
            </a:r>
            <a:r>
              <a:rPr lang="ru-RU" sz="2400" dirty="0" smtClean="0">
                <a:solidFill>
                  <a:srgbClr val="FF0000"/>
                </a:solidFill>
              </a:rPr>
              <a:t>хот-до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макдак</a:t>
            </a:r>
            <a:r>
              <a:rPr lang="ru-RU" sz="2400" dirty="0">
                <a:solidFill>
                  <a:srgbClr val="FF0000"/>
                </a:solidFill>
              </a:rPr>
              <a:t> (от англ. </a:t>
            </a:r>
            <a:r>
              <a:rPr lang="ru-RU" sz="2400" dirty="0" err="1">
                <a:solidFill>
                  <a:srgbClr val="FF0000"/>
                </a:solidFill>
              </a:rPr>
              <a:t>McDonald`s</a:t>
            </a:r>
            <a:r>
              <a:rPr lang="ru-RU" sz="2400" dirty="0">
                <a:solidFill>
                  <a:srgbClr val="FF0000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0500305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6752"/>
            <a:ext cx="83884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>
                <a:solidFill>
                  <a:srgbClr val="FF0000"/>
                </a:solidFill>
              </a:rPr>
              <a:t>boyfriend</a:t>
            </a:r>
            <a:r>
              <a:rPr lang="ru-RU" sz="3200" dirty="0">
                <a:solidFill>
                  <a:srgbClr val="FF0000"/>
                </a:solidFill>
              </a:rPr>
              <a:t> — бойфренд</a:t>
            </a:r>
            <a:r>
              <a:rPr lang="ru-RU" sz="3200" dirty="0" smtClean="0">
                <a:solidFill>
                  <a:srgbClr val="FF0000"/>
                </a:solidFill>
              </a:rPr>
              <a:t>,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err="1">
                <a:solidFill>
                  <a:srgbClr val="FF0000"/>
                </a:solidFill>
              </a:rPr>
              <a:t>weekend</a:t>
            </a:r>
            <a:r>
              <a:rPr lang="ru-RU" sz="3200" dirty="0">
                <a:solidFill>
                  <a:srgbClr val="FF0000"/>
                </a:solidFill>
              </a:rPr>
              <a:t> — уикенд, 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ru-RU" sz="3200" dirty="0" err="1" smtClean="0">
                <a:solidFill>
                  <a:srgbClr val="FF0000"/>
                </a:solidFill>
              </a:rPr>
              <a:t>party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>
                <a:solidFill>
                  <a:srgbClr val="FF0000"/>
                </a:solidFill>
              </a:rPr>
              <a:t>— </a:t>
            </a:r>
            <a:r>
              <a:rPr lang="ru-RU" sz="3200" dirty="0" err="1">
                <a:solidFill>
                  <a:srgbClr val="FF0000"/>
                </a:solidFill>
              </a:rPr>
              <a:t>пати</a:t>
            </a:r>
            <a:r>
              <a:rPr lang="ru-RU" sz="3200" dirty="0">
                <a:solidFill>
                  <a:srgbClr val="FF0000"/>
                </a:solidFill>
              </a:rPr>
              <a:t>, 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ru-RU" sz="3200" dirty="0" err="1" smtClean="0">
                <a:solidFill>
                  <a:srgbClr val="FF0000"/>
                </a:solidFill>
              </a:rPr>
              <a:t>looser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>
                <a:solidFill>
                  <a:srgbClr val="FF0000"/>
                </a:solidFill>
              </a:rPr>
              <a:t>— </a:t>
            </a:r>
            <a:r>
              <a:rPr lang="ru-RU" sz="3200" dirty="0" err="1">
                <a:solidFill>
                  <a:srgbClr val="FF0000"/>
                </a:solidFill>
              </a:rPr>
              <a:t>лузер</a:t>
            </a:r>
            <a:r>
              <a:rPr lang="ru-RU" sz="3200" dirty="0" smtClean="0">
                <a:solidFill>
                  <a:srgbClr val="FF0000"/>
                </a:solidFill>
              </a:rPr>
              <a:t>,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err="1">
                <a:solidFill>
                  <a:srgbClr val="FF0000"/>
                </a:solidFill>
              </a:rPr>
              <a:t>baby</a:t>
            </a:r>
            <a:r>
              <a:rPr lang="ru-RU" sz="3200" dirty="0">
                <a:solidFill>
                  <a:srgbClr val="FF0000"/>
                </a:solidFill>
              </a:rPr>
              <a:t> — </a:t>
            </a:r>
            <a:r>
              <a:rPr lang="ru-RU" sz="3200" dirty="0" err="1">
                <a:solidFill>
                  <a:srgbClr val="FF0000"/>
                </a:solidFill>
              </a:rPr>
              <a:t>бейби</a:t>
            </a:r>
            <a:r>
              <a:rPr lang="ru-RU" sz="3200" dirty="0" smtClean="0">
                <a:solidFill>
                  <a:srgbClr val="FF0000"/>
                </a:solidFill>
              </a:rPr>
              <a:t>,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err="1">
                <a:solidFill>
                  <a:srgbClr val="FF0000"/>
                </a:solidFill>
              </a:rPr>
              <a:t>go</a:t>
            </a:r>
            <a:r>
              <a:rPr lang="ru-RU" sz="3200" dirty="0">
                <a:solidFill>
                  <a:srgbClr val="FF0000"/>
                </a:solidFill>
              </a:rPr>
              <a:t> — </a:t>
            </a:r>
            <a:r>
              <a:rPr lang="ru-RU" sz="3200" dirty="0" err="1">
                <a:solidFill>
                  <a:srgbClr val="FF0000"/>
                </a:solidFill>
              </a:rPr>
              <a:t>гоу</a:t>
            </a:r>
            <a:r>
              <a:rPr lang="ru-RU" sz="3200" dirty="0">
                <a:solidFill>
                  <a:srgbClr val="FF0000"/>
                </a:solidFill>
              </a:rPr>
              <a:t>. </a:t>
            </a:r>
            <a:endParaRPr lang="en-US" sz="3200" dirty="0" smtClean="0">
              <a:solidFill>
                <a:srgbClr val="FF0000"/>
              </a:solidFill>
            </a:endParaRPr>
          </a:p>
          <a:p>
            <a:endParaRPr lang="en-US" sz="3200" dirty="0">
              <a:solidFill>
                <a:srgbClr val="FF0000"/>
              </a:solidFill>
            </a:endParaRPr>
          </a:p>
          <a:p>
            <a:r>
              <a:rPr lang="ru-RU" sz="2800" dirty="0" smtClean="0"/>
              <a:t>Некоторые </a:t>
            </a:r>
            <a:r>
              <a:rPr lang="ru-RU" sz="2800" dirty="0"/>
              <a:t>из этих сленговых единиц уже не расцениваются как </a:t>
            </a:r>
            <a:r>
              <a:rPr lang="ru-RU" sz="2800" dirty="0" smtClean="0"/>
              <a:t>сленг</a:t>
            </a:r>
            <a:r>
              <a:rPr lang="en-US" sz="2800" dirty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74091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0/05/08/s_5eb4ff3b04ba9/1443856_1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20688"/>
            <a:ext cx="6698372" cy="406879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936410" y="4706064"/>
            <a:ext cx="705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Исходя из данных, полученных мной в результате исследований, можно сделать вывод о том, что большинство опрошенных используют в своей речи сленговые выражения.</a:t>
            </a:r>
          </a:p>
        </p:txBody>
      </p:sp>
    </p:spTree>
    <p:extLst>
      <p:ext uri="{BB962C8B-B14F-4D97-AF65-F5344CB8AC3E}">
        <p14:creationId xmlns:p14="http://schemas.microsoft.com/office/powerpoint/2010/main" val="27382841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0/05/08/s_5eb4ff3b04ba9/1443856_1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280920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88677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0/05/08/s_5eb4ff3b04ba9/1443856_2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848872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286000" y="15823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  <a:p>
            <a:pPr lvl="0"/>
            <a:r>
              <a:rPr lang="ru-RU" dirty="0" err="1" smtClean="0"/>
              <a:t>ек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46762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692696"/>
            <a:ext cx="8352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И последнее: </a:t>
            </a:r>
            <a:r>
              <a:rPr lang="ru-RU" sz="2800" b="1" dirty="0"/>
              <a:t>«Попытаетесь расшифровать такие сленговые сокращения: </a:t>
            </a:r>
            <a:r>
              <a:rPr lang="ru-RU" sz="2800" b="1" dirty="0" err="1"/>
              <a:t>lol</a:t>
            </a:r>
            <a:r>
              <a:rPr lang="ru-RU" sz="2800" b="1" dirty="0"/>
              <a:t>, IMHO, ROFL, OMG».</a:t>
            </a:r>
            <a:endParaRPr lang="ru-RU" sz="2800" dirty="0"/>
          </a:p>
          <a:p>
            <a:r>
              <a:rPr lang="en-US" sz="2800" dirty="0">
                <a:solidFill>
                  <a:srgbClr val="FF0000"/>
                </a:solidFill>
              </a:rPr>
              <a:t>1. </a:t>
            </a:r>
            <a:r>
              <a:rPr lang="en-US" sz="2800" dirty="0" err="1">
                <a:solidFill>
                  <a:srgbClr val="FF0000"/>
                </a:solidFill>
              </a:rPr>
              <a:t>lol</a:t>
            </a:r>
            <a:r>
              <a:rPr lang="en-US" sz="2800" dirty="0">
                <a:solidFill>
                  <a:srgbClr val="FF0000"/>
                </a:solidFill>
              </a:rPr>
              <a:t> – laughing out loud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en-US" sz="2800" dirty="0">
                <a:solidFill>
                  <a:srgbClr val="FF0000"/>
                </a:solidFill>
              </a:rPr>
              <a:t>2. IMHO - In My Humble Opinion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en-US" sz="2800" dirty="0">
                <a:solidFill>
                  <a:srgbClr val="FF0000"/>
                </a:solidFill>
              </a:rPr>
              <a:t>3. ROFL - Rolling On the Floor Laughing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ru-RU" sz="2800" dirty="0">
                <a:solidFill>
                  <a:srgbClr val="FF0000"/>
                </a:solidFill>
              </a:rPr>
              <a:t>4. OMG – </a:t>
            </a:r>
            <a:r>
              <a:rPr lang="ru-RU" sz="2800" dirty="0" err="1">
                <a:solidFill>
                  <a:srgbClr val="FF0000"/>
                </a:solidFill>
              </a:rPr>
              <a:t>oh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my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god</a:t>
            </a:r>
            <a:r>
              <a:rPr lang="ru-RU" sz="2800" dirty="0" smtClean="0">
                <a:solidFill>
                  <a:srgbClr val="FF0000"/>
                </a:solidFill>
              </a:rPr>
              <a:t>!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s://fsd.multiurok.ru/html/2020/05/08/s_5eb4ff3b04ba9/1443856_2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828176"/>
            <a:ext cx="5400600" cy="2769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0812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. Следует отметить, что существуют различные виды молодежного английского сленга; вот наиболее употребляемые из них:</a:t>
            </a:r>
          </a:p>
          <a:p>
            <a:r>
              <a:rPr lang="ru-RU" sz="2400" dirty="0"/>
              <a:t>Повседневный сленг </a:t>
            </a:r>
            <a:endParaRPr lang="ru-RU" sz="2400" dirty="0" smtClean="0"/>
          </a:p>
          <a:p>
            <a:endParaRPr lang="ru-RU" sz="1600" dirty="0"/>
          </a:p>
          <a:p>
            <a:r>
              <a:rPr lang="ru-RU" sz="2400" b="1" dirty="0" smtClean="0"/>
              <a:t>Студенческий </a:t>
            </a:r>
            <a:r>
              <a:rPr lang="ru-RU" sz="2400" b="1" dirty="0"/>
              <a:t>сленг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Молодежный </a:t>
            </a:r>
            <a:r>
              <a:rPr lang="ru-RU" sz="2400" b="1" dirty="0"/>
              <a:t>английский сленг</a:t>
            </a:r>
          </a:p>
          <a:p>
            <a:endParaRPr lang="ru-RU" sz="2400" b="1" dirty="0"/>
          </a:p>
          <a:p>
            <a:r>
              <a:rPr lang="ru-RU" sz="2400" b="1" dirty="0"/>
              <a:t>Рифмованный </a:t>
            </a:r>
            <a:r>
              <a:rPr lang="ru-RU" sz="2400" b="1" dirty="0" smtClean="0"/>
              <a:t>сленг   </a:t>
            </a:r>
          </a:p>
          <a:p>
            <a:endParaRPr lang="ru-RU" sz="2400" b="1" dirty="0"/>
          </a:p>
          <a:p>
            <a:r>
              <a:rPr lang="ru-RU" sz="2400" b="1" dirty="0" smtClean="0"/>
              <a:t> </a:t>
            </a:r>
            <a:r>
              <a:rPr lang="ru-RU" sz="2400" b="1" dirty="0"/>
              <a:t>Мобильный сленг</a:t>
            </a:r>
          </a:p>
          <a:p>
            <a:endParaRPr lang="ru-RU" sz="2400" b="1" dirty="0"/>
          </a:p>
          <a:p>
            <a:endParaRPr lang="ru-RU" sz="2400" b="1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178415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2.1.1 Рифмованный сленг (</a:t>
            </a:r>
            <a:r>
              <a:rPr lang="ru-RU" sz="2400" b="1" dirty="0" err="1"/>
              <a:t>Cockney</a:t>
            </a:r>
            <a:r>
              <a:rPr lang="ru-RU" sz="2400" b="1" dirty="0"/>
              <a:t> </a:t>
            </a:r>
            <a:r>
              <a:rPr lang="ru-RU" sz="2400" b="1" dirty="0" err="1"/>
              <a:t>rhyming</a:t>
            </a:r>
            <a:r>
              <a:rPr lang="ru-RU" sz="2400" b="1" dirty="0"/>
              <a:t> </a:t>
            </a:r>
            <a:r>
              <a:rPr lang="ru-RU" sz="2400" b="1" dirty="0" err="1"/>
              <a:t>slang</a:t>
            </a:r>
            <a:r>
              <a:rPr lang="ru-RU" sz="2400" b="1" dirty="0"/>
              <a:t>)</a:t>
            </a:r>
            <a:endParaRPr lang="ru-RU" sz="2400" dirty="0"/>
          </a:p>
          <a:p>
            <a:endParaRPr lang="en-US" sz="2400" dirty="0"/>
          </a:p>
          <a:p>
            <a:r>
              <a:rPr lang="ru-RU" sz="2400" dirty="0" smtClean="0"/>
              <a:t>«</a:t>
            </a:r>
            <a:r>
              <a:rPr lang="en-US" sz="2400" dirty="0" smtClean="0"/>
              <a:t>I have not heard a </a:t>
            </a:r>
            <a:r>
              <a:rPr lang="en-US" sz="2400" dirty="0" err="1" smtClean="0"/>
              <a:t>dicky</a:t>
            </a:r>
            <a:r>
              <a:rPr lang="en-US" sz="2400" dirty="0" smtClean="0"/>
              <a:t> bird about </a:t>
            </a:r>
            <a:r>
              <a:rPr lang="en-US" sz="2400" dirty="0"/>
              <a:t>it» (</a:t>
            </a:r>
            <a:r>
              <a:rPr lang="en-US" sz="2400" dirty="0" err="1"/>
              <a:t>dickie</a:t>
            </a:r>
            <a:r>
              <a:rPr lang="en-US" sz="2400" dirty="0"/>
              <a:t> bird = word) – </a:t>
            </a:r>
            <a:endParaRPr lang="ru-RU" sz="2400" dirty="0" smtClean="0"/>
          </a:p>
          <a:p>
            <a:endParaRPr lang="ru-RU" sz="2400" dirty="0"/>
          </a:p>
          <a:p>
            <a:r>
              <a:rPr lang="en-US" sz="2400" dirty="0" smtClean="0"/>
              <a:t>«</a:t>
            </a:r>
            <a:r>
              <a:rPr lang="ru-RU" sz="2400" dirty="0"/>
              <a:t>Я не слышал ни единого слова об этом</a:t>
            </a:r>
            <a:r>
              <a:rPr lang="en-US" sz="2400" dirty="0"/>
              <a:t>»</a:t>
            </a:r>
            <a:endParaRPr lang="ru-RU" sz="2400" dirty="0"/>
          </a:p>
          <a:p>
            <a:pPr lvl="0"/>
            <a:endParaRPr lang="ru-RU" sz="2400" dirty="0" smtClean="0"/>
          </a:p>
          <a:p>
            <a:pPr lvl="0"/>
            <a:r>
              <a:rPr lang="en-US" sz="2400" dirty="0" smtClean="0"/>
              <a:t>«</a:t>
            </a:r>
            <a:r>
              <a:rPr lang="en-US" sz="2400" dirty="0"/>
              <a:t>Use your loaf and think next time» (loaf of bread = head) – </a:t>
            </a:r>
            <a:endParaRPr lang="ru-RU" sz="2400" dirty="0" smtClean="0"/>
          </a:p>
          <a:p>
            <a:pPr lvl="0"/>
            <a:endParaRPr lang="ru-RU" sz="2400" dirty="0"/>
          </a:p>
          <a:p>
            <a:pPr lvl="0"/>
            <a:r>
              <a:rPr lang="en-US" sz="2400" dirty="0" smtClean="0"/>
              <a:t>«</a:t>
            </a:r>
            <a:r>
              <a:rPr lang="ru-RU" sz="2400" dirty="0"/>
              <a:t>Думай головой в следующий раз</a:t>
            </a:r>
            <a:r>
              <a:rPr lang="en-US" sz="2400" dirty="0"/>
              <a:t>».</a:t>
            </a:r>
            <a:endParaRPr lang="ru-RU" sz="2400" dirty="0"/>
          </a:p>
          <a:p>
            <a:r>
              <a:rPr lang="ru-RU" sz="2400" dirty="0"/>
              <a:t>Также повседневно употребляются такие замены</a:t>
            </a:r>
            <a:r>
              <a:rPr lang="en-US" sz="2400" dirty="0"/>
              <a:t>, </a:t>
            </a:r>
            <a:r>
              <a:rPr lang="ru-RU" sz="2400" dirty="0"/>
              <a:t>как</a:t>
            </a:r>
            <a:r>
              <a:rPr lang="en-US" sz="2400" dirty="0"/>
              <a:t>: yellow silk - milk; German bands - hands; cherry hog - dog; charming wife – knife.</a:t>
            </a:r>
            <a:endParaRPr lang="ru-RU" sz="2400" dirty="0"/>
          </a:p>
          <a:p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8667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4345"/>
            <a:ext cx="792088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sz="2400" b="1" dirty="0" smtClean="0"/>
              <a:t> </a:t>
            </a:r>
            <a:r>
              <a:rPr lang="ru-RU" sz="2400" b="1" dirty="0"/>
              <a:t>Мобильный сленг</a:t>
            </a:r>
            <a:endParaRPr lang="ru-RU" sz="2400" dirty="0"/>
          </a:p>
          <a:p>
            <a:endParaRPr lang="en-US" sz="2800" dirty="0" smtClean="0"/>
          </a:p>
          <a:p>
            <a:r>
              <a:rPr lang="ru-RU" sz="2800" dirty="0" smtClean="0"/>
              <a:t>К </a:t>
            </a:r>
            <a:r>
              <a:rPr lang="ru-RU" sz="2800" dirty="0"/>
              <a:t>примеру, </a:t>
            </a:r>
            <a:r>
              <a:rPr lang="ru-RU" sz="2800" dirty="0">
                <a:solidFill>
                  <a:srgbClr val="FF0000"/>
                </a:solidFill>
              </a:rPr>
              <a:t>«</a:t>
            </a:r>
            <a:r>
              <a:rPr lang="ru-RU" sz="2800" dirty="0" err="1">
                <a:solidFill>
                  <a:srgbClr val="FF0000"/>
                </a:solidFill>
              </a:rPr>
              <a:t>book</a:t>
            </a:r>
            <a:r>
              <a:rPr lang="ru-RU" sz="2800" dirty="0">
                <a:solidFill>
                  <a:srgbClr val="FF0000"/>
                </a:solidFill>
              </a:rPr>
              <a:t>» </a:t>
            </a:r>
            <a:r>
              <a:rPr lang="ru-RU" sz="2800" dirty="0"/>
              <a:t>(книга) - это значит «</a:t>
            </a:r>
            <a:r>
              <a:rPr lang="ru-RU" sz="2800" dirty="0" err="1"/>
              <a:t>cool</a:t>
            </a:r>
            <a:r>
              <a:rPr lang="ru-RU" sz="2800" dirty="0"/>
              <a:t>» (круто), потому что «</a:t>
            </a:r>
            <a:r>
              <a:rPr lang="ru-RU" sz="2800" dirty="0" err="1"/>
              <a:t>book</a:t>
            </a:r>
            <a:r>
              <a:rPr lang="ru-RU" sz="2800" dirty="0"/>
              <a:t>» – это первое слово, которое предлагает телефон, если набрать «</a:t>
            </a:r>
            <a:r>
              <a:rPr lang="ru-RU" sz="2800" dirty="0" err="1"/>
              <a:t>cool</a:t>
            </a:r>
            <a:r>
              <a:rPr lang="ru-RU" sz="2800" dirty="0"/>
              <a:t>.</a:t>
            </a:r>
          </a:p>
          <a:p>
            <a:r>
              <a:rPr lang="ru-RU" sz="2800" dirty="0"/>
              <a:t>Восклицая </a:t>
            </a:r>
            <a:r>
              <a:rPr lang="ru-RU" sz="2800" dirty="0">
                <a:solidFill>
                  <a:srgbClr val="FF0000"/>
                </a:solidFill>
              </a:rPr>
              <a:t>«</a:t>
            </a:r>
            <a:r>
              <a:rPr lang="ru-RU" sz="2800" dirty="0" err="1">
                <a:solidFill>
                  <a:srgbClr val="FF0000"/>
                </a:solidFill>
              </a:rPr>
              <a:t>zonino</a:t>
            </a:r>
            <a:r>
              <a:rPr lang="ru-RU" sz="2800" dirty="0">
                <a:solidFill>
                  <a:srgbClr val="FF0000"/>
                </a:solidFill>
              </a:rPr>
              <a:t>!», </a:t>
            </a:r>
            <a:r>
              <a:rPr lang="ru-RU" sz="2800" dirty="0"/>
              <a:t>они имеют в виду </a:t>
            </a:r>
            <a:r>
              <a:rPr lang="ru-RU" sz="2800" dirty="0">
                <a:solidFill>
                  <a:srgbClr val="FF0000"/>
                </a:solidFill>
              </a:rPr>
              <a:t>«</a:t>
            </a:r>
            <a:r>
              <a:rPr lang="ru-RU" sz="2800" dirty="0" err="1">
                <a:solidFill>
                  <a:srgbClr val="FF0000"/>
                </a:solidFill>
              </a:rPr>
              <a:t>woohoo</a:t>
            </a:r>
            <a:r>
              <a:rPr lang="ru-RU" sz="2800" dirty="0">
                <a:solidFill>
                  <a:srgbClr val="FF0000"/>
                </a:solidFill>
              </a:rPr>
              <a:t>!» </a:t>
            </a:r>
            <a:r>
              <a:rPr lang="ru-RU" sz="2800" dirty="0"/>
              <a:t>(и то, и другое - радостные восклицания), а называя кого-то «</a:t>
            </a:r>
            <a:r>
              <a:rPr lang="ru-RU" sz="2800" dirty="0" err="1"/>
              <a:t>nun</a:t>
            </a:r>
            <a:r>
              <a:rPr lang="ru-RU" sz="2800" dirty="0"/>
              <a:t>» (монахиня), говорят о своей </a:t>
            </a:r>
            <a:r>
              <a:rPr lang="ru-RU" sz="2800" dirty="0">
                <a:solidFill>
                  <a:srgbClr val="FF0000"/>
                </a:solidFill>
              </a:rPr>
              <a:t>«</a:t>
            </a:r>
            <a:r>
              <a:rPr lang="ru-RU" sz="2800" dirty="0" err="1">
                <a:solidFill>
                  <a:srgbClr val="FF0000"/>
                </a:solidFill>
              </a:rPr>
              <a:t>mum</a:t>
            </a:r>
            <a:r>
              <a:rPr lang="ru-RU" sz="2800" dirty="0">
                <a:solidFill>
                  <a:srgbClr val="FF0000"/>
                </a:solidFill>
              </a:rPr>
              <a:t>» </a:t>
            </a:r>
            <a:r>
              <a:rPr lang="ru-RU" sz="2800" dirty="0"/>
              <a:t>(маме). Если кто-то говорит, что он в </a:t>
            </a:r>
            <a:r>
              <a:rPr lang="ru-RU" sz="2800" dirty="0">
                <a:solidFill>
                  <a:srgbClr val="FF0000"/>
                </a:solidFill>
              </a:rPr>
              <a:t>«</a:t>
            </a:r>
            <a:r>
              <a:rPr lang="ru-RU" sz="2800" dirty="0" err="1">
                <a:solidFill>
                  <a:srgbClr val="FF0000"/>
                </a:solidFill>
              </a:rPr>
              <a:t>sub</a:t>
            </a:r>
            <a:r>
              <a:rPr lang="ru-RU" sz="2800" dirty="0">
                <a:solidFill>
                  <a:srgbClr val="FF0000"/>
                </a:solidFill>
              </a:rPr>
              <a:t>» </a:t>
            </a:r>
            <a:r>
              <a:rPr lang="ru-RU" sz="2800" dirty="0"/>
              <a:t>(подлодке), это значит, что они с друзьями в </a:t>
            </a:r>
            <a:r>
              <a:rPr lang="ru-RU" sz="2800" dirty="0">
                <a:solidFill>
                  <a:srgbClr val="FF0000"/>
                </a:solidFill>
              </a:rPr>
              <a:t>«</a:t>
            </a:r>
            <a:r>
              <a:rPr lang="ru-RU" sz="2800" dirty="0" err="1">
                <a:solidFill>
                  <a:srgbClr val="FF0000"/>
                </a:solidFill>
              </a:rPr>
              <a:t>pub</a:t>
            </a:r>
            <a:r>
              <a:rPr lang="ru-RU" sz="2800" dirty="0">
                <a:solidFill>
                  <a:srgbClr val="FF0000"/>
                </a:solidFill>
              </a:rPr>
              <a:t>» </a:t>
            </a:r>
            <a:r>
              <a:rPr lang="ru-RU" sz="2800" dirty="0"/>
              <a:t>(пабе).</a:t>
            </a:r>
          </a:p>
        </p:txBody>
      </p:sp>
    </p:spTree>
    <p:extLst>
      <p:ext uri="{BB962C8B-B14F-4D97-AF65-F5344CB8AC3E}">
        <p14:creationId xmlns:p14="http://schemas.microsoft.com/office/powerpoint/2010/main" val="2878462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0/05/08/s_5eb4ff3b04ba9/1443856_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7" y="908720"/>
            <a:ext cx="4824536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6377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0/05/08/s_5eb4ff3b04ba9/1443856_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170" y="620688"/>
            <a:ext cx="3916134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3831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0/05/08/s_5eb4ff3b04ba9/1443856_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92696"/>
            <a:ext cx="4320480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1174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721" y="1268760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/>
              <a:t>SMS-сообщение № 1</a:t>
            </a:r>
            <a:r>
              <a:rPr lang="ru-RU" sz="2800" dirty="0"/>
              <a:t>, где </a:t>
            </a:r>
            <a:r>
              <a:rPr lang="ru-RU" sz="2800" dirty="0" err="1"/>
              <a:t>lol</a:t>
            </a:r>
            <a:r>
              <a:rPr lang="ru-RU" sz="2800" dirty="0"/>
              <a:t>=</a:t>
            </a:r>
            <a:r>
              <a:rPr lang="ru-RU" sz="2800" dirty="0" err="1"/>
              <a:t>laughing</a:t>
            </a:r>
            <a:r>
              <a:rPr lang="ru-RU" sz="2800" dirty="0"/>
              <a:t> </a:t>
            </a:r>
            <a:r>
              <a:rPr lang="ru-RU" sz="2800" dirty="0" err="1"/>
              <a:t>out</a:t>
            </a:r>
            <a:r>
              <a:rPr lang="ru-RU" sz="2800" dirty="0"/>
              <a:t> </a:t>
            </a:r>
            <a:r>
              <a:rPr lang="ru-RU" sz="2800" dirty="0" err="1"/>
              <a:t>load</a:t>
            </a:r>
            <a:r>
              <a:rPr lang="ru-RU" sz="2800" dirty="0"/>
              <a:t> («ржу не могу»), то есть автор сообщения добавляет экспрессивности предложенному выражению. Чем больше «о» в сокращении “</a:t>
            </a:r>
            <a:r>
              <a:rPr lang="ru-RU" sz="2800" dirty="0" err="1"/>
              <a:t>lol</a:t>
            </a:r>
            <a:r>
              <a:rPr lang="ru-RU" sz="2800" dirty="0"/>
              <a:t>”, тем сильнее эмоциональная окраска предложения, например, в SMS-сообщении № 2: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>SMS-сообщение № 1 SMS-сообщение № 2</a:t>
            </a:r>
          </a:p>
        </p:txBody>
      </p:sp>
    </p:spTree>
    <p:extLst>
      <p:ext uri="{BB962C8B-B14F-4D97-AF65-F5344CB8AC3E}">
        <p14:creationId xmlns:p14="http://schemas.microsoft.com/office/powerpoint/2010/main" val="2861091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80</TotalTime>
  <Words>585</Words>
  <Application>Microsoft Office PowerPoint</Application>
  <PresentationFormat>Экран (4:3)</PresentationFormat>
  <Paragraphs>133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Перспектива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Dell</cp:lastModifiedBy>
  <cp:revision>10</cp:revision>
  <dcterms:created xsi:type="dcterms:W3CDTF">2022-10-25T19:17:17Z</dcterms:created>
  <dcterms:modified xsi:type="dcterms:W3CDTF">2022-10-25T21:19:51Z</dcterms:modified>
</cp:coreProperties>
</file>