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60" r:id="rId4"/>
    <p:sldId id="264" r:id="rId5"/>
    <p:sldId id="268" r:id="rId6"/>
    <p:sldId id="269" r:id="rId7"/>
    <p:sldId id="271" r:id="rId8"/>
    <p:sldId id="272" r:id="rId9"/>
    <p:sldId id="276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72" y="2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microsoft.com/office/2007/relationships/hdphoto" Target="../media/hdphoto5.wdp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12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microsoft.com/office/2007/relationships/hdphoto" Target="../media/hdphoto3.wdp"/><Relationship Id="rId1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8.png"/><Relationship Id="rId7" Type="http://schemas.microsoft.com/office/2007/relationships/hdphoto" Target="../media/hdphoto7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4.png"/><Relationship Id="rId5" Type="http://schemas.openxmlformats.org/officeDocument/2006/relationships/image" Target="../media/image19.png"/><Relationship Id="rId10" Type="http://schemas.openxmlformats.org/officeDocument/2006/relationships/image" Target="../media/image23.jpeg"/><Relationship Id="rId4" Type="http://schemas.microsoft.com/office/2007/relationships/hdphoto" Target="../media/hdphoto6.wdp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0.wdp"/><Relationship Id="rId5" Type="http://schemas.openxmlformats.org/officeDocument/2006/relationships/image" Target="../media/image34.png"/><Relationship Id="rId4" Type="http://schemas.microsoft.com/office/2007/relationships/hdphoto" Target="../media/hdphoto9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8929" y="1848369"/>
            <a:ext cx="2160240" cy="288802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598406" y="332656"/>
            <a:ext cx="844128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t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mbria" panose="02040503050406030204" pitchFamily="18" charset="0"/>
              </a:rPr>
              <a:t>Габдулла Тукай иҗаты буенча викторина</a:t>
            </a:r>
            <a:endParaRPr lang="ru-RU" sz="28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2253" y="4942909"/>
            <a:ext cx="872743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укыйбыз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без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барысын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да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беләбез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08504" y="5733256"/>
            <a:ext cx="7920880" cy="9361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400" b="1" dirty="0" smtClean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 algn="just"/>
            <a:r>
              <a:rPr lang="ru-RU" sz="1400" b="1" dirty="0" err="1" smtClean="0">
                <a:solidFill>
                  <a:srgbClr val="0070C0"/>
                </a:solidFill>
                <a:latin typeface="Cambria" panose="02040503050406030204" pitchFamily="18" charset="0"/>
              </a:rPr>
              <a:t>Әзерләде</a:t>
            </a:r>
            <a:r>
              <a:rPr lang="ru-RU" sz="1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:</a:t>
            </a:r>
          </a:p>
          <a:p>
            <a:pPr algn="just"/>
            <a:r>
              <a:rPr lang="ru-RU" sz="1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№93 «</a:t>
            </a:r>
            <a:r>
              <a:rPr lang="ru-RU" sz="1400" b="1" dirty="0" err="1" smtClean="0">
                <a:solidFill>
                  <a:srgbClr val="0070C0"/>
                </a:solidFill>
                <a:latin typeface="Cambria" panose="02040503050406030204" pitchFamily="18" charset="0"/>
              </a:rPr>
              <a:t>Әллүки</a:t>
            </a:r>
            <a:r>
              <a:rPr lang="ru-RU" sz="1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» </a:t>
            </a:r>
            <a:r>
              <a:rPr lang="ru-RU" sz="1400" b="1" dirty="0" err="1" smtClean="0">
                <a:solidFill>
                  <a:srgbClr val="0070C0"/>
                </a:solidFill>
                <a:latin typeface="Cambria" panose="02040503050406030204" pitchFamily="18" charset="0"/>
              </a:rPr>
              <a:t>балалар</a:t>
            </a:r>
            <a:r>
              <a:rPr lang="ru-RU" sz="1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ru-RU" sz="1400" b="1" dirty="0" err="1" smtClean="0">
                <a:solidFill>
                  <a:srgbClr val="0070C0"/>
                </a:solidFill>
                <a:latin typeface="Cambria" panose="02040503050406030204" pitchFamily="18" charset="0"/>
              </a:rPr>
              <a:t>бакчасының</a:t>
            </a:r>
            <a:r>
              <a:rPr lang="ru-RU" sz="1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 татар теле </a:t>
            </a:r>
            <a:r>
              <a:rPr lang="ru-RU" sz="1400" b="1" dirty="0" err="1" smtClean="0">
                <a:solidFill>
                  <a:srgbClr val="0070C0"/>
                </a:solidFill>
                <a:latin typeface="Cambria" panose="02040503050406030204" pitchFamily="18" charset="0"/>
              </a:rPr>
              <a:t>тәрбиячесе</a:t>
            </a:r>
            <a:r>
              <a:rPr lang="ru-RU" sz="1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:</a:t>
            </a:r>
          </a:p>
          <a:p>
            <a:pPr algn="just"/>
            <a:r>
              <a:rPr lang="ru-RU" sz="1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Х</a:t>
            </a:r>
            <a:r>
              <a:rPr lang="tt-RU" sz="1400" b="1" dirty="0">
                <a:solidFill>
                  <a:srgbClr val="0070C0"/>
                </a:solidFill>
                <a:latin typeface="Cambria" panose="02040503050406030204" pitchFamily="18" charset="0"/>
              </a:rPr>
              <a:t>ә</a:t>
            </a:r>
            <a:r>
              <a:rPr lang="tt-RU" sz="1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йруллина </a:t>
            </a:r>
            <a:r>
              <a:rPr lang="tt-RU" sz="1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Нәзилә Нәҗип кызы</a:t>
            </a:r>
            <a:endParaRPr lang="ru-RU" sz="1400" b="1" dirty="0" smtClean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			</a:t>
            </a:r>
          </a:p>
          <a:p>
            <a:pPr algn="just"/>
            <a:r>
              <a:rPr lang="ru-RU" sz="1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			</a:t>
            </a:r>
            <a:endParaRPr lang="ru-RU" sz="1200" b="1" dirty="0">
              <a:solidFill>
                <a:srgbClr val="3333CC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1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385955" y="188640"/>
            <a:ext cx="218681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tt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 нчы сорау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20841" y="836712"/>
            <a:ext cx="5487400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t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“Су анасы” әкиятендәге малайны әнисе нишләткән?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185"/>
          <a:stretch/>
        </p:blipFill>
        <p:spPr>
          <a:xfrm>
            <a:off x="323528" y="2367747"/>
            <a:ext cx="216024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075" t="5311" r="4242" b="4058"/>
          <a:stretch/>
        </p:blipFill>
        <p:spPr>
          <a:xfrm>
            <a:off x="2915816" y="2463907"/>
            <a:ext cx="2378284" cy="26366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150" t="5932" b="5598"/>
          <a:stretch/>
        </p:blipFill>
        <p:spPr>
          <a:xfrm>
            <a:off x="5650274" y="2392822"/>
            <a:ext cx="3288769" cy="2803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827584" y="5234362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87610" y="5569522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76256" y="5296685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058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339752" y="880245"/>
            <a:ext cx="64087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Габдулла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Тукайның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«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Шаян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песи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»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исемле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шигыренә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тиешле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рәсемне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тап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һәм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шигырьне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с</a:t>
            </a:r>
            <a:r>
              <a:rPr lang="tt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өйләп күрсәт.</a:t>
            </a:r>
            <a:endParaRPr lang="ru-R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62897" y="373306"/>
            <a:ext cx="205126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tt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anose="02040503050406030204" pitchFamily="18" charset="0"/>
              </a:rPr>
              <a:t>1 нче сорау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711784"/>
            <a:ext cx="1407449" cy="27825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56" t="4112" r="8441" b="2804"/>
          <a:stretch/>
        </p:blipFill>
        <p:spPr>
          <a:xfrm>
            <a:off x="2236369" y="3060073"/>
            <a:ext cx="1829114" cy="26075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995" r="26261"/>
          <a:stretch/>
        </p:blipFill>
        <p:spPr>
          <a:xfrm>
            <a:off x="4566389" y="3264883"/>
            <a:ext cx="1725152" cy="22101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356" t="1745" r="6359" b="8909"/>
          <a:stretch/>
        </p:blipFill>
        <p:spPr>
          <a:xfrm>
            <a:off x="6732240" y="3160175"/>
            <a:ext cx="1667032" cy="2419559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827584" y="5805264"/>
            <a:ext cx="648072" cy="4320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87824" y="5805264"/>
            <a:ext cx="648072" cy="4320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20072" y="5805264"/>
            <a:ext cx="720080" cy="4320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668344" y="5805264"/>
            <a:ext cx="730928" cy="4320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921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44" r="14975"/>
          <a:stretch/>
        </p:blipFill>
        <p:spPr>
          <a:xfrm>
            <a:off x="5004048" y="2216516"/>
            <a:ext cx="2311732" cy="223224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520876" y="349613"/>
            <a:ext cx="205126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tt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anose="02040503050406030204" pitchFamily="18" charset="0"/>
              </a:rPr>
              <a:t>2 нче сорау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908720"/>
            <a:ext cx="619268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«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Кызыклы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шәкерт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»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шигырендә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малай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Акбайны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нәрсәгә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өйрәтә</a:t>
            </a: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mbria" panose="02040503050406030204" pitchFamily="18" charset="0"/>
              </a:rPr>
              <a:t>?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48" t="18750" r="3037" b="8917"/>
          <a:stretch/>
        </p:blipFill>
        <p:spPr>
          <a:xfrm>
            <a:off x="6486062" y="4581128"/>
            <a:ext cx="2533054" cy="17281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91" b="1838"/>
          <a:stretch/>
        </p:blipFill>
        <p:spPr>
          <a:xfrm>
            <a:off x="395536" y="2243659"/>
            <a:ext cx="2145289" cy="28350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30" t="8317" r="34860" b="13427"/>
          <a:stretch/>
        </p:blipFill>
        <p:spPr>
          <a:xfrm>
            <a:off x="2666142" y="3737036"/>
            <a:ext cx="2409914" cy="2683379"/>
          </a:xfrm>
          <a:prstGeom prst="rect">
            <a:avLst/>
          </a:prstGeom>
        </p:spPr>
      </p:pic>
      <p:sp>
        <p:nvSpPr>
          <p:cNvPr id="11" name="Выноска со стрелкой вниз 10"/>
          <p:cNvSpPr/>
          <p:nvPr/>
        </p:nvSpPr>
        <p:spPr>
          <a:xfrm rot="2602987">
            <a:off x="2140531" y="2755890"/>
            <a:ext cx="615767" cy="677095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Выноска со стрелкой вправо 11"/>
          <p:cNvSpPr/>
          <p:nvPr/>
        </p:nvSpPr>
        <p:spPr>
          <a:xfrm>
            <a:off x="1835696" y="5445224"/>
            <a:ext cx="830446" cy="504056"/>
          </a:xfrm>
          <a:prstGeom prst="right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Выноска со стрелкой вниз 12"/>
          <p:cNvSpPr/>
          <p:nvPr/>
        </p:nvSpPr>
        <p:spPr>
          <a:xfrm rot="3007555">
            <a:off x="7070356" y="2212577"/>
            <a:ext cx="648072" cy="808896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Выноска со стрелкой вправо 13"/>
          <p:cNvSpPr/>
          <p:nvPr/>
        </p:nvSpPr>
        <p:spPr>
          <a:xfrm>
            <a:off x="5724128" y="5229200"/>
            <a:ext cx="864096" cy="576064"/>
          </a:xfrm>
          <a:prstGeom prst="right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19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15" r="29504" b="17839"/>
          <a:stretch/>
        </p:blipFill>
        <p:spPr bwMode="auto">
          <a:xfrm rot="992520">
            <a:off x="4526209" y="2641702"/>
            <a:ext cx="415527" cy="1167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649333" y="358159"/>
            <a:ext cx="205126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tt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anose="02040503050406030204" pitchFamily="18" charset="0"/>
              </a:rPr>
              <a:t>3 нче сорау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91634" y="908720"/>
            <a:ext cx="649817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tt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“Гали белән Кәҗә” шигырендә Гали кәҗәне нәрсә белән сыйлый?</a:t>
            </a:r>
            <a:endParaRPr lang="ru-R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81" b="97753" l="7372" r="89744">
                        <a14:foregroundMark x1="38782" y1="19944" x2="38782" y2="19944"/>
                        <a14:foregroundMark x1="34295" y1="21629" x2="34295" y2="21629"/>
                        <a14:foregroundMark x1="27564" y1="22753" x2="27564" y2="22753"/>
                        <a14:foregroundMark x1="28205" y1="19944" x2="28205" y2="199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641428"/>
            <a:ext cx="1296144" cy="14813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448" b="95105" l="5000" r="93333">
                        <a14:foregroundMark x1="85000" y1="44755" x2="85000" y2="44755"/>
                        <a14:backgroundMark x1="86667" y1="43007" x2="86667" y2="430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7905" y="1910590"/>
            <a:ext cx="1026068" cy="2455411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611560" y="5661248"/>
            <a:ext cx="654273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39707" y="5670974"/>
            <a:ext cx="648072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604166" y="5823511"/>
            <a:ext cx="648072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939380" y="5823511"/>
            <a:ext cx="648072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8125" b="90000" l="8000" r="943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4233490"/>
            <a:ext cx="1427758" cy="142775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678" b="98305" l="0" r="97368">
                        <a14:foregroundMark x1="5921" y1="89492" x2="5921" y2="89492"/>
                        <a14:foregroundMark x1="14803" y1="89831" x2="14803" y2="89831"/>
                        <a14:foregroundMark x1="27632" y1="93559" x2="29605" y2="93559"/>
                        <a14:foregroundMark x1="45395" y1="94237" x2="46711" y2="94237"/>
                        <a14:foregroundMark x1="90132" y1="95254" x2="90132" y2="95254"/>
                        <a14:foregroundMark x1="15132" y1="23729" x2="15132" y2="23729"/>
                        <a14:foregroundMark x1="17763" y1="34576" x2="18750" y2="34576"/>
                        <a14:foregroundMark x1="14145" y1="17627" x2="14145" y2="17627"/>
                        <a14:foregroundMark x1="12829" y1="10508" x2="12829" y2="10508"/>
                        <a14:foregroundMark x1="10197" y1="40000" x2="10197" y2="40000"/>
                        <a14:foregroundMark x1="8553" y1="32881" x2="8553" y2="32881"/>
                        <a14:foregroundMark x1="7237" y1="30169" x2="7237" y2="30169"/>
                        <a14:foregroundMark x1="36513" y1="13898" x2="36513" y2="13898"/>
                        <a14:foregroundMark x1="35526" y1="10847" x2="35526" y2="10847"/>
                        <a14:foregroundMark x1="35855" y1="6780" x2="35855" y2="6780"/>
                        <a14:foregroundMark x1="27303" y1="5424" x2="27303" y2="5424"/>
                        <a14:foregroundMark x1="23026" y1="16610" x2="23026" y2="16610"/>
                        <a14:foregroundMark x1="20395" y1="13559" x2="20724" y2="12542"/>
                        <a14:foregroundMark x1="11513" y1="5085" x2="11513" y2="5085"/>
                        <a14:foregroundMark x1="6579" y1="2034" x2="7566" y2="3390"/>
                        <a14:foregroundMark x1="9539" y1="7458" x2="10526" y2="9153"/>
                        <a14:foregroundMark x1="95395" y1="36949" x2="95395" y2="36949"/>
                        <a14:foregroundMark x1="84211" y1="25424" x2="82566" y2="24746"/>
                        <a14:foregroundMark x1="11842" y1="93898" x2="11842" y2="93898"/>
                        <a14:foregroundMark x1="70724" y1="3390" x2="70724" y2="3390"/>
                        <a14:foregroundMark x1="52632" y1="5085" x2="52632" y2="5085"/>
                        <a14:foregroundMark x1="13487" y1="33220" x2="13487" y2="33220"/>
                        <a14:foregroundMark x1="11513" y1="27119" x2="11513" y2="271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3226" y="4330782"/>
            <a:ext cx="1464691" cy="142190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8667" b="82667" l="2667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08" y="4230215"/>
            <a:ext cx="1584176" cy="158417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000" r="22272" b="75540"/>
          <a:stretch/>
        </p:blipFill>
        <p:spPr>
          <a:xfrm>
            <a:off x="7524385" y="4576998"/>
            <a:ext cx="1452786" cy="1118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869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546831" y="260648"/>
            <a:ext cx="210666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tt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4 нче сорау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05091" y="908720"/>
            <a:ext cx="6821098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tt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Кырлай авылының урманында нинди хайваннарны очратып була?</a:t>
            </a:r>
            <a:endParaRPr lang="ru-RU" sz="1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09" b="98696" l="0" r="982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335524"/>
            <a:ext cx="2220351" cy="12961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853504"/>
            <a:ext cx="1900371" cy="22196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394" b="98695" l="1393" r="100000">
                        <a14:foregroundMark x1="33148" y1="70235" x2="33148" y2="70235"/>
                        <a14:foregroundMark x1="39554" y1="70757" x2="39554" y2="70757"/>
                        <a14:foregroundMark x1="37326" y1="69452" x2="37326" y2="694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2370693"/>
            <a:ext cx="1536540" cy="16368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3035" y="4221088"/>
            <a:ext cx="1247599" cy="21128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3317" y="2484527"/>
            <a:ext cx="1455469" cy="153632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1332" y="4438577"/>
            <a:ext cx="1774305" cy="18294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1638" y="4215526"/>
            <a:ext cx="3072582" cy="205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03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642054" y="332656"/>
            <a:ext cx="210666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tt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 нче сорау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42283" y="980728"/>
            <a:ext cx="6309741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tt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“Шүрәле” әкиятендә Былтыр урманга нәрсә артыннан килә?</a:t>
            </a:r>
            <a:endParaRPr lang="ru-RU" sz="1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276872"/>
            <a:ext cx="1729681" cy="25723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3265476"/>
            <a:ext cx="2335968" cy="24181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873" b="89809" l="9851" r="929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405511"/>
            <a:ext cx="3578499" cy="208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06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478594" y="373306"/>
            <a:ext cx="218681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tt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6 нчы сорау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67749" y="949360"/>
            <a:ext cx="6768752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“Су анасы” әкиятен дөрес тәртиптә урнаштыр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08170" y="2161877"/>
            <a:ext cx="2112914" cy="17174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59949" y="3101824"/>
            <a:ext cx="1728192" cy="19505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929" y="2116432"/>
            <a:ext cx="1965799" cy="18083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64870" y="2228027"/>
            <a:ext cx="2555079" cy="170014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48"/>
          <a:stretch/>
        </p:blipFill>
        <p:spPr>
          <a:xfrm rot="5400000">
            <a:off x="5074235" y="3224642"/>
            <a:ext cx="2460644" cy="1704864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938251" y="5962144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384953" y="6021288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843125" y="6021288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423368" y="6021288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41094" y="5962144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5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7" name="Прямая со стрелкой 16"/>
          <p:cNvCxnSpPr>
            <a:stCxn id="11" idx="0"/>
            <a:endCxn id="6" idx="3"/>
          </p:cNvCxnSpPr>
          <p:nvPr/>
        </p:nvCxnSpPr>
        <p:spPr>
          <a:xfrm flipV="1">
            <a:off x="1289496" y="4941170"/>
            <a:ext cx="1534549" cy="10209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2915816" y="4077074"/>
            <a:ext cx="1872208" cy="19442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3" idx="0"/>
          </p:cNvCxnSpPr>
          <p:nvPr/>
        </p:nvCxnSpPr>
        <p:spPr>
          <a:xfrm flipH="1" flipV="1">
            <a:off x="395536" y="4077074"/>
            <a:ext cx="3798834" cy="19442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6125858" y="4437112"/>
            <a:ext cx="2550598" cy="15841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5" idx="0"/>
          </p:cNvCxnSpPr>
          <p:nvPr/>
        </p:nvCxnSpPr>
        <p:spPr>
          <a:xfrm flipH="1" flipV="1">
            <a:off x="6125858" y="5307396"/>
            <a:ext cx="1066481" cy="6547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94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642054" y="142473"/>
            <a:ext cx="210666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tt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7 нче сорау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75033" y="795471"/>
            <a:ext cx="505458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tt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Кәҗә белән Сарык урманда нәрсә табалар?</a:t>
            </a:r>
            <a:endParaRPr lang="ru-R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9000" l="2020" r="94949">
                        <a14:foregroundMark x1="70707" y1="34000" x2="70707" y2="34000"/>
                        <a14:foregroundMark x1="65657" y1="43000" x2="65657" y2="43000"/>
                        <a14:foregroundMark x1="75758" y1="53000" x2="75758" y2="53000"/>
                        <a14:foregroundMark x1="81818" y1="42000" x2="81818" y2="42000"/>
                        <a14:foregroundMark x1="46465" y1="13000" x2="46465" y2="13000"/>
                        <a14:foregroundMark x1="94949" y1="28000" x2="94949" y2="28000"/>
                        <a14:foregroundMark x1="58586" y1="47000" x2="58586" y2="47000"/>
                        <a14:foregroundMark x1="34343" y1="45000" x2="34343" y2="45000"/>
                        <a14:foregroundMark x1="12121" y1="74000" x2="12121" y2="7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2351016"/>
            <a:ext cx="1942080" cy="19420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767" b="98024" l="6548" r="97024">
                        <a14:foregroundMark x1="21429" y1="95257" x2="21429" y2="95257"/>
                        <a14:foregroundMark x1="12500" y1="90119" x2="12500" y2="90119"/>
                        <a14:foregroundMark x1="8929" y1="87352" x2="8929" y2="87352"/>
                        <a14:backgroundMark x1="88095" y1="82609" x2="88095" y2="82609"/>
                        <a14:backgroundMark x1="89286" y1="80632" x2="89286" y2="806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8604" y="2038885"/>
            <a:ext cx="1604740" cy="24138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36" b="29534" l="44737" r="100000">
                        <a14:foregroundMark x1="64035" y1="27979" x2="64035" y2="279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4593" b="69639"/>
          <a:stretch/>
        </p:blipFill>
        <p:spPr>
          <a:xfrm>
            <a:off x="6150608" y="2290763"/>
            <a:ext cx="2058313" cy="191012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827584" y="5134944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51920" y="5013176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28519" y="4952184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601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3306"/>
            <a:ext cx="1452562" cy="14906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570046" y="188640"/>
            <a:ext cx="210666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tt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8 нче сорау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27157" y="764704"/>
            <a:ext cx="3719288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AutoNum type="arabicPeriod"/>
            </a:pPr>
            <a:r>
              <a:rPr lang="tt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Бу картинада кайсысы Шүрәле?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276872"/>
            <a:ext cx="2098986" cy="24181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225" r="26112" b="11151"/>
          <a:stretch/>
        </p:blipFill>
        <p:spPr>
          <a:xfrm>
            <a:off x="2206490" y="2132856"/>
            <a:ext cx="2174584" cy="28803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1672" y="2369371"/>
            <a:ext cx="2014361" cy="26642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1091" y="2541134"/>
            <a:ext cx="2229845" cy="2229845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827584" y="5134944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05414" y="5470104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187607" y="5439744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437821" y="5243986"/>
            <a:ext cx="702490" cy="67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006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348</TotalTime>
  <Words>172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Айнур</dc:creator>
  <cp:lastModifiedBy>детсад93тат</cp:lastModifiedBy>
  <cp:revision>57</cp:revision>
  <dcterms:created xsi:type="dcterms:W3CDTF">2015-03-30T20:32:23Z</dcterms:created>
  <dcterms:modified xsi:type="dcterms:W3CDTF">2023-02-07T06:44:39Z</dcterms:modified>
</cp:coreProperties>
</file>