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86" r:id="rId3"/>
    <p:sldId id="281" r:id="rId4"/>
    <p:sldId id="256" r:id="rId5"/>
    <p:sldId id="275" r:id="rId6"/>
    <p:sldId id="269" r:id="rId7"/>
    <p:sldId id="259" r:id="rId8"/>
    <p:sldId id="266" r:id="rId9"/>
    <p:sldId id="265" r:id="rId10"/>
    <p:sldId id="260" r:id="rId11"/>
    <p:sldId id="280" r:id="rId12"/>
    <p:sldId id="261" r:id="rId13"/>
    <p:sldId id="264" r:id="rId14"/>
    <p:sldId id="282" r:id="rId15"/>
    <p:sldId id="28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06" autoAdjust="0"/>
    <p:restoredTop sz="94677" autoAdjust="0"/>
  </p:normalViewPr>
  <p:slideViewPr>
    <p:cSldViewPr>
      <p:cViewPr varScale="1">
        <p:scale>
          <a:sx n="69" d="100"/>
          <a:sy n="69" d="100"/>
        </p:scale>
        <p:origin x="-14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3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85E67-2053-4DEA-910A-8718806B235A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599AC-D0BF-4443-A68C-175930FD3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85E67-2053-4DEA-910A-8718806B235A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599AC-D0BF-4443-A68C-175930FD3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85E67-2053-4DEA-910A-8718806B235A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599AC-D0BF-4443-A68C-175930FD3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85E67-2053-4DEA-910A-8718806B235A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599AC-D0BF-4443-A68C-175930FD3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85E67-2053-4DEA-910A-8718806B235A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599AC-D0BF-4443-A68C-175930FD3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85E67-2053-4DEA-910A-8718806B235A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599AC-D0BF-4443-A68C-175930FD3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85E67-2053-4DEA-910A-8718806B235A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599AC-D0BF-4443-A68C-175930FD3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85E67-2053-4DEA-910A-8718806B235A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599AC-D0BF-4443-A68C-175930FD3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85E67-2053-4DEA-910A-8718806B235A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599AC-D0BF-4443-A68C-175930FD3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85E67-2053-4DEA-910A-8718806B235A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599AC-D0BF-4443-A68C-175930FD3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85E67-2053-4DEA-910A-8718806B235A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599AC-D0BF-4443-A68C-175930FD3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85E67-2053-4DEA-910A-8718806B235A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599AC-D0BF-4443-A68C-175930FD3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.jpeg"/><Relationship Id="rId7" Type="http://schemas.microsoft.com/office/2007/relationships/media" Target="../media/media2.mp3"/><Relationship Id="rId2" Type="http://schemas.openxmlformats.org/officeDocument/2006/relationships/slideLayout" Target="../slideLayouts/slideLayout4.xml"/><Relationship Id="rId1" Type="http://schemas.openxmlformats.org/officeDocument/2006/relationships/video" Target="NULL" TargetMode="External"/><Relationship Id="rId6" Type="http://schemas.openxmlformats.org/officeDocument/2006/relationships/image" Target="../media/image15.jpeg"/><Relationship Id="rId5" Type="http://schemas.openxmlformats.org/officeDocument/2006/relationships/image" Target="../media/image14.gif"/><Relationship Id="rId4" Type="http://schemas.openxmlformats.org/officeDocument/2006/relationships/hyperlink" Target="http://warrensburg.k12.mo.us/webquest/whatsitlike/images/elephant_ear_twitch_lg_clr.gif" TargetMode="External"/><Relationship Id="rId9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10.rimg.info/58c9705f0c7a870e7adc6ef2f06f2124.gif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5" Type="http://schemas.openxmlformats.org/officeDocument/2006/relationships/image" Target="../media/image5.png"/><Relationship Id="rId10" Type="http://schemas.openxmlformats.org/officeDocument/2006/relationships/image" Target="../media/image6.jpeg"/><Relationship Id="rId4" Type="http://schemas.microsoft.com/office/2007/relationships/media" Target="../media/media1.mp3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14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9782" y="259338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bg2">
                    <a:lumMod val="90000"/>
                  </a:schemeClr>
                </a:solidFill>
              </a:rPr>
              <a:t>Животные Африки</a:t>
            </a:r>
            <a:endParaRPr lang="ru-RU" sz="5400" b="1" i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14942" y="5226784"/>
            <a:ext cx="39290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Презентация для группы старшего дошкольного возраста 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«Животные Африки»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Смыслова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Н.Д.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49463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80colourback_20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214290"/>
            <a:ext cx="64294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ru-RU" sz="5400" b="1" i="1" dirty="0" smtClean="0">
                <a:solidFill>
                  <a:schemeClr val="tx2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ru-RU" sz="5400" b="1" i="1" dirty="0">
              <a:solidFill>
                <a:schemeClr val="tx2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7504" y="116632"/>
            <a:ext cx="3744416" cy="1224136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Adobe Gothic Std B" pitchFamily="34" charset="-128"/>
                <a:ea typeface="Adobe Gothic Std B" pitchFamily="34" charset="-128"/>
              </a:rPr>
              <a:t>ЖИРАФ</a:t>
            </a:r>
            <a:endParaRPr lang="ru-RU" sz="4800" dirty="0">
              <a:latin typeface="Adobe Gothic Std B" pitchFamily="34" charset="-128"/>
              <a:ea typeface="Adobe Gothic Std B" pitchFamily="34" charset="-128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340769"/>
            <a:ext cx="3816423" cy="5040560"/>
          </a:xfrm>
        </p:spPr>
      </p:pic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4355976" y="697336"/>
            <a:ext cx="4608512" cy="56119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Самый высокий зверь в мире. Высота его в три человеческих роста. Поразительно длинные шея и ноги, маленькая голова, украшенная парой коротких рожек, золотистая окраска с тёмными пятнами – так выглядит жираф. Живут жирафы только в Африке, в саваннах. Питаются листьями акации, мимоз и других растений. Вот зачем нужна длинная шея! Трудно жирафу пить, приходится широко расставлять передние ноги и изгибать шею.</a:t>
            </a:r>
            <a:endParaRPr lang="ru-RU" sz="2400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80colourback_20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821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24328" y="-99392"/>
            <a:ext cx="1162472" cy="4812632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Adobe Gothic Std B" pitchFamily="34" charset="-128"/>
                <a:ea typeface="Adobe Gothic Std B" pitchFamily="34" charset="-128"/>
              </a:rPr>
              <a:t>Г</a:t>
            </a:r>
            <a:br>
              <a:rPr lang="ru-RU" sz="4800" dirty="0" smtClean="0">
                <a:latin typeface="Adobe Gothic Std B" pitchFamily="34" charset="-128"/>
                <a:ea typeface="Adobe Gothic Std B" pitchFamily="34" charset="-128"/>
              </a:rPr>
            </a:br>
            <a:r>
              <a:rPr lang="ru-RU" sz="4800" dirty="0" smtClean="0">
                <a:latin typeface="Adobe Gothic Std B" pitchFamily="34" charset="-128"/>
                <a:ea typeface="Adobe Gothic Std B" pitchFamily="34" charset="-128"/>
              </a:rPr>
              <a:t>Е</a:t>
            </a:r>
            <a:br>
              <a:rPr lang="ru-RU" sz="4800" dirty="0" smtClean="0">
                <a:latin typeface="Adobe Gothic Std B" pitchFamily="34" charset="-128"/>
                <a:ea typeface="Adobe Gothic Std B" pitchFamily="34" charset="-128"/>
              </a:rPr>
            </a:br>
            <a:r>
              <a:rPr lang="ru-RU" sz="4800" dirty="0" smtClean="0">
                <a:latin typeface="Adobe Gothic Std B" pitchFamily="34" charset="-128"/>
                <a:ea typeface="Adobe Gothic Std B" pitchFamily="34" charset="-128"/>
              </a:rPr>
              <a:t>П</a:t>
            </a:r>
            <a:br>
              <a:rPr lang="ru-RU" sz="4800" dirty="0" smtClean="0">
                <a:latin typeface="Adobe Gothic Std B" pitchFamily="34" charset="-128"/>
                <a:ea typeface="Adobe Gothic Std B" pitchFamily="34" charset="-128"/>
              </a:rPr>
            </a:br>
            <a:r>
              <a:rPr lang="ru-RU" sz="4800" dirty="0" smtClean="0">
                <a:latin typeface="Adobe Gothic Std B" pitchFamily="34" charset="-128"/>
                <a:ea typeface="Adobe Gothic Std B" pitchFamily="34" charset="-128"/>
              </a:rPr>
              <a:t>А</a:t>
            </a:r>
            <a:br>
              <a:rPr lang="ru-RU" sz="4800" dirty="0" smtClean="0">
                <a:latin typeface="Adobe Gothic Std B" pitchFamily="34" charset="-128"/>
                <a:ea typeface="Adobe Gothic Std B" pitchFamily="34" charset="-128"/>
              </a:rPr>
            </a:br>
            <a:r>
              <a:rPr lang="ru-RU" sz="4800" dirty="0" smtClean="0">
                <a:latin typeface="Adobe Gothic Std B" pitchFamily="34" charset="-128"/>
                <a:ea typeface="Adobe Gothic Std B" pitchFamily="34" charset="-128"/>
              </a:rPr>
              <a:t>Р</a:t>
            </a:r>
            <a:br>
              <a:rPr lang="ru-RU" sz="4800" dirty="0" smtClean="0">
                <a:latin typeface="Adobe Gothic Std B" pitchFamily="34" charset="-128"/>
                <a:ea typeface="Adobe Gothic Std B" pitchFamily="34" charset="-128"/>
              </a:rPr>
            </a:br>
            <a:r>
              <a:rPr lang="ru-RU" sz="4800" dirty="0" smtClean="0">
                <a:latin typeface="Adobe Gothic Std B" pitchFamily="34" charset="-128"/>
                <a:ea typeface="Adobe Gothic Std B" pitchFamily="34" charset="-128"/>
              </a:rPr>
              <a:t>Д</a:t>
            </a:r>
            <a:endParaRPr lang="ru-RU" sz="4800" dirty="0"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1560" y="4005064"/>
            <a:ext cx="6768752" cy="258174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Гепард – удивительный зверь! Он как бы смесь двух разных животных. Голова, тело, хвост, пятнистая окраска – от кошки, но сидит и охотится он как собака. Гепарды – дневные хищники. В отличие от других кошачьих, они охотятся, преследуя добычу, а не из засады. Гепард – самое быстрое наземное животное.</a:t>
            </a:r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04665"/>
            <a:ext cx="5328592" cy="3312368"/>
          </a:xfrm>
        </p:spPr>
      </p:pic>
    </p:spTree>
    <p:extLst>
      <p:ext uri="{BB962C8B-B14F-4D97-AF65-F5344CB8AC3E}">
        <p14:creationId xmlns="" xmlns:p14="http://schemas.microsoft.com/office/powerpoint/2010/main" val="1494249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80colourback_200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i-main-pic" descr="Картинка 21 из 806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15206" y="5214950"/>
            <a:ext cx="1581152" cy="1423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3754760" cy="1066130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Adobe Gothic Std B" pitchFamily="34" charset="-128"/>
                <a:ea typeface="Adobe Gothic Std B" pitchFamily="34" charset="-128"/>
              </a:rPr>
              <a:t>СЛОН</a:t>
            </a:r>
            <a:endParaRPr lang="ru-RU" sz="6000" dirty="0">
              <a:latin typeface="Adobe Gothic Std B" pitchFamily="34" charset="-128"/>
              <a:ea typeface="Adobe Gothic Std B" pitchFamily="34" charset="-128"/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1"/>
          </p:nvPr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628800"/>
            <a:ext cx="4495800" cy="3960439"/>
          </a:xfrm>
        </p:spPr>
      </p:pic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4860032" y="764705"/>
            <a:ext cx="3936326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Самое большое животное Африки. У слона огромные уши и длинные клыки – бивни. Но главное – хобот. Он для слона важнее, чем рука для человека. Хоботом он дышит, им же рвёт и кладёт в рот траву и листья - любимую свою пищу. Несмотря на размеры и неуклюжий облик, слон быстро бегает.</a:t>
            </a:r>
            <a:endParaRPr lang="ru-RU" sz="2400" dirty="0"/>
          </a:p>
        </p:txBody>
      </p:sp>
      <p:pic>
        <p:nvPicPr>
          <p:cNvPr id="3" name="Животные_-_Крик_Слона_-_(mp3poisk.ru)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7"/>
              </p:ext>
            </p:extLst>
          </p:nvPr>
        </p:nvPicPr>
        <p:blipFill>
          <a:blip r:embed="rId8" cstate="print">
            <a:extLst>
              <a:ext uri="{BEBA8EAE-BF5A-486C-A8C5-ECC9F3942E4B}">
                <a14:imgProps xmlns="" xmlns:a14="http://schemas.microsoft.com/office/drawing/2010/main">
                  <a14:imgLayer r:embed="rId9">
                    <a14:imgEffect>
                      <a14:sharpenSoften amount="-1000"/>
                    </a14:imgEffect>
                    <a14:imgEffect>
                      <a14:brightnessContrast bright="-14000" contrast="-9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62100" y="6096026"/>
            <a:ext cx="421174" cy="4211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80colourback_20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i-main-pic" descr="Картинка 22 из 5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8082" y="5500702"/>
            <a:ext cx="1547816" cy="1190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60648"/>
            <a:ext cx="4572000" cy="922114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Adobe Gothic Std B" pitchFamily="34" charset="-128"/>
                <a:ea typeface="Adobe Gothic Std B" pitchFamily="34" charset="-128"/>
              </a:rPr>
              <a:t>БЕГЕМОТ</a:t>
            </a:r>
            <a:endParaRPr lang="ru-RU" sz="4800" dirty="0"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5076056" y="548680"/>
            <a:ext cx="3610744" cy="48965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В реках и озёрах Африки живёт бегемот. У него нет волосяного покрова и вся его жизнь связана с водой. В ночные часы бегемоты выходят пастись на сушу. Неуклюжие на земле, они прекрасно плавают и ныряют, подолгу оставаясь под водой. Бегемот даже может ходить по дну в глубоких местах.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08206"/>
            <a:ext cx="4536954" cy="47525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80colourback_20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0" y="857232"/>
            <a:ext cx="407196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Горилла постоянно живёт на земле. Как правило, она ходит на четырёх лапах. День горилла проводит в поисках пищи – это листья, цветы, корни и ростки бамбука. Любит погреться на солнышке. Каждый вечер горилла готовит себе на ночь гнездо из веток, чаще всего прямо на земле или невысоко на деревьях.</a:t>
            </a:r>
            <a:endParaRPr lang="ru-RU" sz="2400" dirty="0"/>
          </a:p>
        </p:txBody>
      </p:sp>
      <p:pic>
        <p:nvPicPr>
          <p:cNvPr id="4098" name="Picture 2" descr="Планета обезьян. Уганда"/>
          <p:cNvPicPr>
            <a:picLocks noChangeAspect="1" noChangeArrowheads="1"/>
          </p:cNvPicPr>
          <p:nvPr/>
        </p:nvPicPr>
        <p:blipFill>
          <a:blip r:embed="rId3"/>
          <a:srcRect l="-7843" r="21568"/>
          <a:stretch>
            <a:fillRect/>
          </a:stretch>
        </p:blipFill>
        <p:spPr bwMode="auto">
          <a:xfrm>
            <a:off x="214282" y="1285860"/>
            <a:ext cx="4000528" cy="514353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214290"/>
            <a:ext cx="318170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 smtClean="0">
                <a:ea typeface="Adobe Gothic Std B" pitchFamily="34" charset="-128"/>
              </a:rPr>
              <a:t>  </a:t>
            </a:r>
            <a:r>
              <a:rPr lang="ru-RU" sz="4800" dirty="0" smtClean="0">
                <a:ea typeface="Adobe Gothic Std B"/>
              </a:rPr>
              <a:t>ГОРИЛЛА</a:t>
            </a:r>
            <a:r>
              <a:rPr lang="ru-RU" sz="6000" dirty="0" smtClean="0">
                <a:ea typeface="Adobe Gothic Std B" pitchFamily="34" charset="-128"/>
              </a:rPr>
              <a:t> </a:t>
            </a:r>
            <a:endParaRPr lang="ru-RU" sz="6000" dirty="0"/>
          </a:p>
        </p:txBody>
      </p:sp>
    </p:spTree>
    <p:extLst>
      <p:ext uri="{BB962C8B-B14F-4D97-AF65-F5344CB8AC3E}">
        <p14:creationId xmlns="" xmlns:p14="http://schemas.microsoft.com/office/powerpoint/2010/main" val="192463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80colourback_20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642918"/>
            <a:ext cx="83582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ea typeface="Adobe Gothic Std B"/>
              </a:rPr>
              <a:t>На каком континенте мы побывали?....</a:t>
            </a:r>
          </a:p>
          <a:p>
            <a:r>
              <a:rPr lang="ru-RU" sz="3200" dirty="0" smtClean="0">
                <a:ea typeface="Adobe Gothic Std B"/>
              </a:rPr>
              <a:t>С какими животными мы познакомились?.....</a:t>
            </a:r>
          </a:p>
          <a:p>
            <a:r>
              <a:rPr lang="ru-RU" sz="3200" dirty="0" smtClean="0">
                <a:ea typeface="Adobe Gothic Std B"/>
              </a:rPr>
              <a:t>Кто вам запомнился больше всего? …..</a:t>
            </a:r>
            <a:endParaRPr lang="ru-RU" sz="3200" dirty="0">
              <a:ea typeface="Adobe Gothic Std B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293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680colourback_20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8" name="Picture 4" descr="https://fs3.ppt4web.ru/images/95258/170838/310/img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0"/>
            <a:ext cx="6503438" cy="478632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500166" y="4929198"/>
            <a:ext cx="6000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 закрепление знаний детей об экзотических животных, проживающих в Африке. Расширение детских представлений об их среде обитания, особенностях поведения.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80colourback_20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6192688" cy="648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dobe Gothic Std B" pitchFamily="34" charset="-128"/>
                <a:ea typeface="Adobe Gothic Std B" pitchFamily="34" charset="-128"/>
              </a:rPr>
              <a:t>САВАННА</a:t>
            </a:r>
            <a:endParaRPr lang="ru-RU" dirty="0"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7544" y="5229200"/>
            <a:ext cx="8280920" cy="151216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 dirty="0" smtClean="0"/>
              <a:t>Саванна – равнины, покрытые травой и густым колючим кустарником. По всей равнине разбросаны группы высоких стройных деревьев с широкой кроной, похожих на зонтики. Эти деревья так и называются: зонтичные акации. В саванне пасутся стада травоядных животных и хищники.</a:t>
            </a:r>
            <a:endParaRPr lang="ru-RU" sz="24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08720"/>
            <a:ext cx="8136904" cy="4176464"/>
          </a:xfrm>
        </p:spPr>
      </p:pic>
    </p:spTree>
    <p:extLst>
      <p:ext uri="{BB962C8B-B14F-4D97-AF65-F5344CB8AC3E}">
        <p14:creationId xmlns="" xmlns:p14="http://schemas.microsoft.com/office/powerpoint/2010/main" val="9133280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Оля\Шаблоны ppt\фоны 50 шт\1680colourback_2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6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923928" cy="1052736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Adobe Gothic Std B" pitchFamily="34" charset="-128"/>
                <a:ea typeface="Adobe Gothic Std B" pitchFamily="34" charset="-128"/>
              </a:rPr>
              <a:t>ЛЕВ</a:t>
            </a:r>
            <a:endParaRPr lang="ru-RU" sz="6000" dirty="0"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1214422"/>
            <a:ext cx="4248472" cy="47863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Среди хищных животных Африки лев, бесспорно, занимает первое место. По сути, это громадная кошка. У самцов на плечах и шее густая грива. Львицы меньше, стройнее и гривы у них нет. Львы живут группами – </a:t>
            </a:r>
            <a:r>
              <a:rPr lang="ru-RU" sz="2400" dirty="0" err="1" smtClean="0"/>
              <a:t>прайдами</a:t>
            </a:r>
            <a:r>
              <a:rPr lang="ru-RU" sz="2400" dirty="0" smtClean="0"/>
              <a:t>. Такой </a:t>
            </a:r>
            <a:r>
              <a:rPr lang="ru-RU" sz="2400" dirty="0" err="1" smtClean="0"/>
              <a:t>прайд</a:t>
            </a:r>
            <a:r>
              <a:rPr lang="ru-RU" sz="2400" dirty="0" smtClean="0"/>
              <a:t> состоит из 1 – 2 взрослых самцов, нескольких львиц и их потомства разного возраста.</a:t>
            </a:r>
            <a:endParaRPr lang="ru-RU" sz="2400" dirty="0"/>
          </a:p>
        </p:txBody>
      </p:sp>
      <p:pic>
        <p:nvPicPr>
          <p:cNvPr id="6" name="рёв-льва-Без-названия(muzofon.com)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9">
                    <a14:imgEffect>
                      <a14:brightnessContrast contrast="-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96001" y="6018509"/>
            <a:ext cx="343347" cy="343347"/>
          </a:xfrm>
          <a:prstGeom prst="rect">
            <a:avLst/>
          </a:prstGeom>
        </p:spPr>
      </p:pic>
      <p:pic>
        <p:nvPicPr>
          <p:cNvPr id="14338" name="Picture 2" descr="Оригинал схемы вышивки «лев и львица» (№474742) - Вышивка крестом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7158" y="1285860"/>
            <a:ext cx="3909977" cy="49482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2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80colourback_20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860032" y="274638"/>
            <a:ext cx="3826768" cy="106613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dobe Gothic Std B" pitchFamily="34" charset="-128"/>
                <a:ea typeface="Adobe Gothic Std B" pitchFamily="34" charset="-128"/>
              </a:rPr>
              <a:t>СТРАУС</a:t>
            </a:r>
            <a:endParaRPr lang="ru-RU" dirty="0"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13" name="Объект 12"/>
          <p:cNvSpPr>
            <a:spLocks noGrp="1"/>
          </p:cNvSpPr>
          <p:nvPr>
            <p:ph sz="half" idx="1"/>
          </p:nvPr>
        </p:nvSpPr>
        <p:spPr>
          <a:xfrm>
            <a:off x="539552" y="1571612"/>
            <a:ext cx="3744416" cy="46657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dirty="0" smtClean="0"/>
              <a:t>Самая большая птица в мире. Рост его почти 3 м. Летать он не может, но в беге не уступит лошади. Живут страусы в открытой местности и в пище не разборчивы: поедают крупных насекомых, ящериц, мышей, семена и проростки растений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15" name="Объект 1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556792"/>
            <a:ext cx="4104456" cy="4680520"/>
          </a:xfr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80colourback_20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1560" y="44624"/>
            <a:ext cx="864096" cy="3732014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Adobe Gothic Std B" pitchFamily="34" charset="-128"/>
                <a:ea typeface="Adobe Gothic Std B" pitchFamily="34" charset="-128"/>
              </a:rPr>
              <a:t>З</a:t>
            </a:r>
            <a:br>
              <a:rPr lang="ru-RU" sz="4800" dirty="0" smtClean="0">
                <a:latin typeface="Adobe Gothic Std B" pitchFamily="34" charset="-128"/>
                <a:ea typeface="Adobe Gothic Std B" pitchFamily="34" charset="-128"/>
              </a:rPr>
            </a:br>
            <a:r>
              <a:rPr lang="ru-RU" sz="4800" dirty="0" smtClean="0">
                <a:latin typeface="Adobe Gothic Std B" pitchFamily="34" charset="-128"/>
                <a:ea typeface="Adobe Gothic Std B" pitchFamily="34" charset="-128"/>
              </a:rPr>
              <a:t>Е</a:t>
            </a:r>
            <a:br>
              <a:rPr lang="ru-RU" sz="4800" dirty="0" smtClean="0">
                <a:latin typeface="Adobe Gothic Std B" pitchFamily="34" charset="-128"/>
                <a:ea typeface="Adobe Gothic Std B" pitchFamily="34" charset="-128"/>
              </a:rPr>
            </a:br>
            <a:r>
              <a:rPr lang="ru-RU" sz="4800" dirty="0" smtClean="0">
                <a:latin typeface="Adobe Gothic Std B" pitchFamily="34" charset="-128"/>
                <a:ea typeface="Adobe Gothic Std B" pitchFamily="34" charset="-128"/>
              </a:rPr>
              <a:t>Б</a:t>
            </a:r>
            <a:br>
              <a:rPr lang="ru-RU" sz="4800" dirty="0" smtClean="0">
                <a:latin typeface="Adobe Gothic Std B" pitchFamily="34" charset="-128"/>
                <a:ea typeface="Adobe Gothic Std B" pitchFamily="34" charset="-128"/>
              </a:rPr>
            </a:br>
            <a:r>
              <a:rPr lang="ru-RU" sz="4800" dirty="0" smtClean="0">
                <a:latin typeface="Adobe Gothic Std B" pitchFamily="34" charset="-128"/>
                <a:ea typeface="Adobe Gothic Std B" pitchFamily="34" charset="-128"/>
              </a:rPr>
              <a:t>Р</a:t>
            </a:r>
            <a:br>
              <a:rPr lang="ru-RU" sz="4800" dirty="0" smtClean="0">
                <a:latin typeface="Adobe Gothic Std B" pitchFamily="34" charset="-128"/>
                <a:ea typeface="Adobe Gothic Std B" pitchFamily="34" charset="-128"/>
              </a:rPr>
            </a:br>
            <a:r>
              <a:rPr lang="ru-RU" sz="4800" dirty="0" smtClean="0">
                <a:latin typeface="Adobe Gothic Std B" pitchFamily="34" charset="-128"/>
                <a:ea typeface="Adobe Gothic Std B" pitchFamily="34" charset="-128"/>
              </a:rPr>
              <a:t>А</a:t>
            </a:r>
            <a:endParaRPr lang="ru-RU" sz="4800" dirty="0"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426368" y="4365104"/>
            <a:ext cx="8291264" cy="237626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Зебра очень похожа на лошадь, только хвост не пушистый, а с кисточкой на конце, да грива короткая, торчком, точно подстриженная. Ну, и конечно, окраска другая, чёрно–белая, полосатая. Зебры – настоящие африканцы, в других местах их нет. Живут стадами, питаются травой. Зебры дики и своенравны, ещё ни кому не удалось приручить их.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599" y="260648"/>
            <a:ext cx="6542857" cy="3960440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80colourback_20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14283" y="44624"/>
            <a:ext cx="4213701" cy="86409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dobe Gothic Std B" pitchFamily="34" charset="-128"/>
                <a:ea typeface="Adobe Gothic Std B" pitchFamily="34" charset="-128"/>
              </a:rPr>
              <a:t>НОСОРОГ</a:t>
            </a:r>
            <a:endParaRPr lang="ru-RU" dirty="0"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932040" y="1071546"/>
            <a:ext cx="4211596" cy="47149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На носу у носорога – рог, а чаще два: передний большой, а задний – маленький. Рог – грозное оружие носорога, и даже слон уступает ему дорогу. Носорог очень плохо видит, но слух и чутьё у него замечательные. Живут носороги поодиночке. Питаются веточками кустарников и не боятся ни шипов, ни колючек.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96752"/>
            <a:ext cx="4608512" cy="46085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80colourback_20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7504" y="274638"/>
            <a:ext cx="396044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Adobe Gothic Std B" pitchFamily="34" charset="-128"/>
                <a:ea typeface="Adobe Gothic Std B" pitchFamily="34" charset="-128"/>
              </a:rPr>
              <a:t>ГАЗЕЛЬ</a:t>
            </a:r>
            <a:endParaRPr lang="ru-RU" sz="4800" dirty="0"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4499992" y="1000108"/>
            <a:ext cx="4186808" cy="52864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Газель – это вид антилоп. Эти животные выделяются грациозным телосложением и загнутыми кверху рогами. Обычно антилопы бывают рыжевато–коричневого, красноватого или серого цвета, с белыми отметинами на мордочке. Живот тоже обычно белый. Многие антилопы, живущие на открытых равнинах, собираются в стада до 1 000 голов. Другие живут в одиночку и малыми группами.</a:t>
            </a:r>
            <a:endParaRPr lang="ru-RU" sz="2400" dirty="0"/>
          </a:p>
        </p:txBody>
      </p:sp>
      <p:pic>
        <p:nvPicPr>
          <p:cNvPr id="10" name="Picture 2" descr="газель — Викисловарь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1214422"/>
            <a:ext cx="3357586" cy="492922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80colourback_20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9294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488" y="0"/>
            <a:ext cx="3143272" cy="646331"/>
          </a:xfrm>
          <a:prstGeom prst="rect">
            <a:avLst/>
          </a:prstGeom>
          <a:noFill/>
        </p:spPr>
        <p:txBody>
          <a:bodyPr wrap="square" rtlCol="0">
            <a:prstTxWarp prst="textSlantUp">
              <a:avLst>
                <a:gd name="adj" fmla="val 10718"/>
              </a:avLst>
            </a:prstTxWarp>
            <a:spAutoFit/>
          </a:bodyPr>
          <a:lstStyle/>
          <a:p>
            <a:r>
              <a:rPr lang="ru-RU" sz="3600" b="1" i="1" dirty="0" smtClean="0">
                <a:solidFill>
                  <a:schemeClr val="tx2"/>
                </a:solidFill>
              </a:rPr>
              <a:t> </a:t>
            </a:r>
            <a:endParaRPr lang="ru-RU" sz="3600" b="1" i="1" dirty="0">
              <a:solidFill>
                <a:schemeClr val="tx2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67544" y="4005063"/>
            <a:ext cx="8424936" cy="25202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 smtClean="0"/>
              <a:t>Крокодил – дальний родственник наших ящериц, он даже похож на них. Но он совсем другой! Это громадное, до 6 м в длину животное с могучим хвостом и мощными челюстями, вооружённых острыми зубами. Тело покрыто плотными роговыми щитками, которые и пуля не берёт. Живут крокодилы в реках и озёрах Африки, прекрасно плавают и ныряют. Кормятся чаще рыбой, но хватают и зверей. Опасны крокодилы и для людей.</a:t>
            </a:r>
            <a:endParaRPr lang="ru-RU" sz="220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467544" y="-19969"/>
            <a:ext cx="1728192" cy="4673105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Adobe Gothic Std B" pitchFamily="34" charset="-128"/>
                <a:ea typeface="Adobe Gothic Std B" pitchFamily="34" charset="-128"/>
              </a:rPr>
              <a:t>К</a:t>
            </a:r>
          </a:p>
          <a:p>
            <a:r>
              <a:rPr lang="ru-RU" sz="2800" dirty="0" smtClean="0">
                <a:latin typeface="Adobe Gothic Std B" pitchFamily="34" charset="-128"/>
                <a:ea typeface="Adobe Gothic Std B" pitchFamily="34" charset="-128"/>
              </a:rPr>
              <a:t>Р</a:t>
            </a:r>
          </a:p>
          <a:p>
            <a:r>
              <a:rPr lang="ru-RU" sz="2800" dirty="0" smtClean="0">
                <a:latin typeface="Adobe Gothic Std B" pitchFamily="34" charset="-128"/>
                <a:ea typeface="Adobe Gothic Std B" pitchFamily="34" charset="-128"/>
              </a:rPr>
              <a:t>О</a:t>
            </a:r>
          </a:p>
          <a:p>
            <a:r>
              <a:rPr lang="ru-RU" sz="2800" dirty="0" smtClean="0">
                <a:latin typeface="Adobe Gothic Std B" pitchFamily="34" charset="-128"/>
                <a:ea typeface="Adobe Gothic Std B" pitchFamily="34" charset="-128"/>
              </a:rPr>
              <a:t>К</a:t>
            </a:r>
          </a:p>
          <a:p>
            <a:r>
              <a:rPr lang="ru-RU" sz="2800" dirty="0" smtClean="0">
                <a:latin typeface="Adobe Gothic Std B" pitchFamily="34" charset="-128"/>
                <a:ea typeface="Adobe Gothic Std B" pitchFamily="34" charset="-128"/>
              </a:rPr>
              <a:t>О</a:t>
            </a:r>
          </a:p>
          <a:p>
            <a:r>
              <a:rPr lang="ru-RU" sz="2800" dirty="0" smtClean="0">
                <a:latin typeface="Adobe Gothic Std B" pitchFamily="34" charset="-128"/>
                <a:ea typeface="Adobe Gothic Std B" pitchFamily="34" charset="-128"/>
              </a:rPr>
              <a:t>Д</a:t>
            </a:r>
          </a:p>
          <a:p>
            <a:r>
              <a:rPr lang="ru-RU" sz="2800" dirty="0" smtClean="0">
                <a:latin typeface="Adobe Gothic Std B" pitchFamily="34" charset="-128"/>
                <a:ea typeface="Adobe Gothic Std B" pitchFamily="34" charset="-128"/>
              </a:rPr>
              <a:t>И</a:t>
            </a:r>
          </a:p>
          <a:p>
            <a:r>
              <a:rPr lang="ru-RU" sz="2800" dirty="0" smtClean="0">
                <a:latin typeface="Adobe Gothic Std B" pitchFamily="34" charset="-128"/>
                <a:ea typeface="Adobe Gothic Std B" pitchFamily="34" charset="-128"/>
              </a:rPr>
              <a:t>Л</a:t>
            </a:r>
            <a:endParaRPr lang="ru-RU" sz="2800" dirty="0">
              <a:latin typeface="Adobe Gothic Std B" pitchFamily="34" charset="-128"/>
              <a:ea typeface="Adobe Gothic Std B" pitchFamily="34" charset="-128"/>
            </a:endParaRPr>
          </a:p>
        </p:txBody>
      </p:sp>
      <p:pic>
        <p:nvPicPr>
          <p:cNvPr id="9220" name="Picture 4" descr="Дикая природа Африки. Хищники крокодилы. Документальный фильм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428604"/>
            <a:ext cx="7500990" cy="32620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811</TotalTime>
  <Words>814</Words>
  <Application>Microsoft Office PowerPoint</Application>
  <PresentationFormat>Экран (4:3)</PresentationFormat>
  <Paragraphs>41</Paragraphs>
  <Slides>15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САВАННА</vt:lpstr>
      <vt:lpstr>ЛЕВ</vt:lpstr>
      <vt:lpstr>СТРАУС</vt:lpstr>
      <vt:lpstr>З Е Б Р А</vt:lpstr>
      <vt:lpstr>НОСОРОГ</vt:lpstr>
      <vt:lpstr>ГАЗЕЛЬ</vt:lpstr>
      <vt:lpstr>Слайд 9</vt:lpstr>
      <vt:lpstr>ЖИРАФ</vt:lpstr>
      <vt:lpstr>Г Е П А Р Д</vt:lpstr>
      <vt:lpstr>СЛОН</vt:lpstr>
      <vt:lpstr>БЕГЕМОТ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82</cp:revision>
  <dcterms:created xsi:type="dcterms:W3CDTF">2012-01-25T07:16:34Z</dcterms:created>
  <dcterms:modified xsi:type="dcterms:W3CDTF">2023-02-07T06:55:50Z</dcterms:modified>
</cp:coreProperties>
</file>