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77" r:id="rId3"/>
    <p:sldId id="329" r:id="rId4"/>
    <p:sldId id="330" r:id="rId5"/>
    <p:sldId id="331" r:id="rId6"/>
    <p:sldId id="332" r:id="rId7"/>
    <p:sldId id="333" r:id="rId8"/>
    <p:sldId id="334" r:id="rId9"/>
    <p:sldId id="335" r:id="rId10"/>
    <p:sldId id="33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7B17"/>
    <a:srgbClr val="A14D07"/>
    <a:srgbClr val="F4E2CC"/>
    <a:srgbClr val="604A8C"/>
    <a:srgbClr val="FFFFFF"/>
    <a:srgbClr val="E3DFEE"/>
    <a:srgbClr val="6F3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193" autoAdjust="0"/>
    <p:restoredTop sz="94660"/>
  </p:normalViewPr>
  <p:slideViewPr>
    <p:cSldViewPr>
      <p:cViewPr>
        <p:scale>
          <a:sx n="72" d="100"/>
          <a:sy n="72" d="100"/>
        </p:scale>
        <p:origin x="-99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484784"/>
            <a:ext cx="91440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27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247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70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hyperlink" Target="media/02.JPG" TargetMode="External"/><Relationship Id="rId4" Type="http://schemas.openxmlformats.org/officeDocument/2006/relationships/hyperlink" Target="https://reader.lecta.ru/demo/7934-65/data/objects/b031422/index.x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0000"/>
            <a:ext cx="9144000" cy="9144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9" name="TextBox 14"/>
          <p:cNvSpPr txBox="1"/>
          <p:nvPr/>
        </p:nvSpPr>
        <p:spPr>
          <a:xfrm>
            <a:off x="179512" y="1980000"/>
            <a:ext cx="8804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FF"/>
                  </a:glow>
                </a:effectLst>
                <a:latin typeface="Arial Black" pitchFamily="34" charset="0"/>
              </a:rPr>
              <a:t>ЗВЕЗДНОЕ НЕБО.</a:t>
            </a:r>
            <a:endParaRPr lang="ru-RU" sz="2400" dirty="0">
              <a:solidFill>
                <a:schemeClr val="accent1">
                  <a:lumMod val="75000"/>
                </a:schemeClr>
              </a:solidFill>
              <a:effectLst>
                <a:glow rad="101600">
                  <a:srgbClr val="FFFFFF"/>
                </a:glow>
              </a:effectLst>
              <a:latin typeface="Arial Black" pitchFamily="34" charset="0"/>
            </a:endParaRPr>
          </a:p>
        </p:txBody>
      </p:sp>
      <p:sp>
        <p:nvSpPr>
          <p:cNvPr id="15" name="Заголовок 1"/>
          <p:cNvSpPr>
            <a:spLocks noGrp="1"/>
          </p:cNvSpPr>
          <p:nvPr>
            <p:ph type="ctrTitle"/>
          </p:nvPr>
        </p:nvSpPr>
        <p:spPr>
          <a:xfrm>
            <a:off x="1191444" y="1548000"/>
            <a:ext cx="7812360" cy="54876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</a:rPr>
              <a:t>АСТРОМЕТРИЯ</a:t>
            </a:r>
            <a:endParaRPr lang="ru-RU" sz="180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588" y="2495883"/>
            <a:ext cx="3810000" cy="2343150"/>
          </a:xfrm>
          <a:prstGeom prst="rect">
            <a:avLst/>
          </a:prstGeom>
          <a:ln w="63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41895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BE87~1\AppData\Local\Temp\Rar$DIa7784.45377\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8140756" cy="6831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844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4" name="Прямоугольник 3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5" name="Прямая соединительная линия 4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Цель нашего урока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8024" y="638175"/>
            <a:ext cx="87864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Если наблюдать за звёздами в течение нескольких вечеров, то можно заметить, что наиболее яркие звёзды могут быть распределены в отдельные группы — созвездия.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178024" y="1792884"/>
            <a:ext cx="3816424" cy="4176464"/>
            <a:chOff x="4320000" y="1844824"/>
            <a:chExt cx="3816424" cy="4176464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4320000" y="1844824"/>
              <a:ext cx="3816424" cy="252000"/>
            </a:xfrm>
            <a:prstGeom prst="rect">
              <a:avLst/>
            </a:prstGeom>
            <a:ln w="63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320000" y="2088000"/>
              <a:ext cx="3816424" cy="3933288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ru-RU" sz="20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ВЫ УЗНАЕТЕ:</a:t>
              </a:r>
            </a:p>
            <a:p>
              <a:r>
                <a:rPr lang="ru-RU" sz="2000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Какие звёзды входят в созвездия Ориона и Лебедя.</a:t>
              </a:r>
            </a:p>
            <a:p>
              <a:r>
                <a:rPr lang="ru-RU" sz="2000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Что такое эклиптика.</a:t>
              </a:r>
            </a:p>
            <a:p>
              <a:r>
                <a:rPr lang="ru-RU" sz="2000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Почему происходит петлеобразное движение планет по небу.</a:t>
              </a:r>
            </a:p>
            <a:p>
              <a:r>
                <a:rPr lang="ru-RU" sz="20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ВСПОМНИТЕ:</a:t>
              </a:r>
            </a:p>
            <a:p>
              <a:r>
                <a:rPr lang="ru-RU" sz="2000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Какие вы знаете небесные тела? </a:t>
              </a:r>
            </a:p>
            <a:p>
              <a:r>
                <a:rPr lang="ru-RU" sz="2000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Чем звёзды отличаются от планет?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715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4" name="Прямоугольник 3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5" name="Прямая соединительная линия 4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Что сделано дома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08825" y="764704"/>
            <a:ext cx="2652896" cy="432048"/>
            <a:chOff x="108000" y="620688"/>
            <a:chExt cx="2652896" cy="432048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08000" y="620688"/>
              <a:ext cx="1428964" cy="432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1573922" y="620688"/>
              <a:ext cx="1186974" cy="43204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2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Скругленный прямоугольник 16"/>
          <p:cNvSpPr/>
          <p:nvPr/>
        </p:nvSpPr>
        <p:spPr>
          <a:xfrm>
            <a:off x="2844633" y="768640"/>
            <a:ext cx="625595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225C42"/>
                </a:solidFill>
              </a:rPr>
              <a:t>?</a:t>
            </a:r>
            <a:endParaRPr lang="ru-RU" sz="2800" dirty="0">
              <a:solidFill>
                <a:srgbClr val="225C42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" y="1268760"/>
            <a:ext cx="7291387" cy="247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3205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4" name="Прямоугольник 3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5" name="Прямая соединительная линия 4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Звезды и созвездия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692696"/>
            <a:ext cx="88569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Наиболее заметные группы звёзд объединили в созвездия, присвоив им имена мифических героев (Геркулес, Орион, Цефей и др.) и животных (Телец, Гидра, Заяц и др.).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24037"/>
            <a:ext cx="4286250" cy="32099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028" y="1824037"/>
            <a:ext cx="4286250" cy="39624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0" y="5949280"/>
            <a:ext cx="61236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Назови яркие звезды, найди их на звездной карте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7478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4" name="Прямоугольник 3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5" name="Прямая соединительная линия 4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Звездные величины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692696"/>
            <a:ext cx="6518651" cy="5616624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6729916" y="1438426"/>
            <a:ext cx="9813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- 1,47</a:t>
            </a:r>
            <a:r>
              <a:rPr lang="en-US" sz="2000" baseline="30000" dirty="0" smtClean="0">
                <a:latin typeface="Arial" pitchFamily="34" charset="0"/>
                <a:cs typeface="Arial" pitchFamily="34" charset="0"/>
              </a:rPr>
              <a:t>m</a:t>
            </a:r>
            <a:endParaRPr lang="ru-RU" sz="2000" baseline="30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07661" y="5229200"/>
            <a:ext cx="8258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Arial" pitchFamily="34" charset="0"/>
                <a:cs typeface="Arial" pitchFamily="34" charset="0"/>
              </a:rPr>
              <a:t>1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15</a:t>
            </a:r>
            <a:r>
              <a:rPr lang="en-US" sz="2000" baseline="30000" dirty="0" smtClean="0">
                <a:latin typeface="Arial" pitchFamily="34" charset="0"/>
                <a:cs typeface="Arial" pitchFamily="34" charset="0"/>
              </a:rPr>
              <a:t>m</a:t>
            </a:r>
            <a:endParaRPr lang="ru-RU" sz="2000" baseline="30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729589" y="3861048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2000" baseline="30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728026" y="3190062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2000" baseline="30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045656" y="3590172"/>
            <a:ext cx="16417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Какая ярче?</a:t>
            </a:r>
            <a:endParaRPr lang="ru-RU" sz="2000" baseline="30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255086" y="6314822"/>
            <a:ext cx="44430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Найди созвездия на звездной карте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678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4" name="Прямоугольник 3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5" name="Прямая соединительная линия 4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Полярная звезда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9512" y="4581128"/>
            <a:ext cx="35528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Северный полюс мира.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Небесная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фера</a:t>
            </a:r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92696"/>
            <a:ext cx="3552825" cy="381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677577"/>
            <a:ext cx="5040000" cy="563904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9" name="Скругленный прямоугольник 8">
            <a:hlinkClick r:id="rId4"/>
          </p:cNvPr>
          <p:cNvSpPr/>
          <p:nvPr/>
        </p:nvSpPr>
        <p:spPr>
          <a:xfrm>
            <a:off x="323528" y="5517232"/>
            <a:ext cx="2664296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Небесная сфера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Скругленный прямоугольник 10">
            <a:hlinkClick r:id="rId5" action="ppaction://hlinkfile"/>
          </p:cNvPr>
          <p:cNvSpPr/>
          <p:nvPr/>
        </p:nvSpPr>
        <p:spPr>
          <a:xfrm>
            <a:off x="323528" y="5962442"/>
            <a:ext cx="2664296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Полярная звезда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90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4" name="Прямоугольник 3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5" name="Прямая соединительная линия 4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Солнце движется по эклиптике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86449" y="580401"/>
            <a:ext cx="323495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Особое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место среди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созвездий занимают 12 зодиакальных созвездий, через которые проходит годичный путь Солнца — эклиптика.</a:t>
            </a:r>
            <a:endParaRPr lang="ru-RU" sz="20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612000"/>
            <a:ext cx="5580112" cy="54175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56" y="5830558"/>
            <a:ext cx="8676000" cy="96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17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4" name="Прямоугольник 3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5" name="Прямая соединительная линия 4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Подумай…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171065" y="898497"/>
            <a:ext cx="4594364" cy="4177503"/>
            <a:chOff x="171065" y="898497"/>
            <a:chExt cx="4594364" cy="4177503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71065" y="4824000"/>
              <a:ext cx="4594364" cy="252000"/>
            </a:xfrm>
            <a:prstGeom prst="rect">
              <a:avLst/>
            </a:prstGeom>
            <a:ln w="63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71065" y="898497"/>
              <a:ext cx="4594364" cy="3933288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ru-RU" sz="20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ВАШЕ МНЕНИЕ:</a:t>
              </a:r>
            </a:p>
            <a:p>
              <a:r>
                <a:rPr lang="ru-RU" sz="2000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Можно ли, наблюдая за звёздным небом, доказать, что Земля вращается вокруг своей оси?</a:t>
              </a:r>
            </a:p>
            <a:p>
              <a:r>
                <a:rPr lang="ru-RU" sz="2000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Как можно сориентироваться ночью </a:t>
              </a:r>
              <a:r>
                <a:rPr lang="ru-RU" sz="2000" dirty="0" smtClean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по звёздам?</a:t>
              </a:r>
            </a:p>
            <a:p>
              <a:r>
                <a:rPr lang="ru-RU" sz="20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ВОПРОСЫ И ЗАДАНИЯ:</a:t>
              </a:r>
            </a:p>
            <a:p>
              <a:r>
                <a:rPr lang="ru-RU" sz="2000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От чего зависит звёздная величина?</a:t>
              </a:r>
            </a:p>
            <a:p>
              <a:r>
                <a:rPr lang="ru-RU" sz="2000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Что такое небесная сфера?</a:t>
              </a:r>
            </a:p>
            <a:p>
              <a:r>
                <a:rPr lang="ru-RU" sz="2000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Как определить ось мира и полюсы мира?</a:t>
              </a:r>
            </a:p>
            <a:p>
              <a:r>
                <a:rPr lang="ru-RU" sz="2000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Что такое эклиптика?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797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BE87~1\AppData\Local\Temp\Rar$DIa7784.43795\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117" y="0"/>
            <a:ext cx="68877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1595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2663</TotalTime>
  <Words>231</Words>
  <Application>Microsoft Office PowerPoint</Application>
  <PresentationFormat>Экран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АСТРОМЕТРИЯ</vt:lpstr>
      <vt:lpstr>Цель нашего урока</vt:lpstr>
      <vt:lpstr>Что сделано дома</vt:lpstr>
      <vt:lpstr>Звезды и созвездия</vt:lpstr>
      <vt:lpstr>Звездные величины</vt:lpstr>
      <vt:lpstr>Полярная звезда</vt:lpstr>
      <vt:lpstr>Солнце движется по эклиптике</vt:lpstr>
      <vt:lpstr>Подумай…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svg</dc:creator>
  <cp:lastModifiedBy>Димон</cp:lastModifiedBy>
  <cp:revision>366</cp:revision>
  <dcterms:created xsi:type="dcterms:W3CDTF">2015-06-18T09:54:57Z</dcterms:created>
  <dcterms:modified xsi:type="dcterms:W3CDTF">2023-02-08T09:11:52Z</dcterms:modified>
</cp:coreProperties>
</file>