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328" r:id="rId3"/>
    <p:sldId id="339" r:id="rId4"/>
    <p:sldId id="336" r:id="rId5"/>
    <p:sldId id="335" r:id="rId6"/>
    <p:sldId id="337" r:id="rId7"/>
    <p:sldId id="338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7B17"/>
    <a:srgbClr val="A14D07"/>
    <a:srgbClr val="F4E2CC"/>
    <a:srgbClr val="604A8C"/>
    <a:srgbClr val="FFFFFF"/>
    <a:srgbClr val="E3DFEE"/>
    <a:srgbClr val="6F35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8193" autoAdjust="0"/>
    <p:restoredTop sz="94660"/>
  </p:normalViewPr>
  <p:slideViewPr>
    <p:cSldViewPr>
      <p:cViewPr>
        <p:scale>
          <a:sx n="72" d="100"/>
          <a:sy n="72" d="100"/>
        </p:scale>
        <p:origin x="-996" y="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0" y="1484784"/>
            <a:ext cx="9144000" cy="1470025"/>
          </a:xfrm>
        </p:spPr>
        <p:txBody>
          <a:bodyPr/>
          <a:lstStyle>
            <a:lvl1pPr>
              <a:defRPr b="1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1278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60" y="6648"/>
            <a:ext cx="9132540" cy="614040"/>
          </a:xfrm>
        </p:spPr>
        <p:txBody>
          <a:bodyPr>
            <a:normAutofit/>
          </a:bodyPr>
          <a:lstStyle>
            <a:lvl1pPr algn="l">
              <a:defRPr sz="2800" b="1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82475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628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2700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</p:sldLayoutIdLst>
  <p:txStyles>
    <p:titleStyle>
      <a:lvl1pPr algn="l" defTabSz="914400" rtl="0" eaLnBrk="1" latinLnBrk="0" hangingPunct="1">
        <a:spcBef>
          <a:spcPct val="0"/>
        </a:spcBef>
        <a:buNone/>
        <a:defRPr sz="4400" b="1" kern="1200" cap="none" spc="0">
          <a:ln w="1905"/>
          <a:gradFill>
            <a:gsLst>
              <a:gs pos="0">
                <a:schemeClr val="accent6">
                  <a:shade val="20000"/>
                  <a:satMod val="200000"/>
                </a:schemeClr>
              </a:gs>
              <a:gs pos="78000">
                <a:schemeClr val="accent6">
                  <a:tint val="90000"/>
                  <a:shade val="89000"/>
                  <a:satMod val="220000"/>
                </a:schemeClr>
              </a:gs>
              <a:gs pos="100000">
                <a:schemeClr val="accent6">
                  <a:tint val="12000"/>
                  <a:satMod val="255000"/>
                </a:schemeClr>
              </a:gs>
            </a:gsLst>
            <a:lin ang="5400000"/>
          </a:gradFill>
          <a:effectLst>
            <a:innerShdw blurRad="69850" dist="43180" dir="5400000">
              <a:srgbClr val="000000">
                <a:alpha val="65000"/>
              </a:srgbClr>
            </a:innerShdw>
          </a:effectLst>
          <a:latin typeface="Arial Black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hyperlink" Target="media/00.JP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80000"/>
            <a:ext cx="9144000" cy="914400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9" name="TextBox 14"/>
          <p:cNvSpPr txBox="1"/>
          <p:nvPr/>
        </p:nvSpPr>
        <p:spPr>
          <a:xfrm>
            <a:off x="179512" y="1980000"/>
            <a:ext cx="88040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effectLst>
                  <a:glow rad="101600">
                    <a:srgbClr val="FFFFFF"/>
                  </a:glow>
                </a:effectLst>
                <a:latin typeface="Arial Black" pitchFamily="34" charset="0"/>
              </a:rPr>
              <a:t>НЕБЕСНЫЕ КООРДИНАТЫ</a:t>
            </a:r>
            <a:endParaRPr lang="ru-RU" sz="2400" dirty="0">
              <a:solidFill>
                <a:schemeClr val="accent1">
                  <a:lumMod val="75000"/>
                </a:schemeClr>
              </a:solidFill>
              <a:effectLst>
                <a:glow rad="101600">
                  <a:srgbClr val="FFFFFF"/>
                </a:glow>
              </a:effectLst>
              <a:latin typeface="Arial Black" pitchFamily="34" charset="0"/>
            </a:endParaRPr>
          </a:p>
        </p:txBody>
      </p:sp>
      <p:sp>
        <p:nvSpPr>
          <p:cNvPr id="15" name="Заголовок 1"/>
          <p:cNvSpPr>
            <a:spLocks noGrp="1"/>
          </p:cNvSpPr>
          <p:nvPr>
            <p:ph type="ctrTitle"/>
          </p:nvPr>
        </p:nvSpPr>
        <p:spPr>
          <a:xfrm>
            <a:off x="1191444" y="1548000"/>
            <a:ext cx="7812360" cy="548760"/>
          </a:xfrm>
        </p:spPr>
        <p:txBody>
          <a:bodyPr>
            <a:normAutofit/>
          </a:bodyPr>
          <a:lstStyle/>
          <a:p>
            <a:pPr algn="r"/>
            <a:r>
              <a:rPr lang="ru-RU" sz="1800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bg1"/>
                </a:solidFill>
                <a:effectLst/>
              </a:rPr>
              <a:t>АСТРОМЕТРИЯ</a:t>
            </a:r>
            <a:endParaRPr lang="ru-RU" sz="1800" dirty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chemeClr val="bg1"/>
              </a:solidFill>
              <a:effectLst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3588" y="2495883"/>
            <a:ext cx="3810000" cy="2343150"/>
          </a:xfrm>
          <a:prstGeom prst="rect">
            <a:avLst/>
          </a:prstGeom>
          <a:ln w="635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1418954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4" name="Прямоугольник 3"/>
            <p:cNvSpPr/>
            <p:nvPr userDrawn="1"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5" name="Прямая соединительная линия 4"/>
            <p:cNvCxnSpPr/>
            <p:nvPr userDrawn="1"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5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Цель нашего урока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78024" y="638175"/>
            <a:ext cx="87864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 астрономии для описания положения светил на небе или точек на воображаемой небесной сфере используют свои системы координат.</a:t>
            </a:r>
          </a:p>
        </p:txBody>
      </p:sp>
      <p:grpSp>
        <p:nvGrpSpPr>
          <p:cNvPr id="13" name="Группа 12"/>
          <p:cNvGrpSpPr/>
          <p:nvPr/>
        </p:nvGrpSpPr>
        <p:grpSpPr>
          <a:xfrm>
            <a:off x="178024" y="1758248"/>
            <a:ext cx="3816424" cy="4176464"/>
            <a:chOff x="4320000" y="1844824"/>
            <a:chExt cx="3816424" cy="4176464"/>
          </a:xfrm>
        </p:grpSpPr>
        <p:sp>
          <p:nvSpPr>
            <p:cNvPr id="14" name="Прямоугольник 13"/>
            <p:cNvSpPr/>
            <p:nvPr/>
          </p:nvSpPr>
          <p:spPr>
            <a:xfrm>
              <a:off x="4320000" y="1844824"/>
              <a:ext cx="3816424" cy="252000"/>
            </a:xfrm>
            <a:prstGeom prst="rect">
              <a:avLst/>
            </a:prstGeom>
            <a:ln w="635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4320000" y="2088000"/>
              <a:ext cx="3816424" cy="3933288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ru-RU" sz="2000" b="1" dirty="0">
                  <a:solidFill>
                    <a:schemeClr val="tx2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ВЫ УЗНАЕТЕ:</a:t>
              </a:r>
            </a:p>
            <a:p>
              <a:r>
                <a:rPr lang="ru-RU" sz="2000" dirty="0">
                  <a:solidFill>
                    <a:schemeClr val="tx2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Что такое небесный экватор и небесный меридиан.</a:t>
              </a:r>
            </a:p>
            <a:p>
              <a:r>
                <a:rPr lang="ru-RU" sz="2000" dirty="0">
                  <a:solidFill>
                    <a:schemeClr val="tx2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Как строят экваториальную систему небесных координат.</a:t>
              </a:r>
            </a:p>
            <a:p>
              <a:r>
                <a:rPr lang="ru-RU" sz="2000" dirty="0">
                  <a:solidFill>
                    <a:schemeClr val="tx2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Как строят горизонтальную систему небесных координат.</a:t>
              </a:r>
            </a:p>
            <a:p>
              <a:r>
                <a:rPr lang="ru-RU" sz="2000" b="1" dirty="0">
                  <a:solidFill>
                    <a:schemeClr val="tx2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ВСПОМНИТЕ:</a:t>
              </a:r>
            </a:p>
            <a:p>
              <a:r>
                <a:rPr lang="ru-RU" sz="2000" dirty="0">
                  <a:solidFill>
                    <a:schemeClr val="tx2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Какие бывают географические координаты?</a:t>
              </a:r>
            </a:p>
            <a:p>
              <a:r>
                <a:rPr lang="ru-RU" sz="2000" dirty="0">
                  <a:solidFill>
                    <a:schemeClr val="tx2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Что такое градусная и часовая мера угла?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10664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4" name="Прямоугольник 3"/>
            <p:cNvSpPr/>
            <p:nvPr userDrawn="1"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5" name="Прямая соединительная линия 4"/>
            <p:cNvCxnSpPr/>
            <p:nvPr userDrawn="1"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5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Небесные координаты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966520" y="757236"/>
            <a:ext cx="315488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Экваториальная система координат</a:t>
            </a:r>
          </a:p>
          <a:p>
            <a:endParaRPr lang="ru-RU" sz="2000" dirty="0">
              <a:latin typeface="Arial" pitchFamily="34" charset="0"/>
              <a:cs typeface="Arial" pitchFamily="34" charset="0"/>
            </a:endParaRPr>
          </a:p>
          <a:p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l-GR" sz="2400" dirty="0" smtClean="0">
                <a:latin typeface="Cambria Math"/>
                <a:ea typeface="Cambria Math"/>
                <a:cs typeface="Arial" pitchFamily="34" charset="0"/>
              </a:rPr>
              <a:t>α</a:t>
            </a:r>
            <a:r>
              <a:rPr lang="ru-RU" sz="2000" dirty="0" smtClean="0">
                <a:latin typeface="Cambria Math"/>
                <a:ea typeface="Cambria Math"/>
                <a:cs typeface="Arial" pitchFamily="34" charset="0"/>
              </a:rPr>
              <a:t>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- прямое восхождение</a:t>
            </a:r>
          </a:p>
          <a:p>
            <a:r>
              <a:rPr lang="el-GR" sz="2400" dirty="0" smtClean="0">
                <a:latin typeface="Cambria Math"/>
                <a:ea typeface="Cambria Math"/>
                <a:cs typeface="Arial" pitchFamily="34" charset="0"/>
              </a:rPr>
              <a:t>δ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- склонение</a:t>
            </a:r>
            <a:endParaRPr lang="ru-RU" sz="2000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757236"/>
            <a:ext cx="5715000" cy="534352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431179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4" name="Прямоугольник 3"/>
            <p:cNvSpPr/>
            <p:nvPr userDrawn="1"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5" name="Прямая соединительная линия 4"/>
            <p:cNvCxnSpPr/>
            <p:nvPr userDrawn="1"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5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Небесные координаты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822504" y="734074"/>
            <a:ext cx="32989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Горизонтальная система координат</a:t>
            </a:r>
          </a:p>
          <a:p>
            <a:endParaRPr lang="ru-RU" sz="2000" dirty="0">
              <a:latin typeface="Arial" pitchFamily="34" charset="0"/>
              <a:cs typeface="Arial" pitchFamily="34" charset="0"/>
            </a:endParaRPr>
          </a:p>
          <a:p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endParaRPr lang="ru-RU" sz="2000" dirty="0">
              <a:latin typeface="Arial" pitchFamily="34" charset="0"/>
              <a:cs typeface="Arial" pitchFamily="34" charset="0"/>
            </a:endParaRPr>
          </a:p>
          <a:p>
            <a:r>
              <a:rPr lang="ru-RU" sz="2000" i="1" dirty="0" smtClean="0">
                <a:latin typeface="Arial" pitchFamily="34" charset="0"/>
                <a:cs typeface="Arial" pitchFamily="34" charset="0"/>
              </a:rPr>
              <a:t>А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– азимут</a:t>
            </a:r>
          </a:p>
          <a:p>
            <a:r>
              <a:rPr lang="en-US" sz="2000" i="1" dirty="0">
                <a:latin typeface="Arial" pitchFamily="34" charset="0"/>
                <a:cs typeface="Arial" pitchFamily="34" charset="0"/>
              </a:rPr>
              <a:t>h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-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высота</a:t>
            </a:r>
            <a:endParaRPr lang="ru-RU" sz="2000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92696"/>
            <a:ext cx="5715000" cy="509587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694146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4" name="Прямоугольник 3"/>
            <p:cNvSpPr/>
            <p:nvPr userDrawn="1"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5" name="Прямая соединительная линия 4"/>
            <p:cNvCxnSpPr/>
            <p:nvPr userDrawn="1"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5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Небесные координаты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79512" y="5273099"/>
            <a:ext cx="885698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Высота светила в верхней кульминации</a:t>
            </a:r>
            <a:endParaRPr lang="ru-RU" sz="20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757236"/>
            <a:ext cx="8770260" cy="447196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497096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4" name="Прямоугольник 3"/>
            <p:cNvSpPr/>
            <p:nvPr userDrawn="1"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5" name="Прямая соединительная линия 4"/>
            <p:cNvCxnSpPr/>
            <p:nvPr userDrawn="1"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5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Небесные координаты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084168" y="580401"/>
            <a:ext cx="303723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Определите координаты ярких звезд и высоту полярной звезды в месте своего жительства</a:t>
            </a:r>
            <a:endParaRPr lang="ru-RU" sz="2000" dirty="0"/>
          </a:p>
        </p:txBody>
      </p:sp>
      <p:sp>
        <p:nvSpPr>
          <p:cNvPr id="9" name="Скругленный прямоугольник 8">
            <a:hlinkClick r:id="rId2" action="ppaction://hlinkfile"/>
          </p:cNvPr>
          <p:cNvSpPr/>
          <p:nvPr/>
        </p:nvSpPr>
        <p:spPr>
          <a:xfrm>
            <a:off x="7323048" y="2492896"/>
            <a:ext cx="1296144" cy="28800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карта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636060"/>
            <a:ext cx="5715000" cy="481012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624914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4" name="Прямоугольник 3"/>
            <p:cNvSpPr/>
            <p:nvPr userDrawn="1"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5" name="Прямая соединительная линия 4"/>
            <p:cNvCxnSpPr/>
            <p:nvPr userDrawn="1"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5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Подумай…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171065" y="898497"/>
            <a:ext cx="4594364" cy="4177503"/>
            <a:chOff x="171065" y="898497"/>
            <a:chExt cx="4594364" cy="4177503"/>
          </a:xfrm>
        </p:grpSpPr>
        <p:sp>
          <p:nvSpPr>
            <p:cNvPr id="12" name="Прямоугольник 11"/>
            <p:cNvSpPr/>
            <p:nvPr/>
          </p:nvSpPr>
          <p:spPr>
            <a:xfrm>
              <a:off x="171065" y="4824000"/>
              <a:ext cx="4594364" cy="252000"/>
            </a:xfrm>
            <a:prstGeom prst="rect">
              <a:avLst/>
            </a:prstGeom>
            <a:ln w="635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171065" y="898497"/>
              <a:ext cx="4594364" cy="3933288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ru-RU" sz="2000" b="1" dirty="0">
                  <a:solidFill>
                    <a:schemeClr val="tx2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ВАШЕ МНЕНИЕ:</a:t>
              </a:r>
            </a:p>
            <a:p>
              <a:r>
                <a:rPr lang="ru-RU" sz="2000" dirty="0">
                  <a:solidFill>
                    <a:schemeClr val="tx2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Можно ли с помощью горизонтальной системы координат построить карту звёздного неба? </a:t>
              </a:r>
            </a:p>
            <a:p>
              <a:r>
                <a:rPr lang="ru-RU" sz="2000" dirty="0">
                  <a:solidFill>
                    <a:schemeClr val="tx2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Аргументируйте ответ.</a:t>
              </a:r>
            </a:p>
            <a:p>
              <a:r>
                <a:rPr lang="ru-RU" sz="2000" b="1" dirty="0">
                  <a:solidFill>
                    <a:schemeClr val="tx2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ВОПРОСЫ И </a:t>
              </a:r>
              <a:r>
                <a:rPr lang="ru-RU" sz="2000" b="1" dirty="0" smtClean="0">
                  <a:solidFill>
                    <a:schemeClr val="tx2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ЗАДАНИЯ:</a:t>
              </a:r>
              <a:endParaRPr lang="ru-RU" sz="20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  <a:p>
              <a:r>
                <a:rPr lang="ru-RU" sz="2000" dirty="0">
                  <a:solidFill>
                    <a:schemeClr val="tx2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В каких точках пересекаются эклиптика и небесный экватор?</a:t>
              </a:r>
            </a:p>
            <a:p>
              <a:r>
                <a:rPr lang="ru-RU" sz="2000" dirty="0">
                  <a:solidFill>
                    <a:schemeClr val="tx2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Что такое верхняя и нижняя кульминации светила?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43995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2658</TotalTime>
  <Words>151</Words>
  <Application>Microsoft Office PowerPoint</Application>
  <PresentationFormat>Экран (4:3)</PresentationFormat>
  <Paragraphs>36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АСТРОМЕТРИЯ</vt:lpstr>
      <vt:lpstr>Цель нашего урока</vt:lpstr>
      <vt:lpstr>Небесные координаты</vt:lpstr>
      <vt:lpstr>Небесные координаты</vt:lpstr>
      <vt:lpstr>Небесные координаты</vt:lpstr>
      <vt:lpstr>Небесные координаты</vt:lpstr>
      <vt:lpstr>Подумай…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svg</dc:creator>
  <cp:lastModifiedBy>Димон</cp:lastModifiedBy>
  <cp:revision>365</cp:revision>
  <dcterms:created xsi:type="dcterms:W3CDTF">2015-06-18T09:54:57Z</dcterms:created>
  <dcterms:modified xsi:type="dcterms:W3CDTF">2023-02-08T09:24:34Z</dcterms:modified>
</cp:coreProperties>
</file>