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6" r:id="rId3"/>
    <p:sldId id="259" r:id="rId4"/>
    <p:sldId id="260" r:id="rId5"/>
    <p:sldId id="261" r:id="rId6"/>
    <p:sldId id="276" r:id="rId7"/>
    <p:sldId id="263" r:id="rId8"/>
    <p:sldId id="264" r:id="rId9"/>
    <p:sldId id="262" r:id="rId10"/>
    <p:sldId id="267" r:id="rId11"/>
    <p:sldId id="278" r:id="rId12"/>
    <p:sldId id="269" r:id="rId13"/>
    <p:sldId id="270" r:id="rId14"/>
    <p:sldId id="279" r:id="rId15"/>
    <p:sldId id="280" r:id="rId16"/>
    <p:sldId id="281" r:id="rId17"/>
    <p:sldId id="283" r:id="rId18"/>
    <p:sldId id="284" r:id="rId19"/>
    <p:sldId id="285" r:id="rId20"/>
    <p:sldId id="272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9103132684956925"/>
          <c:w val="0.47709217019571432"/>
          <c:h val="0.72078402700000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Наглядные</c:v>
                </c:pt>
                <c:pt idx="1">
                  <c:v>Словесные</c:v>
                </c:pt>
                <c:pt idx="2">
                  <c:v>Репродуктивные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D1-4C4D-95DF-200FF1760D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5702393096293773"/>
          <c:y val="0.14972320148709761"/>
          <c:w val="0.3497611015803439"/>
          <c:h val="0.6998375519251248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767190200155167E-2"/>
          <c:y val="6.0544682431636951E-2"/>
          <c:w val="0.52893702753849015"/>
          <c:h val="0.9394553175683630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Натюрмортный фонд</c:v>
                </c:pt>
                <c:pt idx="1">
                  <c:v>Гипсовые фигуры</c:v>
                </c:pt>
                <c:pt idx="2">
                  <c:v>Проектор</c:v>
                </c:pt>
                <c:pt idx="3">
                  <c:v>Компьютер</c:v>
                </c:pt>
                <c:pt idx="4">
                  <c:v>Средства рисования</c:v>
                </c:pt>
                <c:pt idx="5">
                  <c:v>Мольберты</c:v>
                </c:pt>
                <c:pt idx="6">
                  <c:v>Учебные пособия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6B-4767-87A9-49C375FECE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745441067737531"/>
          <c:y val="9.3070431513448112E-2"/>
          <c:w val="0.33226060898421378"/>
          <c:h val="0.8777596360712500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0.40925</cdr:x>
      <cdr:y>0.31343</cdr:y>
    </cdr:from>
    <cdr:to>
      <cdr:x>0.57166</cdr:x>
      <cdr:y>0.60599</cdr:y>
    </cdr:to>
    <cdr:pic>
      <cdr:nvPicPr>
        <cdr:cNvPr id="2" name="Рисунок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3506841" y="1512168"/>
          <a:ext cx="1391666" cy="1411449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Дополнительная общеобразовательная программа</a:t>
            </a:r>
            <a:br>
              <a:rPr lang="ru-RU" dirty="0"/>
            </a:br>
            <a:r>
              <a:rPr lang="ru-RU" dirty="0"/>
              <a:t>«Радуга красок»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501008"/>
            <a:ext cx="6872808" cy="2321271"/>
          </a:xfrm>
        </p:spPr>
        <p:txBody>
          <a:bodyPr>
            <a:normAutofit fontScale="85000" lnSpcReduction="20000"/>
          </a:bodyPr>
          <a:lstStyle/>
          <a:p>
            <a:pPr lvl="0">
              <a:buClr>
                <a:srgbClr val="873624"/>
              </a:buClr>
              <a:buSzTx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Times New Roman"/>
              </a:rPr>
              <a:t>Составитель: </a:t>
            </a:r>
          </a:p>
          <a:p>
            <a:pPr lvl="0">
              <a:buClr>
                <a:srgbClr val="873624"/>
              </a:buClr>
              <a:buSzTx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Times New Roman"/>
              </a:rPr>
              <a:t>педагог дополнительного образования </a:t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Times New Roman"/>
              </a:rPr>
            </a:b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Times New Roman"/>
              </a:rPr>
              <a:t>МУДО ДШИ «Гармония»</a:t>
            </a:r>
          </a:p>
          <a:p>
            <a:pPr lvl="0">
              <a:buClr>
                <a:srgbClr val="873624"/>
              </a:buClr>
              <a:buSzTx/>
            </a:pPr>
            <a:r>
              <a:rPr lang="ru-RU" sz="5400" dirty="0" err="1">
                <a:solidFill>
                  <a:schemeClr val="tx2">
                    <a:lumMod val="75000"/>
                  </a:schemeClr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Кулаева</a:t>
            </a:r>
            <a:r>
              <a:rPr lang="ru-RU" sz="5400" dirty="0">
                <a:solidFill>
                  <a:schemeClr val="tx2">
                    <a:lumMod val="75000"/>
                  </a:schemeClr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Анна Геннадиевна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07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05900" y="980518"/>
            <a:ext cx="7164277" cy="288031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программе используются индивидуальная, коллективная и групповая форма работы.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2 раза в неделю по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академических часа на одну группу.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9"/>
            <a:ext cx="8229600" cy="786416"/>
          </a:xfrm>
        </p:spPr>
        <p:txBody>
          <a:bodyPr>
            <a:normAutofit/>
          </a:bodyPr>
          <a:lstStyle/>
          <a:p>
            <a:r>
              <a:rPr lang="ru-RU" sz="2800" dirty="0"/>
              <a:t>ФОРМА И РЕЖИМ ЗАНЯТИЙ</a:t>
            </a:r>
          </a:p>
        </p:txBody>
      </p:sp>
      <p:pic>
        <p:nvPicPr>
          <p:cNvPr id="4" name="Picture 4" descr="C:\Users\компьютер\AppData\Local\Microsoft\Windows\INetCache\IE\32VW572U\clock-26097_640[1]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3522" y="1547672"/>
            <a:ext cx="1119623" cy="111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компьютер\AppData\Local\Microsoft\Windows\INetCache\IE\0QE4MIY3\objectif4[1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6781" y="1580108"/>
            <a:ext cx="1522514" cy="152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компьютер\AppData\Local\Microsoft\Windows\INetCache\IE\IFZ2KP6S\clipart_of_16510_sm_2[1]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5349" y="1440473"/>
            <a:ext cx="1522093" cy="15220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146448" y="3899987"/>
            <a:ext cx="6851104" cy="250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СОДЕРЖАНИЕ </a:t>
            </a:r>
            <a:b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ОБРАЗОВАТЕЛЬНОЙ ПРОГРАММЫ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73145" y="450302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«Радуга красок» </a:t>
            </a:r>
          </a:p>
          <a:p>
            <a:pPr lvl="0" algn="ctr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2-х  модулей:	</a:t>
            </a:r>
          </a:p>
          <a:p>
            <a:pPr marL="342900" lvl="0" indent="-342900" algn="ctr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«Вхождение в мир искусства. </a:t>
            </a:r>
          </a:p>
          <a:p>
            <a:pPr lvl="0" algn="ctr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художественной деятельности»; </a:t>
            </a:r>
          </a:p>
          <a:p>
            <a:pPr marL="342900" lvl="0" indent="-342900" algn="ctr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«Азбука искусств. Как говорит искусство?»</a:t>
            </a:r>
          </a:p>
        </p:txBody>
      </p:sp>
    </p:spTree>
    <p:extLst>
      <p:ext uri="{BB962C8B-B14F-4D97-AF65-F5344CB8AC3E}">
        <p14:creationId xmlns:p14="http://schemas.microsoft.com/office/powerpoint/2010/main" val="165210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501BAB2D-8951-4C32-8034-4AF802F51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708920"/>
            <a:ext cx="3771941" cy="3738728"/>
          </a:xfrm>
        </p:spPr>
        <p:txBody>
          <a:bodyPr>
            <a:normAutofit fontScale="85000" lnSpcReduction="20000"/>
          </a:bodyPr>
          <a:lstStyle/>
          <a:p>
            <a:pPr lvl="0">
              <a:buClr>
                <a:srgbClr val="31B6FD"/>
              </a:buClr>
            </a:pP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Раздел</a:t>
            </a:r>
            <a:r>
              <a:rPr lang="en-US" sz="2400" b="1" dirty="0">
                <a:solidFill>
                  <a:srgbClr val="073E87"/>
                </a:solidFill>
                <a:latin typeface="Times New Roman"/>
                <a:ea typeface="Calibri"/>
              </a:rPr>
              <a:t> I.</a:t>
            </a:r>
            <a:r>
              <a:rPr lang="en-US" sz="2400" b="1" dirty="0">
                <a:solidFill>
                  <a:srgbClr val="073E87"/>
                </a:solidFill>
              </a:rPr>
              <a:t> </a:t>
            </a: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Введение в программу.</a:t>
            </a:r>
            <a:endParaRPr lang="en-US" sz="2400" b="1" dirty="0">
              <a:solidFill>
                <a:srgbClr val="073E87"/>
              </a:solidFill>
              <a:latin typeface="Times New Roman"/>
              <a:ea typeface="Calibri"/>
            </a:endParaRPr>
          </a:p>
          <a:p>
            <a:pPr lvl="0">
              <a:buClr>
                <a:srgbClr val="31B6FD"/>
              </a:buClr>
            </a:pP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Раздел</a:t>
            </a:r>
            <a:r>
              <a:rPr lang="en-US" sz="2400" b="1" dirty="0">
                <a:solidFill>
                  <a:srgbClr val="073E87"/>
                </a:solidFill>
                <a:latin typeface="Times New Roman"/>
                <a:ea typeface="Calibri"/>
              </a:rPr>
              <a:t> II. </a:t>
            </a:r>
            <a:r>
              <a:rPr lang="ru-RU" sz="2400" b="1" dirty="0">
                <a:solidFill>
                  <a:srgbClr val="073E87">
                    <a:lumMod val="75000"/>
                  </a:srgbClr>
                </a:solidFill>
                <a:latin typeface="Times New Roman"/>
                <a:ea typeface="Calibri"/>
              </a:rPr>
              <a:t>Живопись.</a:t>
            </a:r>
          </a:p>
          <a:p>
            <a:pPr lvl="0">
              <a:buClr>
                <a:srgbClr val="31B6FD"/>
              </a:buClr>
            </a:pP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Раздел</a:t>
            </a:r>
            <a:r>
              <a:rPr lang="en-US" sz="2400" b="1" dirty="0">
                <a:solidFill>
                  <a:srgbClr val="073E87"/>
                </a:solidFill>
                <a:latin typeface="Times New Roman"/>
                <a:ea typeface="Calibri"/>
              </a:rPr>
              <a:t> III. </a:t>
            </a: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Рисунок.</a:t>
            </a:r>
            <a:endParaRPr lang="en-US" sz="2400" b="1" dirty="0">
              <a:solidFill>
                <a:srgbClr val="073E87"/>
              </a:solidFill>
              <a:latin typeface="Times New Roman"/>
              <a:ea typeface="Calibri"/>
            </a:endParaRPr>
          </a:p>
          <a:p>
            <a:pPr lvl="0">
              <a:buClr>
                <a:srgbClr val="31B6FD"/>
              </a:buClr>
            </a:pP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Раздел</a:t>
            </a:r>
            <a:r>
              <a:rPr lang="en-US" sz="2400" b="1" dirty="0">
                <a:solidFill>
                  <a:srgbClr val="073E87"/>
                </a:solidFill>
                <a:latin typeface="Times New Roman"/>
                <a:ea typeface="Calibri"/>
              </a:rPr>
              <a:t> IV. </a:t>
            </a: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Декоративное рисование. </a:t>
            </a:r>
            <a:endParaRPr lang="en-US" sz="2400" b="1" dirty="0">
              <a:solidFill>
                <a:srgbClr val="073E87"/>
              </a:solidFill>
              <a:latin typeface="Times New Roman"/>
              <a:ea typeface="Calibri"/>
            </a:endParaRPr>
          </a:p>
          <a:p>
            <a:pPr lvl="0">
              <a:buClr>
                <a:srgbClr val="31B6FD"/>
              </a:buClr>
            </a:pP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Раздел</a:t>
            </a:r>
            <a:r>
              <a:rPr lang="en-US" sz="2400" b="1" dirty="0">
                <a:solidFill>
                  <a:srgbClr val="073E87"/>
                </a:solidFill>
                <a:latin typeface="Times New Roman"/>
                <a:ea typeface="Calibri"/>
              </a:rPr>
              <a:t> V. </a:t>
            </a: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Нетрадиционная техника рисования.</a:t>
            </a:r>
            <a:endParaRPr lang="en-US" sz="2400" b="1" dirty="0">
              <a:solidFill>
                <a:srgbClr val="073E87"/>
              </a:solidFill>
              <a:latin typeface="Times New Roman"/>
              <a:ea typeface="Calibri"/>
            </a:endParaRPr>
          </a:p>
          <a:p>
            <a:pPr lvl="0">
              <a:buClr>
                <a:srgbClr val="31B6FD"/>
              </a:buClr>
            </a:pP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Раздел</a:t>
            </a:r>
            <a:r>
              <a:rPr lang="en-US" sz="2400" b="1" dirty="0">
                <a:solidFill>
                  <a:srgbClr val="073E87"/>
                </a:solidFill>
                <a:latin typeface="Times New Roman"/>
                <a:ea typeface="Calibri"/>
              </a:rPr>
              <a:t> VI. </a:t>
            </a: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Лепка. </a:t>
            </a:r>
            <a:endParaRPr lang="en-US" sz="2400" b="1" dirty="0">
              <a:solidFill>
                <a:srgbClr val="073E87"/>
              </a:solidFill>
              <a:latin typeface="Times New Roman"/>
              <a:ea typeface="Calibri"/>
            </a:endParaRPr>
          </a:p>
          <a:p>
            <a:pPr marL="71755" lvl="0">
              <a:lnSpc>
                <a:spcPct val="115000"/>
              </a:lnSpc>
              <a:spcAft>
                <a:spcPts val="1000"/>
              </a:spcAft>
              <a:buClr>
                <a:srgbClr val="31B6FD"/>
              </a:buClr>
            </a:pP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Раздел</a:t>
            </a:r>
            <a:r>
              <a:rPr lang="en-US" sz="2400" b="1" dirty="0">
                <a:solidFill>
                  <a:srgbClr val="073E87"/>
                </a:solidFill>
                <a:latin typeface="Times New Roman"/>
                <a:ea typeface="Calibri"/>
              </a:rPr>
              <a:t> VII.</a:t>
            </a: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</a:rPr>
              <a:t> </a:t>
            </a:r>
            <a:r>
              <a:rPr lang="ru-RU" sz="2400" b="1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Блок занятий и выставок: «Мы за безопасную дорогу».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FBB60BB5-855A-4624-98DC-2B5F94A3C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692696"/>
            <a:ext cx="3384376" cy="125272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</a:rPr>
              <a:t>Модуль: «Вхождение в мир искусства. Виды художественной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</a:rPr>
              <a:t>деятельности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</a:rPr>
              <a:t>».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134" y="260649"/>
            <a:ext cx="3374142" cy="20882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9138" y="2699079"/>
            <a:ext cx="4682134" cy="354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2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916832"/>
            <a:ext cx="4924069" cy="2481725"/>
          </a:xfrm>
        </p:spPr>
        <p:txBody>
          <a:bodyPr>
            <a:normAutofit fontScale="92500" lnSpcReduction="10000"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dirty="0"/>
              <a:t>Технология развивающего обучения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dirty="0"/>
              <a:t>Технология личностно-ориентированного обучения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dirty="0"/>
              <a:t>Коллективно-творческая деятельность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dirty="0"/>
              <a:t>Здоровьесберегающая технология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ТЕХНОЛОГИИ ОБУЧЕНИЯ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467612"/>
            <a:ext cx="3591807" cy="2020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33023" y="2777850"/>
            <a:ext cx="4745275" cy="2675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36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Ожидаемые </a:t>
            </a:r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899592" y="1772816"/>
            <a:ext cx="7567752" cy="1944216"/>
          </a:xfrm>
        </p:spPr>
        <p:txBody>
          <a:bodyPr>
            <a:normAutofit lnSpcReduction="10000"/>
          </a:bodyPr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На занятиях в объединениях </a:t>
            </a:r>
            <a:endParaRPr lang="ru-RU" dirty="0" smtClean="0">
              <a:solidFill>
                <a:srgbClr val="00206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Радуга красок» дети </a:t>
            </a:r>
            <a:r>
              <a:rPr lang="ru-RU" dirty="0" smtClean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научатся</a:t>
            </a:r>
            <a:r>
              <a:rPr lang="ru-RU" dirty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:</a:t>
            </a:r>
            <a:r>
              <a:rPr lang="ru-RU" i="1" dirty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/>
            </a:r>
            <a:br>
              <a:rPr lang="ru-RU" i="1" dirty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пользоваться </a:t>
            </a:r>
            <a:r>
              <a:rPr lang="ru-RU" dirty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кистью, гуашью, акварелью, палитрой, тушью;</a:t>
            </a:r>
            <a:r>
              <a:rPr lang="ru-RU" i="1" dirty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/>
            </a:r>
            <a:br>
              <a:rPr lang="ru-RU" i="1" dirty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endParaRPr lang="ru-RU" dirty="0">
              <a:solidFill>
                <a:srgbClr val="00206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ru-RU" dirty="0"/>
          </a:p>
        </p:txBody>
      </p:sp>
      <p:pic>
        <p:nvPicPr>
          <p:cNvPr id="7" name="Объект 6" descr="Изображение выглядит как человек, ребенок, пол, стол&#10;&#10;Автоматически созданное описание">
            <a:extLst>
              <a:ext uri="{FF2B5EF4-FFF2-40B4-BE49-F238E27FC236}">
                <a16:creationId xmlns:a16="http://schemas.microsoft.com/office/drawing/2014/main" id="{717D4C4B-A334-414D-A2F4-447CAB76E0E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356992"/>
            <a:ext cx="4490596" cy="3088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441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76672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ctr">
              <a:buFont typeface="Wingdings" panose="05000000000000000000" pitchFamily="2" charset="2"/>
              <a:buChar char="ü"/>
            </a:pP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пользоваться 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графическими материалами и инструментами (карандаши, фломастеры, перья, палочки, уголь, пастель);</a:t>
            </a:r>
            <a:endParaRPr lang="ru-RU" sz="2400" kern="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Изображение выглядит как птица, животное, вода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9DF9A3AE-BEBD-4C76-A18A-342E354BB8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373" y="1659489"/>
            <a:ext cx="3468705" cy="25102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75968" y="2230992"/>
            <a:ext cx="3814113" cy="2671107"/>
          </a:xfrm>
          <a:prstGeom prst="rect">
            <a:avLst/>
          </a:prstGeom>
        </p:spPr>
      </p:pic>
      <p:pic>
        <p:nvPicPr>
          <p:cNvPr id="11" name="Picture 6" descr="https://kulaeva-cdtvl.edumsko.ru/uploads/3000/3581/persona/media/WP_20161018_19_38_17_Pro.jpg">
            <a:extLst>
              <a:ext uri="{FF2B5EF4-FFF2-40B4-BE49-F238E27FC236}">
                <a16:creationId xmlns:a16="http://schemas.microsoft.com/office/drawing/2014/main" id="{14AF7957-5651-4784-A591-418951AA5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4243" y="4147595"/>
            <a:ext cx="3673835" cy="260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2F73C692-5DF8-4783-9062-6C8298E0620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52732" y="3986010"/>
            <a:ext cx="3210034" cy="2339451"/>
          </a:xfrm>
          <a:prstGeom prst="rect">
            <a:avLst/>
          </a:prstGeom>
        </p:spPr>
      </p:pic>
      <p:pic>
        <p:nvPicPr>
          <p:cNvPr id="13" name="Picture 6" descr="C:\Users\ппп\Desktop\Фото 2020-2021\Screenshot_20210209_13011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5788" y="1786854"/>
            <a:ext cx="2743597" cy="1951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37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76672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ctr">
              <a:buFont typeface="Wingdings" panose="05000000000000000000" pitchFamily="2" charset="2"/>
              <a:buChar char="ü"/>
            </a:pP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рисовать в нетрадиционной технике: «монотипия», </a:t>
            </a: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« 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по – сырому», </a:t>
            </a: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способом 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«тычка», «пуантилизм», «</a:t>
            </a:r>
            <a:r>
              <a:rPr lang="ru-RU" sz="2400" b="1" kern="0" dirty="0" err="1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кляксография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», «фотокопия», «</a:t>
            </a:r>
            <a:r>
              <a:rPr lang="ru-RU" sz="2400" b="1" kern="0" dirty="0" err="1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граттаж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» и др.</a:t>
            </a:r>
            <a:b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</a:br>
            <a:endParaRPr lang="ru-RU" sz="2400" kern="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Изображение выглядит как музыка&#10;&#10;Автоматически созданное описание">
            <a:extLst>
              <a:ext uri="{FF2B5EF4-FFF2-40B4-BE49-F238E27FC236}">
                <a16:creationId xmlns:a16="http://schemas.microsoft.com/office/drawing/2014/main" id="{07F84012-77F2-4C93-A35E-0E4B12017B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176835"/>
            <a:ext cx="4312693" cy="2431175"/>
          </a:xfrm>
          <a:prstGeom prst="rect">
            <a:avLst/>
          </a:prstGeom>
        </p:spPr>
      </p:pic>
      <p:pic>
        <p:nvPicPr>
          <p:cNvPr id="8194" name="Picture 2" descr="C:\Users\ппп\Desktop\фото 2019-2020\WP_20191112_16_12_49_Pr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5734" y="2121344"/>
            <a:ext cx="3092491" cy="229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ппп\Desktop\Фото 2020-2021\IMG_20201105_14000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125499"/>
            <a:ext cx="3211264" cy="226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ппп\Desktop\Фото 2020-2021\IMG_20201029_18002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264335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ппп\Desktop\Фото 2020-2021\IMG_20201107_14592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178" y="2121592"/>
            <a:ext cx="2543587" cy="2133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9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476672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ctr">
              <a:buFont typeface="Wingdings" panose="05000000000000000000" pitchFamily="2" charset="2"/>
              <a:buChar char="ü"/>
            </a:pP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рисовать с натуры, по памяти и по представлению</a:t>
            </a: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;</a:t>
            </a:r>
          </a:p>
          <a:p>
            <a:pPr marL="800100" lvl="1" indent="-342900" algn="ctr">
              <a:buFont typeface="Wingdings" panose="05000000000000000000" pitchFamily="2" charset="2"/>
              <a:buChar char="ü"/>
            </a:pP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 познакомятся 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с декоративно прикладным искусством, </a:t>
            </a: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научатся 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расписывать бумажные и деревянные изделия, а также изделия из теста</a:t>
            </a: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;</a:t>
            </a:r>
            <a:endParaRPr lang="ru-RU" sz="2400" b="1" kern="0" dirty="0">
              <a:solidFill>
                <a:schemeClr val="bg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Lucida Sans Unicode"/>
            </a:endParaRPr>
          </a:p>
        </p:txBody>
      </p:sp>
      <p:pic>
        <p:nvPicPr>
          <p:cNvPr id="7" name="Picture 4" descr="https://kulaeva-cdtvl.edumsko.ru/uploads/3000/3581/persona/media/WP_20160328_18_23_31_Pro-1.jpg">
            <a:extLst>
              <a:ext uri="{FF2B5EF4-FFF2-40B4-BE49-F238E27FC236}">
                <a16:creationId xmlns:a16="http://schemas.microsoft.com/office/drawing/2014/main" id="{3E444A33-1A89-4D96-A0A7-665104E07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679" y="520016"/>
            <a:ext cx="1863485" cy="1736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ппп\Desktop\ФОТО сентябрь 2018\WP_20181010_18_29_14_Pr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5008201"/>
            <a:ext cx="2170312" cy="1691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713" y="4982521"/>
            <a:ext cx="3600400" cy="1643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604" y="2348880"/>
            <a:ext cx="1687633" cy="2460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 descr="C:\Users\ппп\Desktop\фото 2021-22\фото сентябрь2021\Алина Семкина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826647"/>
            <a:ext cx="1728192" cy="1967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C:\Users\ппп\Desktop\Фото 2020-2021\фото для сайта разноцветные ладошки\IMG_20201219_12223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8136" y="2775807"/>
            <a:ext cx="3024336" cy="2268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4FF8705-34F9-4DC5-8650-D51757CD023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08379" y="5176040"/>
            <a:ext cx="1580006" cy="1356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698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50557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ctr">
              <a:buFont typeface="Wingdings" panose="05000000000000000000" pitchFamily="2" charset="2"/>
              <a:buChar char="ü"/>
            </a:pP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 </a:t>
            </a: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познакомятся 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с различными жанрами </a:t>
            </a: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и видами 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изобразительного искусства: </a:t>
            </a: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живопись, графика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, пейзаж, натюрморт, портрет, линейная, воздушная </a:t>
            </a: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перспективы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;</a:t>
            </a:r>
          </a:p>
        </p:txBody>
      </p:sp>
      <p:pic>
        <p:nvPicPr>
          <p:cNvPr id="9" name="Picture 2" descr="https://kulaeva-cdtvl.edumsko.ru/uploads/3000/3581/persona/media/WP_20160330_16_54_51_Pro.jpg">
            <a:extLst>
              <a:ext uri="{FF2B5EF4-FFF2-40B4-BE49-F238E27FC236}">
                <a16:creationId xmlns:a16="http://schemas.microsoft.com/office/drawing/2014/main" id="{3CD2AADB-392E-4161-BCAE-85840C78F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234102"/>
            <a:ext cx="4923353" cy="4125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93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37852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ctr">
              <a:buFont typeface="Wingdings" panose="05000000000000000000" pitchFamily="2" charset="2"/>
              <a:buChar char="ü"/>
            </a:pP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 </a:t>
            </a:r>
            <a:r>
              <a:rPr lang="ru-RU" sz="2400" b="1" kern="0" dirty="0" err="1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понакомятся</a:t>
            </a: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 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с творчеством художников – </a:t>
            </a:r>
          </a:p>
          <a:p>
            <a:pPr lvl="1" algn="ctr"/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И.И. Шишкина, </a:t>
            </a:r>
            <a:r>
              <a:rPr lang="ru-RU" sz="2400" b="1" kern="0" dirty="0" err="1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В.М.Саврасова</a:t>
            </a: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, В.А. Серова, </a:t>
            </a:r>
          </a:p>
          <a:p>
            <a:pPr marL="800100" lvl="1" indent="-342900" algn="ctr">
              <a:buFont typeface="Wingdings" panose="05000000000000000000" pitchFamily="2" charset="2"/>
              <a:buChar char="ü"/>
            </a:pPr>
            <a:r>
              <a:rPr lang="ru-RU" sz="2400" b="1" kern="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М.А. Врубеля, К.Е. Маковского и др</a:t>
            </a:r>
            <a:r>
              <a:rPr lang="ru-RU" sz="2400" b="1" kern="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.</a:t>
            </a:r>
            <a:endParaRPr lang="ru-RU" sz="2400" b="1" kern="0" dirty="0">
              <a:solidFill>
                <a:schemeClr val="bg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Lucida Sans Unicode"/>
            </a:endParaRPr>
          </a:p>
        </p:txBody>
      </p:sp>
      <p:pic>
        <p:nvPicPr>
          <p:cNvPr id="7" name="Picture 12" descr="C:\Users\ппп\Desktop\Фото 2020-2021\IMG_20200917_1827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899" y="1844824"/>
            <a:ext cx="3822700" cy="2867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96434970-B61D-488C-AFCB-1ACF0B4B3AF7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8750" y="3296260"/>
            <a:ext cx="4457707" cy="2581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60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635896" y="2060848"/>
            <a:ext cx="5040560" cy="439248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/>
              <a:t>Формы аттестации</a:t>
            </a:r>
            <a:endParaRPr lang="ru-RU" dirty="0"/>
          </a:p>
          <a:p>
            <a:pPr lvl="0"/>
            <a:r>
              <a:rPr lang="ru-RU" dirty="0"/>
              <a:t>Тестирование на умение владеть средствами и техниками рисования</a:t>
            </a:r>
          </a:p>
          <a:p>
            <a:pPr lvl="0"/>
            <a:r>
              <a:rPr lang="ru-RU" dirty="0"/>
              <a:t>Наблюдение</a:t>
            </a:r>
          </a:p>
          <a:p>
            <a:pPr lvl="0"/>
            <a:r>
              <a:rPr lang="ru-RU" dirty="0"/>
              <a:t>Отчетные выставки</a:t>
            </a:r>
          </a:p>
          <a:p>
            <a:pPr lvl="0"/>
            <a:r>
              <a:rPr lang="ru-RU" dirty="0"/>
              <a:t>Конкурсы</a:t>
            </a:r>
          </a:p>
          <a:p>
            <a:pPr lvl="0" algn="ctr">
              <a:buNone/>
            </a:pPr>
            <a:r>
              <a:rPr lang="ru-RU" b="1" dirty="0"/>
              <a:t>Формы предъявления и демонстрации образовательных результатов.</a:t>
            </a:r>
            <a:endParaRPr lang="ru-RU" dirty="0"/>
          </a:p>
          <a:p>
            <a:pPr lvl="0"/>
            <a:r>
              <a:rPr lang="ru-RU" dirty="0"/>
              <a:t>Выставка</a:t>
            </a:r>
          </a:p>
          <a:p>
            <a:pPr lvl="0"/>
            <a:r>
              <a:rPr lang="ru-RU" dirty="0"/>
              <a:t>Открытое занятие</a:t>
            </a:r>
          </a:p>
          <a:p>
            <a:pPr lvl="0"/>
            <a:r>
              <a:rPr lang="ru-RU" dirty="0"/>
              <a:t>Участие в конкурсе</a:t>
            </a:r>
          </a:p>
          <a:p>
            <a:pPr lvl="0"/>
            <a:r>
              <a:rPr lang="ru-RU" dirty="0"/>
              <a:t>Участие в фестивале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Способы </a:t>
            </a:r>
            <a:r>
              <a:rPr lang="ru-RU" dirty="0"/>
              <a:t>определения </a:t>
            </a:r>
            <a:r>
              <a:rPr lang="ru-RU" dirty="0" smtClean="0"/>
              <a:t> </a:t>
            </a:r>
            <a:r>
              <a:rPr lang="ru-RU" dirty="0"/>
              <a:t>результативности</a:t>
            </a:r>
          </a:p>
        </p:txBody>
      </p:sp>
      <p:pic>
        <p:nvPicPr>
          <p:cNvPr id="4" name="Рисунок 3" descr="Изображение выглядит как фотография, пол, много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499A6F4E-28FC-47C1-9864-1176BA4005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708920"/>
            <a:ext cx="2972618" cy="1675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ппп\Desktop\педагог года\фото\WP_20170420_18_04_04_Pr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4576062"/>
            <a:ext cx="2972618" cy="1675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ппп\Desktop\педагог года\фото\WP_20191107_15_03_49_Pr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1" y="476672"/>
            <a:ext cx="2462135" cy="1387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6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999857"/>
            <a:ext cx="7632847" cy="382659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новизна и преимущества программы - это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разноуровневость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модульный подход, в сравнении с ранее созданными программами этой направленности; 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обусловлена тем, что происходит сближение содержания программы с требованиями жизни; 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 ориентирована на применение широкого комплекса различного дополнительного материала по изобразительному искусству;</a:t>
            </a:r>
            <a:endParaRPr lang="ru-RU" sz="18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предусмотрено, чтобы каждое занятие было направлено на овладение основами изобразительного искусства, на приобщение обучающихся к активной познавательной и творческой работе.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2546322"/>
            <a:ext cx="7283152" cy="322296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НОВИЗНА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55103" y="260648"/>
            <a:ext cx="3637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FFFF"/>
                </a:solidFill>
                <a:ea typeface="+mj-ea"/>
                <a:cs typeface="+mj-cs"/>
              </a:rPr>
              <a:t>НАПРАВЛЕННОСТЬ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845423"/>
            <a:ext cx="65328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873624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Программа объединения «Радуга красок» имеет </a:t>
            </a:r>
            <a:endParaRPr lang="en-US" dirty="0">
              <a:solidFill>
                <a:prstClr val="black">
                  <a:lumMod val="85000"/>
                  <a:lumOff val="15000"/>
                </a:prstClr>
              </a:solidFill>
              <a:latin typeface="Book Antiqua"/>
            </a:endParaRPr>
          </a:p>
          <a:p>
            <a:pPr lvl="0" algn="ctr">
              <a:spcBef>
                <a:spcPct val="20000"/>
              </a:spcBef>
              <a:buClr>
                <a:srgbClr val="873624"/>
              </a:buClr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художественно-эстетическую 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направленность,</a:t>
            </a:r>
            <a:r>
              <a:rPr 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Book Antiqua"/>
              </a:rPr>
              <a:t/>
            </a:r>
            <a:br>
              <a:rPr 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Book Antiqua"/>
              </a:rPr>
            </a:b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 так как ориентирована на развитие творческого потенциала детей </a:t>
            </a:r>
            <a:b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</a:b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и организацию досуговой деятельности.</a:t>
            </a:r>
          </a:p>
        </p:txBody>
      </p:sp>
      <p:pic>
        <p:nvPicPr>
          <p:cNvPr id="7" name="Picture 2" descr="F:\КУЛАЕВА А.Г\фото\Сорокодумова Анастасия 12лет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714184"/>
            <a:ext cx="2104994" cy="1572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82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/>
              <a:t>Эмоциональные методы</a:t>
            </a:r>
            <a:endParaRPr lang="ru-RU" dirty="0"/>
          </a:p>
          <a:p>
            <a:r>
              <a:rPr lang="ru-RU" i="1" dirty="0"/>
              <a:t>Словесные методы</a:t>
            </a:r>
            <a:endParaRPr lang="ru-RU" dirty="0"/>
          </a:p>
          <a:p>
            <a:r>
              <a:rPr lang="ru-RU" i="1" dirty="0"/>
              <a:t>Познавательные методы</a:t>
            </a:r>
            <a:endParaRPr lang="ru-RU" dirty="0"/>
          </a:p>
          <a:p>
            <a:r>
              <a:rPr lang="ru-RU" i="1" dirty="0"/>
              <a:t>Социальные методы</a:t>
            </a:r>
            <a:endParaRPr lang="ru-RU" dirty="0"/>
          </a:p>
          <a:p>
            <a:r>
              <a:rPr lang="ru-RU" i="1" dirty="0"/>
              <a:t>Практические</a:t>
            </a:r>
            <a:endParaRPr lang="ru-RU" dirty="0"/>
          </a:p>
          <a:p>
            <a:r>
              <a:rPr lang="ru-RU" i="1" dirty="0"/>
              <a:t>Наглядные</a:t>
            </a:r>
            <a:endParaRPr lang="ru-RU" dirty="0"/>
          </a:p>
          <a:p>
            <a:r>
              <a:rPr lang="ru-RU" i="1" dirty="0"/>
              <a:t>Методы воспитания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i="1" dirty="0"/>
              <a:t>Создание ситуаций успеха </a:t>
            </a:r>
          </a:p>
          <a:p>
            <a:r>
              <a:rPr lang="ru-RU" i="1" dirty="0"/>
              <a:t>Метод формирования готовности восприятия учебного  процесса</a:t>
            </a:r>
          </a:p>
          <a:p>
            <a:r>
              <a:rPr lang="ru-RU" i="1" dirty="0"/>
              <a:t>Метод стимулирования </a:t>
            </a:r>
          </a:p>
          <a:p>
            <a:r>
              <a:rPr lang="ru-RU" i="1" dirty="0"/>
              <a:t>Метод создания проблемных ситуаций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9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0926" y="332656"/>
            <a:ext cx="7772400" cy="1780108"/>
          </a:xfrm>
        </p:spPr>
        <p:txBody>
          <a:bodyPr>
            <a:normAutofit/>
          </a:bodyPr>
          <a:lstStyle/>
          <a:p>
            <a:r>
              <a:rPr lang="ru-RU" sz="6000" dirty="0"/>
              <a:t>Спасибо за внимание!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348880"/>
            <a:ext cx="3822700" cy="2700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891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</a:p>
        </p:txBody>
      </p:sp>
      <p:sp>
        <p:nvSpPr>
          <p:cNvPr id="5" name="Овал 4"/>
          <p:cNvSpPr/>
          <p:nvPr/>
        </p:nvSpPr>
        <p:spPr>
          <a:xfrm>
            <a:off x="233747" y="2537836"/>
            <a:ext cx="2871490" cy="164724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ru-RU" dirty="0"/>
              <a:t>Нетрадиционные</a:t>
            </a:r>
          </a:p>
          <a:p>
            <a:pPr algn="ctr"/>
            <a:r>
              <a:rPr lang="ru-RU" dirty="0"/>
              <a:t>техники</a:t>
            </a:r>
          </a:p>
          <a:p>
            <a:pPr algn="ctr"/>
            <a:r>
              <a:rPr lang="ru-RU" dirty="0"/>
              <a:t>рисования;</a:t>
            </a:r>
          </a:p>
          <a:p>
            <a:pPr algn="ctr"/>
            <a:r>
              <a:rPr lang="ru-RU" dirty="0" err="1"/>
              <a:t>Тестопластика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629892" y="3139584"/>
            <a:ext cx="3514108" cy="208823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способствуют решать современные задачи творческого восприятия и развития личности в </a:t>
            </a:r>
            <a:r>
              <a:rPr lang="ru-RU" dirty="0" smtClean="0"/>
              <a:t>целом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86363" y="4347102"/>
            <a:ext cx="3035198" cy="154817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программа «Радуга красок» актуальна для детей разного возраста</a:t>
            </a:r>
          </a:p>
        </p:txBody>
      </p:sp>
      <p:sp>
        <p:nvSpPr>
          <p:cNvPr id="10" name="Овал 9"/>
          <p:cNvSpPr/>
          <p:nvPr/>
        </p:nvSpPr>
        <p:spPr>
          <a:xfrm>
            <a:off x="2987824" y="1988840"/>
            <a:ext cx="3240360" cy="168329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являются эффективным средством приобщения детей к изучению народных традиций</a:t>
            </a:r>
          </a:p>
        </p:txBody>
      </p:sp>
      <p:sp>
        <p:nvSpPr>
          <p:cNvPr id="11" name="Овал 10"/>
          <p:cNvSpPr/>
          <p:nvPr/>
        </p:nvSpPr>
        <p:spPr>
          <a:xfrm>
            <a:off x="3268945" y="4653136"/>
            <a:ext cx="2851937" cy="156617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развитие креативности, как задел на будущее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2565177" y="2408847"/>
            <a:ext cx="1080120" cy="257978"/>
          </a:xfrm>
          <a:prstGeom prst="straightConnector1">
            <a:avLst/>
          </a:prstGeom>
          <a:noFill/>
          <a:ln w="12700" cap="flat" cmpd="sng" algn="ctr">
            <a:solidFill>
              <a:srgbClr val="873624">
                <a:shade val="90000"/>
                <a:lumMod val="90000"/>
              </a:srgbClr>
            </a:solidFill>
            <a:prstDash val="solid"/>
            <a:tailEnd type="arrow"/>
          </a:ln>
          <a:effectLst/>
        </p:spPr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87469">
            <a:off x="5939085" y="5113757"/>
            <a:ext cx="11652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Прямая со стрелкой 11"/>
          <p:cNvCxnSpPr/>
          <p:nvPr/>
        </p:nvCxnSpPr>
        <p:spPr>
          <a:xfrm>
            <a:off x="6026358" y="2736097"/>
            <a:ext cx="990678" cy="403487"/>
          </a:xfrm>
          <a:prstGeom prst="straightConnector1">
            <a:avLst/>
          </a:prstGeom>
          <a:noFill/>
          <a:ln w="12700" cap="flat" cmpd="sng" algn="ctr">
            <a:solidFill>
              <a:srgbClr val="873624">
                <a:shade val="90000"/>
                <a:lumMod val="90000"/>
              </a:srgbClr>
            </a:solidFill>
            <a:prstDash val="solid"/>
            <a:tailEnd type="arrow"/>
          </a:ln>
          <a:effectLst/>
        </p:spPr>
      </p:cxnSp>
      <p:cxnSp>
        <p:nvCxnSpPr>
          <p:cNvPr id="15" name="Прямая со стрелкой 14"/>
          <p:cNvCxnSpPr/>
          <p:nvPr/>
        </p:nvCxnSpPr>
        <p:spPr>
          <a:xfrm>
            <a:off x="2506229" y="5618386"/>
            <a:ext cx="1080120" cy="175261"/>
          </a:xfrm>
          <a:prstGeom prst="straightConnector1">
            <a:avLst/>
          </a:prstGeom>
          <a:noFill/>
          <a:ln w="12700" cap="flat" cmpd="sng" algn="ctr">
            <a:solidFill>
              <a:srgbClr val="873624">
                <a:shade val="90000"/>
                <a:lumMod val="90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9545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ПЕДАГОГИЧЕСКАЯ ЦЕЛЕСООБРАЗНОСТЬ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707904" y="2060848"/>
            <a:ext cx="5256584" cy="3528392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b="1" dirty="0"/>
              <a:t>Педагогическая целесообразность «Радуга красок» заключаются в том, </a:t>
            </a:r>
            <a:br>
              <a:rPr lang="ru-RU" b="1" dirty="0"/>
            </a:br>
            <a:r>
              <a:rPr lang="ru-RU" b="1" dirty="0"/>
              <a:t>что она учитывает психологические особенности каждого ребенка; процесс освоения программы позволяет работать с каждым ребенком индивидуально ; нетрадиционный подход к выполнению изображения дает толчок развитию детского интеллекта, подталкивает творческую активность ребенка, учит нестандартно мыслить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301208"/>
            <a:ext cx="78488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построена с учетом следующих принципов обучения: индивидуальность, доступность, преемственность, результативность.</a:t>
            </a:r>
          </a:p>
          <a:p>
            <a:endParaRPr lang="ru-RU" sz="1600" dirty="0"/>
          </a:p>
        </p:txBody>
      </p:sp>
      <p:pic>
        <p:nvPicPr>
          <p:cNvPr id="4098" name="Picture 2" descr="F:\КУЛАЕВА А.Г\фото\IMG_17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3633920" cy="2725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66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МЕТОДЫ ОРГАНИЗАЦИИ ЗАНЯТИЙ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13384663"/>
              </p:ext>
            </p:extLst>
          </p:nvPr>
        </p:nvGraphicFramePr>
        <p:xfrm>
          <a:off x="395536" y="1340768"/>
          <a:ext cx="842493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1560" y="3933056"/>
            <a:ext cx="7992888" cy="237626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Словесные: объяснение новых тем, новых терминов и понятий; обсуждение, беседа, рассказ, анализ выполнения заданий, комментарий педагога, лекции.</a:t>
            </a:r>
          </a:p>
          <a:p>
            <a:pPr algn="just"/>
            <a:r>
              <a:rPr lang="ru-RU" dirty="0"/>
              <a:t>Наглядные: демонстрация педагогом образца выполнения задания, презентации, постановки натюрморта, репродукции.</a:t>
            </a:r>
          </a:p>
          <a:p>
            <a:pPr algn="just"/>
            <a:r>
              <a:rPr lang="ru-RU" dirty="0"/>
              <a:t>Репродуктивный метод – метод практического показа, </a:t>
            </a:r>
            <a:br>
              <a:rPr lang="ru-RU" dirty="0"/>
            </a:br>
            <a:r>
              <a:rPr lang="ru-RU" dirty="0"/>
              <a:t>мастер-классы.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9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3527541"/>
              </p:ext>
            </p:extLst>
          </p:nvPr>
        </p:nvGraphicFramePr>
        <p:xfrm>
          <a:off x="251520" y="1700808"/>
          <a:ext cx="856895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9A287B-B9B4-440F-A121-0E9C631F6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СРЕДСТВА ОБУЧЕНИЯ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5361" y="4581587"/>
            <a:ext cx="1349591" cy="9861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6133" y="2033613"/>
            <a:ext cx="1358457" cy="13584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109561"/>
            <a:ext cx="1332148" cy="13043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395" y="2772114"/>
            <a:ext cx="1171643" cy="17574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572448"/>
            <a:ext cx="964912" cy="9952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2013" y="5074620"/>
            <a:ext cx="1377860" cy="109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0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3548" y="1827080"/>
            <a:ext cx="8136904" cy="25202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b="1" dirty="0"/>
              <a:t>Формирование у учащихся художественной культуры как составной части материальной и духовной культуры, развитие художественно-творческой </a:t>
            </a:r>
            <a:r>
              <a:rPr lang="ru-RU" b="1" dirty="0" smtClean="0"/>
              <a:t>активности </a:t>
            </a:r>
            <a:r>
              <a:rPr lang="ru-RU" b="1" dirty="0"/>
              <a:t>посредством формирования художественных знаний, умений и навыков через нетрадиционные  техники рисования.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52728"/>
          </a:xfrm>
        </p:spPr>
        <p:txBody>
          <a:bodyPr/>
          <a:lstStyle/>
          <a:p>
            <a:r>
              <a:rPr lang="ru-RU" dirty="0"/>
              <a:t>ЦЕЛЬ</a:t>
            </a:r>
          </a:p>
        </p:txBody>
      </p:sp>
      <p:pic>
        <p:nvPicPr>
          <p:cNvPr id="4" name="Picture 2" descr="C:\Users\ппп\Desktop\педагог года\фото\WP_20160429_11_41_39_Pr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293096"/>
            <a:ext cx="3024336" cy="2125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72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204864"/>
            <a:ext cx="7920879" cy="410445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сформировать интерес к занятиям изобразительным искусством;</a:t>
            </a:r>
            <a:endParaRPr lang="ru-RU" i="1" dirty="0"/>
          </a:p>
          <a:p>
            <a:pPr lvl="0"/>
            <a:r>
              <a:rPr lang="ru-RU" dirty="0"/>
              <a:t>осваивать практические приемы и навыки изобразительного мастерства (рисунка, живописи, композиции, лепки).</a:t>
            </a:r>
          </a:p>
          <a:p>
            <a:r>
              <a:rPr lang="ru-RU" dirty="0"/>
              <a:t>обучить детей приемам нетрадиционной техники рисования и способам изображения с использованием различных материалов.</a:t>
            </a:r>
          </a:p>
          <a:p>
            <a:pPr lvl="0"/>
            <a:endParaRPr lang="ru-RU" i="1" dirty="0"/>
          </a:p>
          <a:p>
            <a:pPr marL="0" lvl="0" indent="0" algn="ctr">
              <a:buNone/>
            </a:pPr>
            <a:r>
              <a:rPr lang="ru-RU" sz="2900" b="1" i="1" dirty="0">
                <a:solidFill>
                  <a:schemeClr val="tx2">
                    <a:lumMod val="75000"/>
                  </a:schemeClr>
                </a:solidFill>
              </a:rPr>
              <a:t>Развивающие:</a:t>
            </a:r>
          </a:p>
          <a:p>
            <a:pPr lvl="0"/>
            <a:r>
              <a:rPr lang="ru-RU" dirty="0"/>
              <a:t>развивать творческие способности, фантазию и воображение, образного мышления, используя игру цвета и фактуры, нестандартные приемы и решения в реализации творческих идей;</a:t>
            </a:r>
            <a:endParaRPr lang="ru-RU" i="1" dirty="0"/>
          </a:p>
          <a:p>
            <a:pPr marL="0" indent="0">
              <a:buNone/>
            </a:pPr>
            <a:r>
              <a:rPr lang="ru-RU" i="1" dirty="0"/>
              <a:t> </a:t>
            </a:r>
          </a:p>
          <a:p>
            <a:pPr marL="0" lvl="0" indent="0" algn="ctr">
              <a:buNone/>
            </a:pPr>
            <a:r>
              <a:rPr lang="ru-RU" sz="2900" b="1" i="1" dirty="0">
                <a:solidFill>
                  <a:schemeClr val="tx2">
                    <a:lumMod val="75000"/>
                  </a:schemeClr>
                </a:solidFill>
              </a:rPr>
              <a:t>Воспитательные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lvl="0"/>
            <a:r>
              <a:rPr lang="ru-RU" dirty="0"/>
              <a:t>воспитывать стремление к овладению знаниями и способами действия, умение делать волевые усилия для достижения поставленной цели;</a:t>
            </a:r>
            <a:endParaRPr lang="ru-RU" i="1" dirty="0"/>
          </a:p>
          <a:p>
            <a:pPr lvl="0"/>
            <a:r>
              <a:rPr lang="ru-RU" dirty="0"/>
              <a:t>формировать эмоционально-ценностное отношение к окружающему миру через художественное творчество.</a:t>
            </a:r>
            <a:endParaRPr lang="ru-RU" i="1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26278" y="1844824"/>
            <a:ext cx="16273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i="1" dirty="0"/>
              <a:t>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Обучающие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11152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99992" y="4221088"/>
            <a:ext cx="3844702" cy="208823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/>
              <a:t>Программа «Радуга красок» </a:t>
            </a:r>
          </a:p>
          <a:p>
            <a:pPr marL="0" indent="0" algn="ctr">
              <a:buNone/>
            </a:pPr>
            <a:r>
              <a:rPr lang="ru-RU" dirty="0"/>
              <a:t>(</a:t>
            </a:r>
            <a:r>
              <a:rPr lang="ru-RU" dirty="0" smtClean="0"/>
              <a:t>7-9 </a:t>
            </a:r>
            <a:r>
              <a:rPr lang="ru-RU" dirty="0"/>
              <a:t>лет) </a:t>
            </a:r>
            <a:br>
              <a:rPr lang="ru-RU" dirty="0"/>
            </a:br>
            <a:r>
              <a:rPr lang="ru-RU" dirty="0"/>
              <a:t>имеет объем </a:t>
            </a:r>
            <a:r>
              <a:rPr lang="ru-RU" b="1" dirty="0"/>
              <a:t>144</a:t>
            </a:r>
            <a:r>
              <a:rPr lang="ru-RU" dirty="0"/>
              <a:t> часов. </a:t>
            </a:r>
          </a:p>
          <a:p>
            <a:pPr algn="ctr"/>
            <a:r>
              <a:rPr lang="ru-RU" dirty="0"/>
              <a:t>Срок освоения программы </a:t>
            </a:r>
            <a:br>
              <a:rPr lang="ru-RU" dirty="0"/>
            </a:br>
            <a:r>
              <a:rPr lang="ru-RU" dirty="0"/>
              <a:t>1 </a:t>
            </a:r>
            <a:r>
              <a:rPr lang="ru-RU" dirty="0" smtClean="0"/>
              <a:t>год </a:t>
            </a:r>
            <a:r>
              <a:rPr lang="ru-RU" dirty="0"/>
              <a:t>(144 час в год).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466744"/>
            <a:ext cx="7931224" cy="466312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СРОКИ РЕАЛИЗАЦИИ ПРОГРАММЫ</a:t>
            </a:r>
          </a:p>
        </p:txBody>
      </p:sp>
      <p:pic>
        <p:nvPicPr>
          <p:cNvPr id="5" name="Picture 2" descr="C:\Users\ппп\Desktop\педагог года\фото\WP_20160414_19_49_28_Pr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933056"/>
            <a:ext cx="3622852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88640"/>
            <a:ext cx="5348547" cy="1045615"/>
          </a:xfrm>
          <a:prstGeom prst="rect">
            <a:avLst/>
          </a:prstGeom>
        </p:spPr>
      </p:pic>
      <p:pic>
        <p:nvPicPr>
          <p:cNvPr id="8" name="Picture 2" descr="F:\КУЛАЕВА А.Г\фото\WP_20161117_16_13_34_Pr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042016"/>
            <a:ext cx="3948914" cy="24099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88032" y="1615727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реализации образовательной программы участвуют дети возрастом от 7 до 9 лет. </a:t>
            </a:r>
          </a:p>
        </p:txBody>
      </p:sp>
    </p:spTree>
    <p:extLst>
      <p:ext uri="{BB962C8B-B14F-4D97-AF65-F5344CB8AC3E}">
        <p14:creationId xmlns:p14="http://schemas.microsoft.com/office/powerpoint/2010/main" val="243400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482</TotalTime>
  <Words>821</Words>
  <Application>Microsoft Office PowerPoint</Application>
  <PresentationFormat>Экран (4:3)</PresentationFormat>
  <Paragraphs>111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Book Antiqua</vt:lpstr>
      <vt:lpstr>Calibri</vt:lpstr>
      <vt:lpstr>Candara</vt:lpstr>
      <vt:lpstr>Lucida Sans Unicode</vt:lpstr>
      <vt:lpstr>Symbol</vt:lpstr>
      <vt:lpstr>Times New Roman</vt:lpstr>
      <vt:lpstr>Wingdings</vt:lpstr>
      <vt:lpstr>Волна</vt:lpstr>
      <vt:lpstr>Дополнительная общеобразовательная программа «Радуга красок»</vt:lpstr>
      <vt:lpstr>НОВИЗНА</vt:lpstr>
      <vt:lpstr>АКТУАЛЬНОСТЬ</vt:lpstr>
      <vt:lpstr>ПЕДАГОГИЧЕСКАЯ ЦЕЛЕСООБРАЗНОСТЬ</vt:lpstr>
      <vt:lpstr>МЕТОДЫ ОРГАНИЗАЦИИ ЗАНЯТИЙ</vt:lpstr>
      <vt:lpstr>СРЕДСТВА ОБУЧЕНИЯ</vt:lpstr>
      <vt:lpstr>ЦЕЛЬ</vt:lpstr>
      <vt:lpstr>ЗАДАЧИ</vt:lpstr>
      <vt:lpstr>СРОКИ РЕАЛИЗАЦИИ ПРОГРАММЫ</vt:lpstr>
      <vt:lpstr>ФОРМА И РЕЖИМ ЗАНЯТИЙ</vt:lpstr>
      <vt:lpstr>Модуль: «Вхождение в мир искусства. Виды художественной  деятельности». </vt:lpstr>
      <vt:lpstr>ТЕХНОЛОГИИ ОБУЧЕНИЯ</vt:lpstr>
      <vt:lpstr>Ожидаемые результаты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Способы определения  результативности</vt:lpstr>
      <vt:lpstr>Методы обучения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Дополнительная общеобразовательная программа «Радуга красок»</dc:title>
  <dc:creator>ппп</dc:creator>
  <cp:lastModifiedBy>ппп</cp:lastModifiedBy>
  <cp:revision>57</cp:revision>
  <dcterms:created xsi:type="dcterms:W3CDTF">2021-11-28T08:38:07Z</dcterms:created>
  <dcterms:modified xsi:type="dcterms:W3CDTF">2023-02-08T11:28:40Z</dcterms:modified>
</cp:coreProperties>
</file>