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  <p:sndAc>
      <p:stSnd>
        <p:snd r:embed="rId1" name="arrow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  <p:sndAc>
      <p:stSnd>
        <p:snd r:embed="rId13" name="arrow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draw.demiart.ru/" TargetMode="External"/><Relationship Id="rId3" Type="http://schemas.openxmlformats.org/officeDocument/2006/relationships/hyperlink" Target="http://www.festival.1september.ru/" TargetMode="External"/><Relationship Id="rId7" Type="http://schemas.openxmlformats.org/officeDocument/2006/relationships/hyperlink" Target="http://arttower.ru/forum/index.php?showforum=21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.gov.ru/news/konkurs/5692" TargetMode="External"/><Relationship Id="rId11" Type="http://schemas.openxmlformats.org/officeDocument/2006/relationships/image" Target="../media/image5.jpeg"/><Relationship Id="rId5" Type="http://schemas.openxmlformats.org/officeDocument/2006/relationships/hyperlink" Target="http://risunok.love2learn.ru/" TargetMode="External"/><Relationship Id="rId10" Type="http://schemas.openxmlformats.org/officeDocument/2006/relationships/hyperlink" Target="http://www.solnet.ee/sol/026/ris_000.html" TargetMode="External"/><Relationship Id="rId4" Type="http://schemas.openxmlformats.org/officeDocument/2006/relationships/hyperlink" Target="http://nsportal.ru/shkola/izobrazitelnoe-iskusstvo/library/pedagogicheskii-proektispolzovanie-informatsionno-kommunikat" TargetMode="External"/><Relationship Id="rId9" Type="http://schemas.openxmlformats.org/officeDocument/2006/relationships/hyperlink" Target="http://www.cdrr.ru/lesson/m_13.s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goto.php?url=http://school-collection.edu.ru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llection.cross-edu.ru/" TargetMode="External"/><Relationship Id="rId4" Type="http://schemas.openxmlformats.org/officeDocument/2006/relationships/hyperlink" Target="https://multiurok.ru/goto.php?url=http://eor.edu.ru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57166"/>
            <a:ext cx="7500990" cy="28575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«Использование электронных образовательных ресурсов на уроках </a:t>
            </a:r>
            <a:r>
              <a:rPr lang="ru-RU" b="1" dirty="0" smtClean="0"/>
              <a:t>искусства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143380"/>
            <a:ext cx="5214974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Подготовила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Учитель Кривицко- Будской ООШ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Шатохина Елена Леонидовна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админ\Desktop\6771156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3000396" cy="3071834"/>
          </a:xfrm>
          <a:prstGeom prst="roundRect">
            <a:avLst>
              <a:gd name="adj" fmla="val 16667"/>
            </a:avLst>
          </a:prstGeom>
          <a:ln>
            <a:solidFill>
              <a:srgbClr val="00B0F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Использованная литература и образовательные ресурсы сети Интернет: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105416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1.        </a:t>
            </a:r>
            <a:r>
              <a:rPr lang="ru-RU" dirty="0" err="1" smtClean="0"/>
              <a:t>Апатова</a:t>
            </a:r>
            <a:r>
              <a:rPr lang="ru-RU" dirty="0" smtClean="0"/>
              <a:t> Н.В. Информационные технологии в школьном образовании. – М., 1994.</a:t>
            </a:r>
          </a:p>
          <a:p>
            <a:r>
              <a:rPr lang="ru-RU" dirty="0" smtClean="0"/>
              <a:t>2. Афанасьева О. В. Использование ИКТ в образовательном процессе. – </a:t>
            </a:r>
            <a:r>
              <a:rPr lang="ru-RU" dirty="0" err="1" smtClean="0"/>
              <a:t>www</a:t>
            </a:r>
            <a:r>
              <a:rPr lang="ru-RU" dirty="0" smtClean="0"/>
              <a:t>. </a:t>
            </a:r>
            <a:r>
              <a:rPr lang="ru-RU" dirty="0" err="1" smtClean="0"/>
              <a:t>pedsovet.org</a:t>
            </a:r>
            <a:endParaRPr lang="ru-RU" dirty="0" smtClean="0"/>
          </a:p>
          <a:p>
            <a:r>
              <a:rPr lang="ru-RU" dirty="0" smtClean="0"/>
              <a:t>3.Кодесникова И.В. Информационно-компьютерные технологии на уроках искусства. – </a:t>
            </a:r>
            <a:r>
              <a:rPr lang="ru-RU" b="1" dirty="0" smtClean="0">
                <a:hlinkClick r:id="rId3"/>
              </a:rPr>
              <a:t>www.festival.1september.ru</a:t>
            </a:r>
            <a:endParaRPr lang="ru-RU" dirty="0" smtClean="0"/>
          </a:p>
          <a:p>
            <a:r>
              <a:rPr lang="ru-RU" dirty="0" smtClean="0"/>
              <a:t>4.Роберт И.В. Современные информационные технологии в образовании: дидактические проблемы, перспективы использования – М.: Школа-Пресс, 1994.</a:t>
            </a:r>
          </a:p>
          <a:p>
            <a:r>
              <a:rPr lang="ru-RU" dirty="0" smtClean="0"/>
              <a:t>5.Ястребов Л.И. Создание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презентаций в программе MS </a:t>
            </a:r>
            <a:r>
              <a:rPr lang="ru-RU" dirty="0" err="1" smtClean="0"/>
              <a:t>PowerPoint</a:t>
            </a:r>
            <a:r>
              <a:rPr lang="ru-RU" dirty="0" smtClean="0"/>
              <a:t> 2002. «Вопросы </a:t>
            </a:r>
            <a:r>
              <a:rPr lang="ru-RU" dirty="0" err="1" smtClean="0"/>
              <a:t>Интернет-образования</a:t>
            </a:r>
            <a:r>
              <a:rPr lang="ru-RU" dirty="0" smtClean="0"/>
              <a:t>»,  № 44</a:t>
            </a:r>
          </a:p>
          <a:p>
            <a:r>
              <a:rPr lang="ru-RU" dirty="0" smtClean="0"/>
              <a:t>6. </a:t>
            </a:r>
            <a:r>
              <a:rPr lang="en-US" b="1" dirty="0" smtClean="0">
                <a:hlinkClick r:id="rId4"/>
              </a:rPr>
              <a:t>http</a:t>
            </a:r>
            <a:r>
              <a:rPr lang="ru-RU" b="1" dirty="0" smtClean="0">
                <a:hlinkClick r:id="rId4"/>
              </a:rPr>
              <a:t>://</a:t>
            </a:r>
            <a:r>
              <a:rPr lang="en-US" b="1" dirty="0" err="1" smtClean="0">
                <a:hlinkClick r:id="rId4"/>
              </a:rPr>
              <a:t>nsportal</a:t>
            </a:r>
            <a:r>
              <a:rPr lang="ru-RU" b="1" dirty="0" smtClean="0">
                <a:hlinkClick r:id="rId4"/>
              </a:rPr>
              <a:t>.</a:t>
            </a:r>
            <a:r>
              <a:rPr lang="en-US" b="1" dirty="0" err="1" smtClean="0">
                <a:hlinkClick r:id="rId4"/>
              </a:rPr>
              <a:t>ru</a:t>
            </a:r>
            <a:r>
              <a:rPr lang="ru-RU" b="1" dirty="0" smtClean="0">
                <a:hlinkClick r:id="rId4"/>
              </a:rPr>
              <a:t>/</a:t>
            </a:r>
            <a:r>
              <a:rPr lang="en-US" b="1" dirty="0" err="1" smtClean="0">
                <a:hlinkClick r:id="rId4"/>
              </a:rPr>
              <a:t>shkola</a:t>
            </a:r>
            <a:r>
              <a:rPr lang="ru-RU" b="1" dirty="0" smtClean="0">
                <a:hlinkClick r:id="rId4"/>
              </a:rPr>
              <a:t>/</a:t>
            </a:r>
            <a:r>
              <a:rPr lang="en-US" b="1" dirty="0" err="1" smtClean="0">
                <a:hlinkClick r:id="rId4"/>
              </a:rPr>
              <a:t>izobrazitelnoe</a:t>
            </a:r>
            <a:r>
              <a:rPr lang="ru-RU" b="1" dirty="0" smtClean="0">
                <a:hlinkClick r:id="rId4"/>
              </a:rPr>
              <a:t>-</a:t>
            </a:r>
            <a:r>
              <a:rPr lang="en-US" b="1" dirty="0" err="1" smtClean="0">
                <a:hlinkClick r:id="rId4"/>
              </a:rPr>
              <a:t>iskusstvo</a:t>
            </a:r>
            <a:r>
              <a:rPr lang="ru-RU" b="1" dirty="0" smtClean="0">
                <a:hlinkClick r:id="rId4"/>
              </a:rPr>
              <a:t>/</a:t>
            </a:r>
            <a:r>
              <a:rPr lang="en-US" b="1" dirty="0" smtClean="0">
                <a:hlinkClick r:id="rId4"/>
              </a:rPr>
              <a:t>library</a:t>
            </a:r>
            <a:r>
              <a:rPr lang="ru-RU" b="1" dirty="0" smtClean="0">
                <a:hlinkClick r:id="rId4"/>
              </a:rPr>
              <a:t>/</a:t>
            </a:r>
            <a:r>
              <a:rPr lang="en-US" b="1" dirty="0" err="1" smtClean="0">
                <a:hlinkClick r:id="rId4"/>
              </a:rPr>
              <a:t>pedagogicheskii</a:t>
            </a:r>
            <a:r>
              <a:rPr lang="ru-RU" b="1" dirty="0" smtClean="0">
                <a:hlinkClick r:id="rId4"/>
              </a:rPr>
              <a:t>-</a:t>
            </a:r>
            <a:r>
              <a:rPr lang="en-US" b="1" dirty="0" err="1" smtClean="0">
                <a:hlinkClick r:id="rId4"/>
              </a:rPr>
              <a:t>proektispolzovanie</a:t>
            </a:r>
            <a:r>
              <a:rPr lang="ru-RU" b="1" dirty="0" smtClean="0">
                <a:hlinkClick r:id="rId4"/>
              </a:rPr>
              <a:t>-</a:t>
            </a:r>
            <a:r>
              <a:rPr lang="en-US" b="1" dirty="0" err="1" smtClean="0">
                <a:hlinkClick r:id="rId4"/>
              </a:rPr>
              <a:t>informatsionno</a:t>
            </a:r>
            <a:r>
              <a:rPr lang="ru-RU" b="1" dirty="0" smtClean="0">
                <a:hlinkClick r:id="rId4"/>
              </a:rPr>
              <a:t>-</a:t>
            </a:r>
            <a:r>
              <a:rPr lang="en-US" b="1" dirty="0" err="1" smtClean="0">
                <a:hlinkClick r:id="rId4"/>
              </a:rPr>
              <a:t>kommunikat</a:t>
            </a:r>
            <a:endParaRPr lang="ru-RU" dirty="0" smtClean="0"/>
          </a:p>
          <a:p>
            <a:r>
              <a:rPr lang="ru-RU" dirty="0" smtClean="0"/>
              <a:t>7. </a:t>
            </a:r>
            <a:r>
              <a:rPr lang="ru-RU" b="1" dirty="0" smtClean="0">
                <a:hlinkClick r:id="rId5"/>
              </a:rPr>
              <a:t>http://risunok.love2learn.ru/</a:t>
            </a:r>
            <a:endParaRPr lang="ru-RU" dirty="0" smtClean="0"/>
          </a:p>
          <a:p>
            <a:r>
              <a:rPr lang="ru-RU" dirty="0" smtClean="0"/>
              <a:t>8. </a:t>
            </a:r>
            <a:r>
              <a:rPr lang="ru-RU" b="1" dirty="0" smtClean="0">
                <a:hlinkClick r:id="rId6"/>
              </a:rPr>
              <a:t>http://www.ed.gov.ru/news/konkurs/5692</a:t>
            </a:r>
            <a:endParaRPr lang="ru-RU" dirty="0" smtClean="0"/>
          </a:p>
          <a:p>
            <a:r>
              <a:rPr lang="ru-RU" dirty="0" smtClean="0"/>
              <a:t>9. </a:t>
            </a:r>
            <a:r>
              <a:rPr lang="ru-RU" b="1" dirty="0" smtClean="0">
                <a:hlinkClick r:id="rId7"/>
              </a:rPr>
              <a:t>http://arttower.ru/forum/index.php?showforum=21</a:t>
            </a:r>
            <a:endParaRPr lang="ru-RU" dirty="0" smtClean="0"/>
          </a:p>
          <a:p>
            <a:r>
              <a:rPr lang="ru-RU" dirty="0" smtClean="0"/>
              <a:t>10. </a:t>
            </a:r>
            <a:r>
              <a:rPr lang="ru-RU" b="1" dirty="0" smtClean="0">
                <a:hlinkClick r:id="rId8"/>
              </a:rPr>
              <a:t>http://draw.demiart.ru/</a:t>
            </a:r>
            <a:r>
              <a:rPr lang="ru-RU" dirty="0" smtClean="0"/>
              <a:t> - Уроки рисования</a:t>
            </a:r>
          </a:p>
          <a:p>
            <a:r>
              <a:rPr lang="ru-RU" dirty="0" smtClean="0"/>
              <a:t>11. </a:t>
            </a:r>
            <a:r>
              <a:rPr lang="ru-RU" b="1" dirty="0" smtClean="0">
                <a:hlinkClick r:id="rId9"/>
              </a:rPr>
              <a:t>http://www.cdrr.ru/lesson/m_13.shtm</a:t>
            </a:r>
            <a:r>
              <a:rPr lang="ru-RU" dirty="0" smtClean="0"/>
              <a:t> - Для урока рисования</a:t>
            </a:r>
          </a:p>
          <a:p>
            <a:r>
              <a:rPr lang="ru-RU" dirty="0" smtClean="0"/>
              <a:t>12. </a:t>
            </a:r>
            <a:r>
              <a:rPr lang="ru-RU" b="1" dirty="0" smtClean="0">
                <a:hlinkClick r:id="rId10"/>
              </a:rPr>
              <a:t>http://www.solnet.ee/sol/026/ris_000.html</a:t>
            </a:r>
            <a:r>
              <a:rPr lang="ru-RU" dirty="0" smtClean="0"/>
              <a:t>  - Школа Карандашика</a:t>
            </a:r>
          </a:p>
          <a:p>
            <a:endParaRPr lang="ru-RU" dirty="0"/>
          </a:p>
        </p:txBody>
      </p:sp>
      <p:pic>
        <p:nvPicPr>
          <p:cNvPr id="4098" name="Picture 2" descr="C:\Users\админ\Desktop\i (2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20" y="285728"/>
            <a:ext cx="1500198" cy="11525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CCFF"/>
                </a:solidFill>
              </a:rPr>
              <a:t>Спасибо за внимание!!!</a:t>
            </a:r>
            <a:br>
              <a:rPr lang="ru-RU" sz="4400" dirty="0" smtClean="0">
                <a:solidFill>
                  <a:srgbClr val="00CCFF"/>
                </a:solidFill>
              </a:rPr>
            </a:br>
            <a:endParaRPr lang="ru-RU" dirty="0"/>
          </a:p>
        </p:txBody>
      </p:sp>
      <p:pic>
        <p:nvPicPr>
          <p:cNvPr id="3074" name="Picture 2" descr="C:\Users\админ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1125" y="1447800"/>
            <a:ext cx="6787299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ЭОР </a:t>
            </a:r>
            <a:r>
              <a:rPr lang="ru-RU" sz="4400" b="1" i="1" dirty="0" smtClean="0">
                <a:solidFill>
                  <a:srgbClr val="FF0000"/>
                </a:solidFill>
              </a:rPr>
              <a:t>и урок искусства</a:t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Электронными образовательными ресурсами называют учебные материалы, для воспроизведения которых используются электронные устройства.</a:t>
            </a:r>
          </a:p>
          <a:p>
            <a:endParaRPr lang="ru-RU" dirty="0"/>
          </a:p>
        </p:txBody>
      </p:sp>
      <p:pic>
        <p:nvPicPr>
          <p:cNvPr id="2050" name="Picture 2" descr="C:\Users\админ\Desktop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071942"/>
            <a:ext cx="5500726" cy="22145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ЭОР бывают разные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Самые простые ЭОР - </a:t>
            </a:r>
            <a:r>
              <a:rPr lang="ru-RU" dirty="0" err="1" smtClean="0"/>
              <a:t>текстографические</a:t>
            </a:r>
            <a:r>
              <a:rPr lang="ru-RU" dirty="0" smtClean="0"/>
              <a:t> – материал представляется на экране компьютера, а не на бумаге. Хотя его очень легко распечатать, т.е. перенести на бумагу.</a:t>
            </a:r>
          </a:p>
          <a:p>
            <a:r>
              <a:rPr lang="ru-RU" dirty="0" smtClean="0"/>
              <a:t>ЭОР следующей группы тоже </a:t>
            </a:r>
            <a:r>
              <a:rPr lang="ru-RU" dirty="0" err="1" smtClean="0"/>
              <a:t>текстографические</a:t>
            </a:r>
            <a:r>
              <a:rPr lang="ru-RU" dirty="0" smtClean="0"/>
              <a:t>, но имеют навигацию по тексту.</a:t>
            </a:r>
          </a:p>
          <a:p>
            <a:r>
              <a:rPr lang="ru-RU" dirty="0" smtClean="0"/>
              <a:t>Третий уровень ЭОР – это ресурсы, состоящие из визуального и звукового фрагмента. </a:t>
            </a:r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Система ЭОР делится на классы, разделы и тематические элементы.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Для каждого тематического </a:t>
            </a:r>
            <a:r>
              <a:rPr lang="ru-RU" dirty="0" smtClean="0">
                <a:solidFill>
                  <a:srgbClr val="0070C0"/>
                </a:solidFill>
              </a:rPr>
              <a:t>элемента имеется </a:t>
            </a:r>
            <a:r>
              <a:rPr lang="ru-RU" dirty="0" smtClean="0">
                <a:solidFill>
                  <a:srgbClr val="0070C0"/>
                </a:solidFill>
              </a:rPr>
              <a:t>три типа электронных учебных модулей: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модуль получения информации</a:t>
            </a:r>
          </a:p>
          <a:p>
            <a:r>
              <a:rPr lang="ru-RU" dirty="0" smtClean="0"/>
              <a:t>модуль </a:t>
            </a:r>
            <a:r>
              <a:rPr lang="ru-RU" dirty="0" smtClean="0"/>
              <a:t>практических занятий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модуль контроля</a:t>
            </a:r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OR-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142976" y="285728"/>
            <a:ext cx="7572428" cy="6215106"/>
          </a:xfrm>
          <a:noFill/>
        </p:spPr>
      </p:pic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этапе подготовки к уроку учителю необходимо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необходимо проанализировать электронные и информационные ресурсы, отобрать необходимый материал по теме урока, структурировать и оформить его на электронных или бумажных носителях.</a:t>
            </a:r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i="1" dirty="0" smtClean="0">
                <a:solidFill>
                  <a:srgbClr val="FF0000"/>
                </a:solidFill>
              </a:rPr>
              <a:t>Большую помощь в поиске необходимой информации учителю может оказать каталог образовательных ресурсов по </a:t>
            </a:r>
            <a:r>
              <a:rPr lang="ru-RU" sz="2000" i="1" dirty="0" smtClean="0">
                <a:solidFill>
                  <a:srgbClr val="FF0000"/>
                </a:solidFill>
              </a:rPr>
              <a:t>искусству</a:t>
            </a:r>
            <a:r>
              <a:rPr lang="ru-RU" sz="2000" i="1" dirty="0" smtClean="0">
                <a:solidFill>
                  <a:srgbClr val="FF0000"/>
                </a:solidFill>
              </a:rPr>
              <a:t>, размещенный во </a:t>
            </a:r>
            <a:r>
              <a:rPr lang="ru-RU" sz="2000" i="1" dirty="0" smtClean="0">
                <a:solidFill>
                  <a:srgbClr val="FF0000"/>
                </a:solidFill>
              </a:rPr>
              <a:t>всемирной </a:t>
            </a:r>
            <a:r>
              <a:rPr lang="ru-RU" sz="2000" i="1" dirty="0" smtClean="0">
                <a:solidFill>
                  <a:srgbClr val="FF0000"/>
                </a:solidFill>
              </a:rPr>
              <a:t>сети Интернет</a:t>
            </a:r>
            <a:r>
              <a:rPr lang="ru-RU" sz="2000" i="1" dirty="0" smtClean="0">
                <a:solidFill>
                  <a:srgbClr val="FF0000"/>
                </a:solidFill>
              </a:rPr>
              <a:t>. </a:t>
            </a:r>
          </a:p>
          <a:p>
            <a:r>
              <a:rPr lang="ru-RU" sz="2000" dirty="0" smtClean="0"/>
              <a:t>- Единая коллекция цифровых образовательных ресурсов:</a:t>
            </a:r>
          </a:p>
          <a:p>
            <a:r>
              <a:rPr lang="ru-RU" sz="2000" dirty="0" smtClean="0">
                <a:hlinkClick r:id="rId3"/>
              </a:rPr>
              <a:t>http://school-collection.edu.ru/</a:t>
            </a:r>
            <a:endParaRPr lang="ru-RU" sz="2000" dirty="0" smtClean="0"/>
          </a:p>
          <a:p>
            <a:r>
              <a:rPr lang="ru-RU" sz="2000" dirty="0" smtClean="0"/>
              <a:t>- Федеральный центр информационно-образовательных ресурсов: </a:t>
            </a:r>
            <a:r>
              <a:rPr lang="ru-RU" sz="2000" dirty="0" smtClean="0">
                <a:hlinkClick r:id="rId4"/>
              </a:rPr>
              <a:t>http://eor.edu.ru/</a:t>
            </a:r>
            <a:endParaRPr lang="ru-RU" sz="2000" dirty="0" smtClean="0"/>
          </a:p>
          <a:p>
            <a:r>
              <a:rPr lang="ru-RU" sz="2000" dirty="0" smtClean="0"/>
              <a:t>- База цифровых образовательных ресурсов сайта «Открытый </a:t>
            </a:r>
            <a:r>
              <a:rPr lang="ru-RU" sz="2000" dirty="0" smtClean="0"/>
              <a:t>класс»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http</a:t>
            </a:r>
            <a:r>
              <a:rPr lang="ru-RU" sz="2000" dirty="0" smtClean="0">
                <a:solidFill>
                  <a:srgbClr val="FF0000"/>
                </a:solidFill>
              </a:rPr>
              <a:t>://</a:t>
            </a:r>
            <a:r>
              <a:rPr lang="en-US" sz="2000" dirty="0" err="1" smtClean="0">
                <a:solidFill>
                  <a:srgbClr val="FF0000"/>
                </a:solidFill>
              </a:rPr>
              <a:t>sozvezdieoriona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r>
              <a:rPr lang="en-US" sz="2000" dirty="0" err="1" smtClean="0">
                <a:solidFill>
                  <a:srgbClr val="FF0000"/>
                </a:solidFill>
              </a:rPr>
              <a:t>ru</a:t>
            </a:r>
            <a:r>
              <a:rPr lang="ru-RU" sz="2000" dirty="0" smtClean="0">
                <a:solidFill>
                  <a:srgbClr val="FF0000"/>
                </a:solidFill>
              </a:rPr>
              <a:t> – </a:t>
            </a:r>
            <a:r>
              <a:rPr lang="ru-RU" sz="2000" dirty="0" smtClean="0"/>
              <a:t>международное методическое объединение учителей музыки Российский образовательный портал.  </a:t>
            </a:r>
            <a:endParaRPr lang="ru-RU" sz="2000" dirty="0" smtClean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Музыкальная </a:t>
            </a:r>
            <a:r>
              <a:rPr lang="ru-RU" sz="2000" dirty="0" smtClean="0"/>
              <a:t>коллекция. </a:t>
            </a:r>
            <a:r>
              <a:rPr lang="en-US" sz="2000" u="sng" dirty="0" smtClean="0">
                <a:solidFill>
                  <a:srgbClr val="FF0000"/>
                </a:solidFill>
                <a:hlinkClick r:id="rId5"/>
              </a:rPr>
              <a:t>http</a:t>
            </a:r>
            <a:r>
              <a:rPr lang="ru-RU" sz="2000" u="sng" dirty="0" smtClean="0">
                <a:solidFill>
                  <a:srgbClr val="FF0000"/>
                </a:solidFill>
                <a:hlinkClick r:id="rId5"/>
              </a:rPr>
              <a:t>://</a:t>
            </a:r>
            <a:r>
              <a:rPr lang="en-US" sz="2000" u="sng" dirty="0" smtClean="0">
                <a:solidFill>
                  <a:srgbClr val="FF0000"/>
                </a:solidFill>
                <a:hlinkClick r:id="rId5"/>
              </a:rPr>
              <a:t>collection</a:t>
            </a:r>
            <a:r>
              <a:rPr lang="ru-RU" sz="2000" u="sng" dirty="0" smtClean="0">
                <a:solidFill>
                  <a:srgbClr val="FF0000"/>
                </a:solidFill>
                <a:hlinkClick r:id="rId5"/>
              </a:rPr>
              <a:t>.</a:t>
            </a:r>
            <a:r>
              <a:rPr lang="en-US" sz="2000" u="sng" dirty="0" smtClean="0">
                <a:solidFill>
                  <a:srgbClr val="FF0000"/>
                </a:solidFill>
                <a:hlinkClick r:id="rId5"/>
              </a:rPr>
              <a:t>cross</a:t>
            </a:r>
            <a:r>
              <a:rPr lang="ru-RU" sz="2000" u="sng" dirty="0" smtClean="0">
                <a:solidFill>
                  <a:srgbClr val="FF0000"/>
                </a:solidFill>
                <a:hlinkClick r:id="rId5"/>
              </a:rPr>
              <a:t>-</a:t>
            </a:r>
            <a:r>
              <a:rPr lang="en-US" sz="2000" u="sng" dirty="0" err="1" smtClean="0">
                <a:solidFill>
                  <a:srgbClr val="FF0000"/>
                </a:solidFill>
                <a:hlinkClick r:id="rId5"/>
              </a:rPr>
              <a:t>edu</a:t>
            </a:r>
            <a:r>
              <a:rPr lang="ru-RU" sz="2000" u="sng" dirty="0" smtClean="0">
                <a:solidFill>
                  <a:srgbClr val="FF0000"/>
                </a:solidFill>
                <a:hlinkClick r:id="rId5"/>
              </a:rPr>
              <a:t>.</a:t>
            </a:r>
            <a:r>
              <a:rPr lang="en-US" sz="2000" u="sng" dirty="0" err="1" smtClean="0">
                <a:solidFill>
                  <a:srgbClr val="FF0000"/>
                </a:solidFill>
                <a:hlinkClick r:id="rId5"/>
              </a:rPr>
              <a:t>ru</a:t>
            </a:r>
            <a:r>
              <a:rPr lang="en-US" sz="2000" u="sng" dirty="0" err="1" smtClean="0">
                <a:solidFill>
                  <a:schemeClr val="bg1"/>
                </a:solidFill>
                <a:hlinkClick r:id="rId5"/>
              </a:rPr>
              <a:t>http</a:t>
            </a:r>
            <a:r>
              <a:rPr lang="ru-RU" sz="2000" u="sng" dirty="0" smtClean="0">
                <a:solidFill>
                  <a:schemeClr val="bg1"/>
                </a:solidFill>
                <a:hlinkClick r:id="rId5"/>
              </a:rPr>
              <a:t>://</a:t>
            </a:r>
            <a:r>
              <a:rPr lang="en-US" sz="2000" u="sng" dirty="0" smtClean="0">
                <a:solidFill>
                  <a:schemeClr val="bg1"/>
                </a:solidFill>
                <a:hlinkClick r:id="rId5"/>
              </a:rPr>
              <a:t>collection</a:t>
            </a:r>
            <a:r>
              <a:rPr lang="ru-RU" sz="2000" u="sng" dirty="0" smtClean="0">
                <a:solidFill>
                  <a:schemeClr val="bg1"/>
                </a:solidFill>
                <a:hlinkClick r:id="rId5"/>
              </a:rPr>
              <a:t>.</a:t>
            </a:r>
            <a:r>
              <a:rPr lang="en-US" sz="2000" u="sng" dirty="0" smtClean="0">
                <a:solidFill>
                  <a:schemeClr val="bg1"/>
                </a:solidFill>
                <a:hlinkClick r:id="rId5"/>
              </a:rPr>
              <a:t>cross</a:t>
            </a:r>
            <a:r>
              <a:rPr lang="ru-RU" sz="2000" u="sng" dirty="0" smtClean="0">
                <a:solidFill>
                  <a:schemeClr val="bg1"/>
                </a:solidFill>
                <a:hlinkClick r:id="rId5"/>
              </a:rPr>
              <a:t>-</a:t>
            </a:r>
            <a:r>
              <a:rPr lang="en-US" sz="2000" u="sng" dirty="0" err="1" smtClean="0">
                <a:solidFill>
                  <a:schemeClr val="bg1"/>
                </a:solidFill>
                <a:hlinkClick r:id="rId5"/>
              </a:rPr>
              <a:t>edu</a:t>
            </a:r>
            <a:r>
              <a:rPr lang="ru-RU" sz="2000" u="sng" dirty="0" smtClean="0">
                <a:solidFill>
                  <a:schemeClr val="bg1"/>
                </a:solidFill>
                <a:hlinkClick r:id="rId5"/>
              </a:rPr>
              <a:t>.</a:t>
            </a:r>
            <a:r>
              <a:rPr lang="en-US" sz="2000" u="sng" dirty="0" err="1" smtClean="0">
                <a:solidFill>
                  <a:schemeClr val="bg1"/>
                </a:solidFill>
                <a:hlinkClick r:id="rId5"/>
              </a:rPr>
              <a:t>ru</a:t>
            </a:r>
            <a:r>
              <a:rPr lang="ru-RU" sz="2000" dirty="0" smtClean="0">
                <a:solidFill>
                  <a:schemeClr val="bg1"/>
                </a:solidFill>
              </a:rPr>
              <a:t>/</a:t>
            </a:r>
            <a:endParaRPr lang="ru-RU" sz="2000" dirty="0" smtClean="0"/>
          </a:p>
          <a:p>
            <a:r>
              <a:rPr lang="ru-RU" sz="2000" dirty="0" smtClean="0"/>
              <a:t>- Портал «Сеть творческих учителей»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ЭОР прежде всего – дают возможность научиться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Практика показывает, что, благодаря </a:t>
            </a:r>
            <a:r>
              <a:rPr lang="ru-RU" dirty="0" err="1" smtClean="0"/>
              <a:t>мультимедийному</a:t>
            </a:r>
            <a:r>
              <a:rPr lang="ru-RU" dirty="0" smtClean="0"/>
              <a:t> сопровождению занятий, экономится до 30% учебного </a:t>
            </a:r>
            <a:r>
              <a:rPr lang="ru-RU" dirty="0" smtClean="0"/>
              <a:t>времени</a:t>
            </a:r>
          </a:p>
          <a:p>
            <a:r>
              <a:rPr lang="ru-RU" dirty="0" smtClean="0"/>
              <a:t>Позволяют детям выполнять не только в классе,  но и  дома более полноценные практические задания (например, как устроена театральная сцена, и тут же провести аттестацию собственных знаний, умений и навыков).</a:t>
            </a:r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Анализируя опыт использования ЭОР на уроках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Использование </a:t>
            </a:r>
            <a:r>
              <a:rPr lang="ru-RU" dirty="0" smtClean="0"/>
              <a:t>информационно-коммуникативных технологий позволяет:</a:t>
            </a:r>
          </a:p>
          <a:p>
            <a:r>
              <a:rPr lang="ru-RU" dirty="0" smtClean="0"/>
              <a:t>обеспечить </a:t>
            </a:r>
            <a:r>
              <a:rPr lang="ru-RU" dirty="0" smtClean="0"/>
              <a:t>положительную мотивацию обучения;</a:t>
            </a:r>
          </a:p>
          <a:p>
            <a:r>
              <a:rPr lang="ru-RU" dirty="0" smtClean="0"/>
              <a:t>-проводить </a:t>
            </a:r>
            <a:r>
              <a:rPr lang="ru-RU" dirty="0" smtClean="0"/>
              <a:t>уроки на высоком эстетическом и эмоциональном уровне (музыка, анимация);</a:t>
            </a:r>
          </a:p>
          <a:p>
            <a:r>
              <a:rPr lang="ru-RU" dirty="0" smtClean="0"/>
              <a:t>повысить </a:t>
            </a:r>
            <a:r>
              <a:rPr lang="ru-RU" dirty="0" smtClean="0"/>
              <a:t>объем выполняемой на уроке работы в 1,5 – 2 раза;</a:t>
            </a:r>
          </a:p>
          <a:p>
            <a:r>
              <a:rPr lang="ru-RU" dirty="0" smtClean="0"/>
              <a:t>рационально </a:t>
            </a:r>
            <a:r>
              <a:rPr lang="ru-RU" dirty="0" smtClean="0"/>
              <a:t>организовать учебный процесс, повысить эффективность урока;</a:t>
            </a:r>
          </a:p>
          <a:p>
            <a:r>
              <a:rPr lang="ru-RU" dirty="0" smtClean="0"/>
              <a:t>формировать </a:t>
            </a:r>
            <a:r>
              <a:rPr lang="ru-RU" dirty="0" smtClean="0"/>
              <a:t>навыки подлинно исследовательской деятельности;</a:t>
            </a:r>
          </a:p>
          <a:p>
            <a:r>
              <a:rPr lang="ru-RU" dirty="0" smtClean="0"/>
              <a:t>обеспечить </a:t>
            </a:r>
            <a:r>
              <a:rPr lang="ru-RU" dirty="0" smtClean="0"/>
              <a:t>доступ к различным справочным системам, электронным библиотекам, другим информационным ресурсам.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</TotalTime>
  <Words>312</Words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«Использование электронных образовательных ресурсов на уроках искусства </vt:lpstr>
      <vt:lpstr>ЭОР и урок искусства </vt:lpstr>
      <vt:lpstr>ЭОР бывают разные</vt:lpstr>
      <vt:lpstr>Система ЭОР делится на классы, разделы и тематические элементы. </vt:lpstr>
      <vt:lpstr>Слайд 5</vt:lpstr>
      <vt:lpstr>На этапе подготовки к уроку учителю необходимо </vt:lpstr>
      <vt:lpstr>ИНТЕРНЕТ</vt:lpstr>
      <vt:lpstr>ЭОР прежде всего – дают возможность научиться</vt:lpstr>
      <vt:lpstr>Анализируя опыт использования ЭОР на уроках</vt:lpstr>
      <vt:lpstr>Использованная литература и образовательные ресурсы сети Интернет: </vt:lpstr>
      <vt:lpstr>Спасибо за внимание!!!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электронных образовательных ресурсов на уроках искусство </dc:title>
  <dc:creator>админ</dc:creator>
  <cp:lastModifiedBy>RWT</cp:lastModifiedBy>
  <cp:revision>8</cp:revision>
  <dcterms:created xsi:type="dcterms:W3CDTF">2017-03-16T19:49:20Z</dcterms:created>
  <dcterms:modified xsi:type="dcterms:W3CDTF">2017-03-16T20:56:48Z</dcterms:modified>
</cp:coreProperties>
</file>