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Alfa Slab One" charset="0"/>
      <p:regular r:id="rId21"/>
    </p:embeddedFont>
    <p:embeddedFont>
      <p:font typeface="PT Sans Narrow" charset="-52"/>
      <p:regular r:id="rId22"/>
      <p:bold r:id="rId23"/>
    </p:embeddedFont>
    <p:embeddedFont>
      <p:font typeface="Open Sans" charset="0"/>
      <p:regular r:id="rId24"/>
      <p:bold r:id="rId25"/>
      <p:italic r:id="rId26"/>
      <p:boldItalic r:id="rId27"/>
    </p:embeddedFont>
    <p:embeddedFont>
      <p:font typeface="Open Sans Medium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-59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07ea3f9e5c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07ea3f9e5c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07ea3f9e5c_0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07ea3f9e5c_0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07ea3f9e5c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07ea3f9e5c_0_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07ea3f9e5c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07ea3f9e5c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07ea3f9e5c_0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07ea3f9e5c_0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07ea3f9e5c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07ea3f9e5c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07ea3f9e5c_0_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107ea3f9e5c_0_2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07ea3f9e5c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07ea3f9e5c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07ea3f9e5c_0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107ea3f9e5c_0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7ea3f9e5c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07ea3f9e5c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7ea3f9e5c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7ea3f9e5c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7ea3f9e5c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07ea3f9e5c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07ea3f9e5c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07ea3f9e5c_0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07ea3f9e5c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07ea3f9e5c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07ea3f9e5c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07ea3f9e5c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07ea3f9e5c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07ea3f9e5c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07ea3f9e5c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07ea3f9e5c_0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/>
          <p:nvPr/>
        </p:nvSpPr>
        <p:spPr>
          <a:xfrm>
            <a:off x="215475" y="3396825"/>
            <a:ext cx="33834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300">
                <a:latin typeface="Times New Roman"/>
                <a:ea typeface="Times New Roman"/>
                <a:cs typeface="Times New Roman"/>
                <a:sym typeface="Times New Roman"/>
              </a:rPr>
              <a:t>а: Хавак Инга Михайловна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Times New Roman"/>
                <a:ea typeface="Times New Roman"/>
                <a:cs typeface="Times New Roman"/>
                <a:sym typeface="Times New Roman"/>
              </a:rPr>
              <a:t>Педагог-психолог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813124" y="4751625"/>
            <a:ext cx="7956300" cy="2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Pts val="1216"/>
              <a:buFont typeface="Noto Sans Symbols"/>
              <a:buNone/>
            </a:pPr>
            <a:r>
              <a:rPr lang="ru" sz="13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202</a:t>
            </a:r>
            <a:r>
              <a:rPr lang="ru" sz="13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" sz="13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г.</a:t>
            </a:r>
            <a:endParaRPr sz="13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3"/>
          <p:cNvSpPr txBox="1"/>
          <p:nvPr/>
        </p:nvSpPr>
        <p:spPr>
          <a:xfrm>
            <a:off x="593849" y="1949000"/>
            <a:ext cx="7956300" cy="2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Pts val="1216"/>
              <a:buFont typeface="Noto Sans Symbols"/>
              <a:buNone/>
            </a:pPr>
            <a:r>
              <a:rPr lang="ru" sz="2200" b="1">
                <a:solidFill>
                  <a:schemeClr val="accent1"/>
                </a:solidFill>
                <a:latin typeface="Alfa Slab One"/>
                <a:ea typeface="Alfa Slab One"/>
                <a:cs typeface="Alfa Slab One"/>
                <a:sym typeface="Alfa Slab One"/>
              </a:rPr>
              <a:t>Игрушки для детей раннего возраста</a:t>
            </a:r>
            <a:endParaRPr sz="2200" b="1" i="0" u="none" strike="noStrike" cap="none">
              <a:solidFill>
                <a:schemeClr val="accent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2"/>
          <p:cNvSpPr txBox="1">
            <a:spLocks noGrp="1"/>
          </p:cNvSpPr>
          <p:nvPr>
            <p:ph type="body" idx="1"/>
          </p:nvPr>
        </p:nvSpPr>
        <p:spPr>
          <a:xfrm>
            <a:off x="294750" y="399750"/>
            <a:ext cx="4802400" cy="43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44444"/>
                </a:solidFill>
                <a:highlight>
                  <a:srgbClr val="FFFFFF"/>
                </a:highlight>
              </a:rPr>
              <a:t>      Важно помнить, что образные детские игрушки (куклы, мягкие игрушки и фигурки животных) должны быть простыми и открытыми для игровых действий малыша. С такими игрушками удобно действовать: куклу можно легко посадить на стульчик или уложить в кроватку, собачка может встать на задние лапки, а мишка может хлопать в ладоши. Образ игрушки должен быть четким, реалистичным и узнаваемым для ребенка</a:t>
            </a:r>
            <a:endParaRPr/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9550" y="152400"/>
            <a:ext cx="3438525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>
            <a:spLocks noGrp="1"/>
          </p:cNvSpPr>
          <p:nvPr>
            <p:ph type="title"/>
          </p:nvPr>
        </p:nvSpPr>
        <p:spPr>
          <a:xfrm>
            <a:off x="311700" y="7217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3. Игрушки для игр, развивающих познавательную деятельность</a:t>
            </a:r>
            <a:endParaRPr/>
          </a:p>
        </p:txBody>
      </p:sp>
      <p:sp>
        <p:nvSpPr>
          <p:cNvPr id="140" name="Google Shape;140;p23"/>
          <p:cNvSpPr txBox="1">
            <a:spLocks noGrp="1"/>
          </p:cNvSpPr>
          <p:nvPr>
            <p:ph type="body" idx="1"/>
          </p:nvPr>
        </p:nvSpPr>
        <p:spPr>
          <a:xfrm>
            <a:off x="311700" y="112227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650">
                <a:solidFill>
                  <a:srgbClr val="444444"/>
                </a:solidFill>
                <a:highlight>
                  <a:srgbClr val="FFFFFF"/>
                </a:highlight>
              </a:rPr>
              <a:t>Набор «Строитель» деревянный (кубики, конусы и другие модули разной формы и величины); средняя пирамида (5 колец); 4 пирамидки разного цвета на четыре кольца; матрешка — 5 мест (средняя); игры-шнуровки из дерева и вспененной резины; рамки-вкладыши Монтессори — планшеты и вкладыши разных форм и тематики.</a:t>
            </a:r>
            <a:endParaRPr sz="2400"/>
          </a:p>
        </p:txBody>
      </p:sp>
      <p:pic>
        <p:nvPicPr>
          <p:cNvPr id="141" name="Google Shape;141;p23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0" y="2720025"/>
            <a:ext cx="1776950" cy="218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3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5968200" y="2571750"/>
            <a:ext cx="2864100" cy="214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3"/>
          <p:cNvPicPr preferRelativeResize="0"/>
          <p:nvPr/>
        </p:nvPicPr>
        <p:blipFill rotWithShape="1">
          <a:blip r:embed="rId5" cstate="screen">
            <a:alphaModFix/>
          </a:blip>
          <a:srcRect/>
          <a:stretch/>
        </p:blipFill>
        <p:spPr>
          <a:xfrm>
            <a:off x="4184500" y="2720025"/>
            <a:ext cx="1650662" cy="2038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3"/>
          <p:cNvPicPr preferRelativeResize="0"/>
          <p:nvPr/>
        </p:nvPicPr>
        <p:blipFill>
          <a:blip r:embed="rId6" cstate="screen">
            <a:alphaModFix/>
          </a:blip>
          <a:stretch>
            <a:fillRect/>
          </a:stretch>
        </p:blipFill>
        <p:spPr>
          <a:xfrm>
            <a:off x="1671200" y="2804775"/>
            <a:ext cx="2186200" cy="21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4"/>
          <p:cNvSpPr txBox="1">
            <a:spLocks noGrp="1"/>
          </p:cNvSpPr>
          <p:nvPr>
            <p:ph type="title"/>
          </p:nvPr>
        </p:nvSpPr>
        <p:spPr>
          <a:xfrm>
            <a:off x="311700" y="64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4. Детские игрушки для развития речи</a:t>
            </a:r>
            <a:endParaRPr/>
          </a:p>
        </p:txBody>
      </p:sp>
      <p:sp>
        <p:nvSpPr>
          <p:cNvPr id="150" name="Google Shape;150;p24"/>
          <p:cNvSpPr txBox="1">
            <a:spLocks noGrp="1"/>
          </p:cNvSpPr>
          <p:nvPr>
            <p:ph type="body" idx="1"/>
          </p:nvPr>
        </p:nvSpPr>
        <p:spPr>
          <a:xfrm>
            <a:off x="311700" y="7714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</a:rPr>
              <a:t>Картинки с изображением животных, людей, предметов и игрушек (животные — мишка, зайчик, лиса, кошка, собака; предметы — стул, стол, чашка, ложка; игрушки — кукла, машинка, пирамидка и т. д.); сюжетные картинки с изображением действий (девочка играет в куклы, мальчик спит, умывается, кушает и т. д.); </a:t>
            </a:r>
            <a:endParaRPr sz="2600"/>
          </a:p>
        </p:txBody>
      </p:sp>
      <p:pic>
        <p:nvPicPr>
          <p:cNvPr id="151" name="Google Shape;151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69438" y="2605650"/>
            <a:ext cx="4405124" cy="211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body" idx="1"/>
          </p:nvPr>
        </p:nvSpPr>
        <p:spPr>
          <a:xfrm>
            <a:off x="311700" y="139350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</a:rPr>
              <a:t>Сюжетные картинки с изображением действий (девочка играет в куклы, мальчик спит, умывается, кушает и т. д.); </a:t>
            </a:r>
            <a:endParaRPr sz="1750">
              <a:solidFill>
                <a:srgbClr val="444444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</a:rPr>
              <a:t>Наборы картинок с различным пространственным положением одних и тех же персонажей (например, птичка сидит на дереве, под деревом и летает над деревом).</a:t>
            </a:r>
            <a:endParaRPr sz="2600"/>
          </a:p>
        </p:txBody>
      </p:sp>
      <p:pic>
        <p:nvPicPr>
          <p:cNvPr id="157" name="Google Shape;15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050" y="2183988"/>
            <a:ext cx="4000500" cy="265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5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4928870" y="2184000"/>
            <a:ext cx="3760274" cy="26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"/>
          <p:cNvSpPr txBox="1">
            <a:spLocks noGrp="1"/>
          </p:cNvSpPr>
          <p:nvPr>
            <p:ph type="title"/>
          </p:nvPr>
        </p:nvSpPr>
        <p:spPr>
          <a:xfrm>
            <a:off x="311700" y="722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5. Игрушки для формирования продуктивных видов деятельности</a:t>
            </a:r>
            <a:endParaRPr/>
          </a:p>
        </p:txBody>
      </p:sp>
      <p:sp>
        <p:nvSpPr>
          <p:cNvPr id="164" name="Google Shape;164;p26"/>
          <p:cNvSpPr txBox="1">
            <a:spLocks noGrp="1"/>
          </p:cNvSpPr>
          <p:nvPr>
            <p:ph type="body" idx="1"/>
          </p:nvPr>
        </p:nvSpPr>
        <p:spPr>
          <a:xfrm>
            <a:off x="173975" y="1190125"/>
            <a:ext cx="8871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650">
                <a:solidFill>
                  <a:srgbClr val="444444"/>
                </a:solidFill>
                <a:highlight>
                  <a:srgbClr val="FFFFFF"/>
                </a:highlight>
              </a:rPr>
              <a:t>      Для рисования — мольберт, пальцевые краски, набор мелков, цветных карандашей, гуашь, кисти (крупные и средние); набор бумаги (можно использовать обои). Для лепки — пластилин, лучше чешский (тесто, глина), дощечка для работы, стека. Для аппликации — детские ножницы, набор цветной бумаги, карандашный клей.</a:t>
            </a:r>
            <a:endParaRPr sz="2400"/>
          </a:p>
        </p:txBody>
      </p:sp>
      <p:pic>
        <p:nvPicPr>
          <p:cNvPr id="165" name="Google Shape;16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975" y="3038174"/>
            <a:ext cx="2535400" cy="158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90138" y="2756688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6"/>
          <p:cNvPicPr preferRelativeResize="0"/>
          <p:nvPr/>
        </p:nvPicPr>
        <p:blipFill rotWithShape="1">
          <a:blip r:embed="rId5">
            <a:alphaModFix/>
          </a:blip>
          <a:srcRect t="6111" b="3741"/>
          <a:stretch/>
        </p:blipFill>
        <p:spPr>
          <a:xfrm>
            <a:off x="5171675" y="2686350"/>
            <a:ext cx="2377321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6"/>
          <p:cNvPicPr preferRelativeResize="0"/>
          <p:nvPr/>
        </p:nvPicPr>
        <p:blipFill>
          <a:blip r:embed="rId6" cstate="screen">
            <a:alphaModFix/>
          </a:blip>
          <a:stretch>
            <a:fillRect/>
          </a:stretch>
        </p:blipFill>
        <p:spPr>
          <a:xfrm rot="5400000">
            <a:off x="7256750" y="3135198"/>
            <a:ext cx="2094875" cy="138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7"/>
          <p:cNvSpPr txBox="1">
            <a:spLocks noGrp="1"/>
          </p:cNvSpPr>
          <p:nvPr>
            <p:ph type="title"/>
          </p:nvPr>
        </p:nvSpPr>
        <p:spPr>
          <a:xfrm>
            <a:off x="311700" y="13997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6. Игрушки для развития мелкой моторики</a:t>
            </a:r>
            <a:endParaRPr/>
          </a:p>
        </p:txBody>
      </p:sp>
      <p:sp>
        <p:nvSpPr>
          <p:cNvPr id="174" name="Google Shape;174;p27"/>
          <p:cNvSpPr txBox="1">
            <a:spLocks noGrp="1"/>
          </p:cNvSpPr>
          <p:nvPr>
            <p:ph type="body" idx="1"/>
          </p:nvPr>
        </p:nvSpPr>
        <p:spPr>
          <a:xfrm>
            <a:off x="311700" y="84737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900">
                <a:solidFill>
                  <a:srgbClr val="444444"/>
                </a:solidFill>
                <a:highlight>
                  <a:srgbClr val="FFFFFF"/>
                </a:highlight>
              </a:rPr>
              <a:t>Бусы, баночки с сыпучим материалом (горох, чечевица, фасоль и пр.).</a:t>
            </a:r>
            <a:endParaRPr sz="1900"/>
          </a:p>
        </p:txBody>
      </p:sp>
      <p:pic>
        <p:nvPicPr>
          <p:cNvPr id="175" name="Google Shape;175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1175" y="1494600"/>
            <a:ext cx="4185974" cy="311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86974" y="1953575"/>
            <a:ext cx="2753925" cy="210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 txBox="1">
            <a:spLocks noGrp="1"/>
          </p:cNvSpPr>
          <p:nvPr>
            <p:ph type="title"/>
          </p:nvPr>
        </p:nvSpPr>
        <p:spPr>
          <a:xfrm>
            <a:off x="311700" y="1738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7. Игрушки для развития навыков самообслуживания</a:t>
            </a:r>
            <a:endParaRPr/>
          </a:p>
        </p:txBody>
      </p:sp>
      <p:sp>
        <p:nvSpPr>
          <p:cNvPr id="182" name="Google Shape;182;p28"/>
          <p:cNvSpPr txBox="1">
            <a:spLocks noGrp="1"/>
          </p:cNvSpPr>
          <p:nvPr>
            <p:ph type="body" idx="1"/>
          </p:nvPr>
        </p:nvSpPr>
        <p:spPr>
          <a:xfrm>
            <a:off x="311700" y="935800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444444"/>
                </a:solidFill>
                <a:highlight>
                  <a:srgbClr val="FFFFFF"/>
                </a:highlight>
              </a:rPr>
              <a:t>Полотенце, наборы (один для куклы, другой для ребенка — расческа, щетка, зубная щетка, зеркальце; предметы столового обихода — ложка, чашка, тарелка (для куклы); различные виды детской одежды с разными застежками: пуговицы, кнопки, липучки, молния.</a:t>
            </a:r>
            <a:endParaRPr/>
          </a:p>
        </p:txBody>
      </p:sp>
      <p:pic>
        <p:nvPicPr>
          <p:cNvPr id="183" name="Google Shape;183;p28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275650" y="2571750"/>
            <a:ext cx="3321675" cy="2012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8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3755319" y="2273962"/>
            <a:ext cx="2917051" cy="2692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30363" y="2360663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9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Игрушка вредна, если она:</a:t>
            </a:r>
            <a:endParaRPr/>
          </a:p>
        </p:txBody>
      </p:sp>
      <p:sp>
        <p:nvSpPr>
          <p:cNvPr id="191" name="Google Shape;191;p29"/>
          <p:cNvSpPr txBox="1">
            <a:spLocks noGrp="1"/>
          </p:cNvSpPr>
          <p:nvPr>
            <p:ph type="body" idx="1"/>
          </p:nvPr>
        </p:nvSpPr>
        <p:spPr>
          <a:xfrm>
            <a:off x="311700" y="11901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147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50"/>
              <a:buFont typeface="Open Sans Medium"/>
              <a:buChar char="-"/>
            </a:pPr>
            <a:r>
              <a:rPr lang="ru" sz="22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Провоцирует ребенка на агрессию и жестокость; </a:t>
            </a:r>
            <a:endParaRPr sz="2250">
              <a:solidFill>
                <a:srgbClr val="333333"/>
              </a:solidFill>
              <a:highlight>
                <a:srgbClr val="FFFFFF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marL="457200" lvl="0" indent="-37147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50"/>
              <a:buFont typeface="Open Sans Medium"/>
              <a:buChar char="-"/>
            </a:pPr>
            <a:r>
              <a:rPr lang="ru" sz="22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Вызывает страх или тревогу; </a:t>
            </a:r>
            <a:endParaRPr sz="2250">
              <a:solidFill>
                <a:srgbClr val="333333"/>
              </a:solidFill>
              <a:highlight>
                <a:srgbClr val="FFFFFF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marL="457200" lvl="0" indent="-37147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50"/>
              <a:buFont typeface="Open Sans Medium"/>
              <a:buChar char="-"/>
            </a:pPr>
            <a:r>
              <a:rPr lang="ru" sz="22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Имеет грубый натурализм; </a:t>
            </a:r>
            <a:endParaRPr sz="2250">
              <a:solidFill>
                <a:srgbClr val="333333"/>
              </a:solidFill>
              <a:highlight>
                <a:srgbClr val="FFFFFF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marL="457200" lvl="0" indent="-37147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50"/>
              <a:buFont typeface="Open Sans Medium"/>
              <a:buChar char="-"/>
            </a:pPr>
            <a:r>
              <a:rPr lang="ru" sz="22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Унижает человеческое достоинство; </a:t>
            </a:r>
            <a:endParaRPr sz="2250">
              <a:solidFill>
                <a:srgbClr val="333333"/>
              </a:solidFill>
              <a:highlight>
                <a:srgbClr val="FFFFFF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marL="457200" lvl="0" indent="-37147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50"/>
              <a:buFont typeface="Open Sans Medium"/>
              <a:buChar char="-"/>
            </a:pPr>
            <a:r>
              <a:rPr lang="ru" sz="22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Вызывает психологическую зависимость в ущерб полноценному развитию ребенка; </a:t>
            </a:r>
            <a:endParaRPr sz="2250">
              <a:solidFill>
                <a:srgbClr val="333333"/>
              </a:solidFill>
              <a:highlight>
                <a:srgbClr val="FFFFFF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marL="457200" lvl="0" indent="-37147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50"/>
              <a:buFont typeface="Open Sans Medium"/>
              <a:buChar char="-"/>
            </a:pPr>
            <a:r>
              <a:rPr lang="ru" sz="22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Искажает восприятие окружающей действительности.</a:t>
            </a:r>
            <a:endParaRPr sz="30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>
            <a:spLocks noGrp="1"/>
          </p:cNvSpPr>
          <p:nvPr>
            <p:ph type="title"/>
          </p:nvPr>
        </p:nvSpPr>
        <p:spPr>
          <a:xfrm>
            <a:off x="311700" y="3688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Игрушка полезна, если она:</a:t>
            </a:r>
            <a:endParaRPr/>
          </a:p>
        </p:txBody>
      </p:sp>
      <p:sp>
        <p:nvSpPr>
          <p:cNvPr id="197" name="Google Shape;197;p30"/>
          <p:cNvSpPr txBox="1">
            <a:spLocks noGrp="1"/>
          </p:cNvSpPr>
          <p:nvPr>
            <p:ph type="body" idx="1"/>
          </p:nvPr>
        </p:nvSpPr>
        <p:spPr>
          <a:xfrm>
            <a:off x="311700" y="10762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778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350"/>
              <a:buFont typeface="Open Sans Medium"/>
              <a:buChar char="-"/>
            </a:pPr>
            <a:r>
              <a:rPr lang="ru" sz="23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Безопасна; </a:t>
            </a:r>
            <a:endParaRPr sz="2350">
              <a:solidFill>
                <a:srgbClr val="333333"/>
              </a:solidFill>
              <a:highlight>
                <a:srgbClr val="FFFFFF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marL="457200" lvl="0" indent="-3778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350"/>
              <a:buFont typeface="Open Sans Medium"/>
              <a:buChar char="-"/>
            </a:pPr>
            <a:r>
              <a:rPr lang="ru" sz="23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Эстетична; </a:t>
            </a:r>
            <a:endParaRPr sz="2350">
              <a:solidFill>
                <a:srgbClr val="333333"/>
              </a:solidFill>
              <a:highlight>
                <a:srgbClr val="FFFFFF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marL="457200" lvl="0" indent="-3778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350"/>
              <a:buFont typeface="Open Sans Medium"/>
              <a:buChar char="-"/>
            </a:pPr>
            <a:r>
              <a:rPr lang="ru" sz="23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Соответствует возрастным возможностям ребёнка; </a:t>
            </a:r>
            <a:endParaRPr sz="2350">
              <a:solidFill>
                <a:srgbClr val="333333"/>
              </a:solidFill>
              <a:highlight>
                <a:srgbClr val="FFFFFF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marL="457200" lvl="0" indent="-3778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350"/>
              <a:buFont typeface="Open Sans Medium"/>
              <a:buChar char="-"/>
            </a:pPr>
            <a:r>
              <a:rPr lang="ru" sz="23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Полифункциональна (предоставляет возможность для развития способностей ребенка: физических, духовных, нравственных и т. д. ); </a:t>
            </a:r>
            <a:endParaRPr sz="2350">
              <a:solidFill>
                <a:srgbClr val="333333"/>
              </a:solidFill>
              <a:highlight>
                <a:srgbClr val="FFFFFF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marL="457200" lvl="0" indent="-3778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350"/>
              <a:buFont typeface="Open Sans Medium"/>
              <a:buChar char="-"/>
            </a:pPr>
            <a:r>
              <a:rPr lang="ru" sz="23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Выполнена из экологически чистых материалов; </a:t>
            </a:r>
            <a:endParaRPr sz="2350">
              <a:solidFill>
                <a:srgbClr val="333333"/>
              </a:solidFill>
              <a:highlight>
                <a:srgbClr val="FFFFFF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marL="457200" lvl="0" indent="-377825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350"/>
              <a:buFont typeface="Open Sans Medium"/>
              <a:buChar char="-"/>
            </a:pPr>
            <a:r>
              <a:rPr lang="ru" sz="2350">
                <a:solidFill>
                  <a:srgbClr val="333333"/>
                </a:solidFill>
                <a:highlight>
                  <a:srgbClr val="FF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Упакована.</a:t>
            </a:r>
            <a:endParaRPr sz="31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311700" y="3178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Ранний возраст</a:t>
            </a:r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>
            <a:off x="277775" y="1304825"/>
            <a:ext cx="38535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2400" b="1">
                <a:solidFill>
                  <a:srgbClr val="444444"/>
                </a:solidFill>
                <a:highlight>
                  <a:srgbClr val="FFFFFF"/>
                </a:highlight>
              </a:rPr>
              <a:t>     </a:t>
            </a:r>
            <a:r>
              <a:rPr lang="ru" sz="2500" b="1">
                <a:solidFill>
                  <a:srgbClr val="444444"/>
                </a:solidFill>
                <a:highlight>
                  <a:srgbClr val="FFFFFF"/>
                </a:highlight>
              </a:rPr>
              <a:t>Ранний возраст (от 1 года до 3 лет)</a:t>
            </a:r>
            <a:r>
              <a:rPr lang="ru" sz="2500">
                <a:solidFill>
                  <a:srgbClr val="444444"/>
                </a:solidFill>
                <a:highlight>
                  <a:srgbClr val="FFFFFF"/>
                </a:highlight>
              </a:rPr>
              <a:t> — чрезвычайно важный и ответственный период психического развития ребёнка.</a:t>
            </a:r>
            <a:endParaRPr sz="2500"/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4387100" y="1319977"/>
            <a:ext cx="4215176" cy="280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>
            <a:off x="4419600" y="616050"/>
            <a:ext cx="4665000" cy="421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444444"/>
                </a:solidFill>
                <a:highlight>
                  <a:srgbClr val="FFFFFF"/>
                </a:highlight>
              </a:rPr>
              <a:t>      В первые три года жизни закладываются наиболее важные человеческие способности — познавательная активность, любознательность, уверенность в себе и доверие к другим людям, целенаправленность и настойчивость, воображение, творческая активность и многие другое.</a:t>
            </a:r>
            <a:endParaRPr sz="24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81" name="Google Shape;8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525" y="813225"/>
            <a:ext cx="4085625" cy="3332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311700" y="2586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Значение игрушки</a:t>
            </a:r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>
            <a:off x="235450" y="1266325"/>
            <a:ext cx="54222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2000">
                <a:solidFill>
                  <a:srgbClr val="444444"/>
                </a:solidFill>
                <a:highlight>
                  <a:srgbClr val="FFFFFF"/>
                </a:highlight>
              </a:rPr>
              <a:t>      Значение игрушки для психического развития ребенка тем выше, чем меньше ребенок. Поэтому так важен правильный подбор игрушек для детей первых лет жизни. Развитие психики ребенка, формирование его личности происходит в процессе деятельного освоения окружающего мира.</a:t>
            </a:r>
            <a:endParaRPr sz="2000"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5806275" y="1165525"/>
            <a:ext cx="3058176" cy="3058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311700" y="2331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Необходимые игрушки для детей раннего возраста</a:t>
            </a:r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1806525" y="940525"/>
            <a:ext cx="5530949" cy="368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457200" lvl="0" indent="-434340" algn="ctr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Игрушки для развития предметной деятельности</a:t>
            </a:r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body" idx="1"/>
          </p:nvPr>
        </p:nvSpPr>
        <p:spPr>
          <a:xfrm>
            <a:off x="311700" y="1037725"/>
            <a:ext cx="8520600" cy="113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650">
                <a:solidFill>
                  <a:srgbClr val="444444"/>
                </a:solidFill>
                <a:highlight>
                  <a:srgbClr val="FFFFFF"/>
                </a:highlight>
              </a:rPr>
              <a:t>Совочки, лопаточки для копания; ложечки и тарелочки для кормления кукол; молоточки и колышки для забивания; удочки с магнитом для ловли рыбок; сачки для вылавливания игрушек. </a:t>
            </a:r>
            <a:endParaRPr sz="2400"/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8700" y="2105125"/>
            <a:ext cx="2517050" cy="254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4800" y="2209716"/>
            <a:ext cx="2517050" cy="2560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3361352" y="2045350"/>
            <a:ext cx="2664876" cy="2664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body" idx="1"/>
          </p:nvPr>
        </p:nvSpPr>
        <p:spPr>
          <a:xfrm>
            <a:off x="311700" y="800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950">
                <a:solidFill>
                  <a:srgbClr val="444444"/>
                </a:solidFill>
                <a:highlight>
                  <a:srgbClr val="FFFFFF"/>
                </a:highlight>
              </a:rPr>
              <a:t>     Динамические игрушки: игрушки-каталки (барабанчик с бубенчиками, сороконожка, утенок-барабанщик); крутящиеся (юла, волчок и др.); качающиеся (неваляшка, лошадка-качалка); катящиеся (дорожка для катания шариков — кегельбан, мячи); лазающие и кувыркающиеся (клоун-верхолаз, клоун-акробат); шагающие игрушки (шагающие куклы).</a:t>
            </a:r>
            <a:endParaRPr sz="2700"/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521375" y="2343325"/>
            <a:ext cx="2431925" cy="243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 rotWithShape="1">
          <a:blip r:embed="rId4" cstate="screen">
            <a:alphaModFix/>
          </a:blip>
          <a:srcRect/>
          <a:stretch/>
        </p:blipFill>
        <p:spPr>
          <a:xfrm>
            <a:off x="3600525" y="2482625"/>
            <a:ext cx="2242325" cy="2242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80725" y="1954750"/>
            <a:ext cx="2770200" cy="277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311700" y="637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2. Детские игрушки для сюжетных и подвижных игр</a:t>
            </a:r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1"/>
          </p:nvPr>
        </p:nvSpPr>
        <p:spPr>
          <a:xfrm>
            <a:off x="193075" y="563000"/>
            <a:ext cx="87003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750">
                <a:solidFill>
                  <a:srgbClr val="444444"/>
                </a:solidFill>
                <a:highlight>
                  <a:srgbClr val="FFFFFF"/>
                </a:highlight>
              </a:rPr>
              <a:t>     Достаточно, если у ребенка будет 2–3 разные куклы: тряпичные (высота — до 30 см); пластиковые; кукла-голыш с набором простой одежды; кукольная утварь, соответствующая размерам кукол: набор кукольной посуды; мебель и оборудование для кукол; «предметы гигиены» для кукол — расчески, щетки, мыло и пр.; «продукты питания» — наборы овощей, фруктов.</a:t>
            </a:r>
            <a:endParaRPr sz="2500"/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243900" y="2249975"/>
            <a:ext cx="2658576" cy="2658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0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7176500" y="2249975"/>
            <a:ext cx="1403325" cy="2525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0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3257250" y="2290675"/>
            <a:ext cx="3367958" cy="252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>
            <a:spLocks noGrp="1"/>
          </p:cNvSpPr>
          <p:nvPr>
            <p:ph type="body" idx="1"/>
          </p:nvPr>
        </p:nvSpPr>
        <p:spPr>
          <a:xfrm>
            <a:off x="250225" y="80000"/>
            <a:ext cx="86838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950">
                <a:solidFill>
                  <a:srgbClr val="444444"/>
                </a:solidFill>
                <a:highlight>
                  <a:srgbClr val="FFFFFF"/>
                </a:highlight>
              </a:rPr>
              <a:t>      Игрушечные животные — маленькие и средних размеров с реалистичной, достоверной и выразительной внешностью. Несколько машин, лучше грузовиков большого размера, чтобы в них можно было перевозить кубики, кукол и т. д. Наборы «Доктор», «Магазин».</a:t>
            </a:r>
            <a:endParaRPr sz="2700"/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106175" y="1989775"/>
            <a:ext cx="2895650" cy="289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1"/>
          <p:cNvPicPr preferRelativeResize="0"/>
          <p:nvPr/>
        </p:nvPicPr>
        <p:blipFill rotWithShape="1">
          <a:blip r:embed="rId4" cstate="screen">
            <a:alphaModFix/>
          </a:blip>
          <a:srcRect/>
          <a:stretch/>
        </p:blipFill>
        <p:spPr>
          <a:xfrm>
            <a:off x="6497275" y="2478950"/>
            <a:ext cx="2629649" cy="179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64100" y="1743475"/>
            <a:ext cx="3590801" cy="3141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823</Words>
  <PresentationFormat>Экран (16:9)</PresentationFormat>
  <Paragraphs>43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Times New Roman</vt:lpstr>
      <vt:lpstr>Noto Sans Symbols</vt:lpstr>
      <vt:lpstr>Alfa Slab One</vt:lpstr>
      <vt:lpstr>PT Sans Narrow</vt:lpstr>
      <vt:lpstr>Open Sans</vt:lpstr>
      <vt:lpstr>Open Sans Medium</vt:lpstr>
      <vt:lpstr>Tropic</vt:lpstr>
      <vt:lpstr>Слайд 1</vt:lpstr>
      <vt:lpstr>Ранний возраст</vt:lpstr>
      <vt:lpstr>Слайд 3</vt:lpstr>
      <vt:lpstr>Значение игрушки</vt:lpstr>
      <vt:lpstr>Необходимые игрушки для детей раннего возраста</vt:lpstr>
      <vt:lpstr>Игрушки для развития предметной деятельности</vt:lpstr>
      <vt:lpstr>Слайд 7</vt:lpstr>
      <vt:lpstr>2. Детские игрушки для сюжетных и подвижных игр</vt:lpstr>
      <vt:lpstr>Слайд 9</vt:lpstr>
      <vt:lpstr>Слайд 10</vt:lpstr>
      <vt:lpstr>3. Игрушки для игр, развивающих познавательную деятельность</vt:lpstr>
      <vt:lpstr>4. Детские игрушки для развития речи</vt:lpstr>
      <vt:lpstr>Слайд 13</vt:lpstr>
      <vt:lpstr>5. Игрушки для формирования продуктивных видов деятельности</vt:lpstr>
      <vt:lpstr>6. Игрушки для развития мелкой моторики</vt:lpstr>
      <vt:lpstr>7. Игрушки для развития навыков самообслуживания</vt:lpstr>
      <vt:lpstr>Игрушка вредна, если она:</vt:lpstr>
      <vt:lpstr>Игрушка полезна, если она: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2</cp:revision>
  <dcterms:modified xsi:type="dcterms:W3CDTF">2023-02-08T03:01:31Z</dcterms:modified>
</cp:coreProperties>
</file>