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1901" autoAdjust="0"/>
  </p:normalViewPr>
  <p:slideViewPr>
    <p:cSldViewPr snapToGrid="0">
      <p:cViewPr varScale="1">
        <p:scale>
          <a:sx n="116" d="100"/>
          <a:sy n="116" d="100"/>
        </p:scale>
        <p:origin x="2510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2/8/2023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ln>
            <a:solidFill>
              <a:schemeClr val="bg1"/>
            </a:solidFill>
          </a:ln>
        </p:spPr>
        <p:txBody>
          <a:bodyPr/>
          <a:lstStyle/>
          <a:p>
            <a:pPr algn="l"/>
            <a:r>
              <a:rPr lang="ru-RU" sz="4000" dirty="0" smtClean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«Красная книга Камчатки»</a:t>
            </a:r>
            <a:endParaRPr lang="ru-RU" sz="4000" dirty="0">
              <a:ln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pPr algn="ctr"/>
            <a:r>
              <a:rPr lang="ru-RU" sz="7200" b="1" dirty="0" smtClean="0"/>
              <a:t> Дидактическая игра. Кроссворд</a:t>
            </a:r>
            <a:endParaRPr lang="ru-RU" sz="7200" b="1" dirty="0"/>
          </a:p>
          <a:p>
            <a:r>
              <a:rPr lang="ru-RU" sz="6400" dirty="0" smtClean="0"/>
              <a:t>Выполнила:</a:t>
            </a:r>
          </a:p>
          <a:p>
            <a:r>
              <a:rPr lang="ru-RU" sz="6400" dirty="0"/>
              <a:t>В.С. Васильева</a:t>
            </a:r>
          </a:p>
          <a:p>
            <a:r>
              <a:rPr lang="ru-RU" sz="6400" dirty="0"/>
              <a:t>Старшая группа «Родничок»</a:t>
            </a:r>
          </a:p>
          <a:p>
            <a:r>
              <a:rPr lang="ru-RU" sz="6400" dirty="0"/>
              <a:t>КГОАУ «Центр образования «Эврика»</a:t>
            </a:r>
          </a:p>
          <a:p>
            <a:endParaRPr lang="ru-RU" sz="6400" dirty="0" smtClean="0"/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6575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16524" y="1841958"/>
            <a:ext cx="3407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6803" y="572323"/>
            <a:ext cx="9986037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rgbClr val="212529"/>
                </a:solidFill>
                <a:latin typeface="Arial" panose="020B0604020202020204" pitchFamily="34" charset="0"/>
              </a:rPr>
              <a:t>ЦЕЛИ</a:t>
            </a:r>
            <a:r>
              <a:rPr lang="ru-RU" dirty="0">
                <a:solidFill>
                  <a:srgbClr val="212529"/>
                </a:solidFill>
                <a:latin typeface="Arial" panose="020B0604020202020204" pitchFamily="34" charset="0"/>
              </a:rPr>
              <a:t>:  закрепить знания о "Красной книге Камчатки" и </a:t>
            </a:r>
            <a:r>
              <a:rPr lang="ru-RU" dirty="0" smtClean="0">
                <a:solidFill>
                  <a:srgbClr val="212529"/>
                </a:solidFill>
                <a:latin typeface="Arial" panose="020B0604020202020204" pitchFamily="34" charset="0"/>
              </a:rPr>
              <a:t>редких, исчезающих видах  </a:t>
            </a:r>
            <a:r>
              <a:rPr lang="ru-RU" dirty="0">
                <a:solidFill>
                  <a:srgbClr val="212529"/>
                </a:solidFill>
                <a:latin typeface="Arial" panose="020B0604020202020204" pitchFamily="34" charset="0"/>
              </a:rPr>
              <a:t>животных, занесенных в эту книгу.</a:t>
            </a:r>
          </a:p>
          <a:p>
            <a:r>
              <a:rPr lang="ru-RU" sz="1600" u="sng" dirty="0">
                <a:solidFill>
                  <a:srgbClr val="212529"/>
                </a:solidFill>
                <a:latin typeface="Arial" panose="020B0604020202020204" pitchFamily="34" charset="0"/>
              </a:rPr>
              <a:t>ЗАДАЧИ</a:t>
            </a:r>
            <a:r>
              <a:rPr lang="ru-RU" u="sng" dirty="0">
                <a:solidFill>
                  <a:srgbClr val="212529"/>
                </a:solidFill>
                <a:latin typeface="Arial" panose="020B0604020202020204" pitchFamily="34" charset="0"/>
              </a:rPr>
              <a:t>: </a:t>
            </a:r>
            <a:endParaRPr lang="ru-RU" dirty="0">
              <a:solidFill>
                <a:srgbClr val="212529"/>
              </a:solidFill>
              <a:latin typeface="Arial" panose="020B0604020202020204" pitchFamily="34" charset="0"/>
            </a:endParaRPr>
          </a:p>
          <a:p>
            <a:r>
              <a:rPr lang="ru-RU" sz="1600" u="sng" dirty="0">
                <a:solidFill>
                  <a:srgbClr val="212529"/>
                </a:solidFill>
                <a:latin typeface="Arial" panose="020B0604020202020204" pitchFamily="34" charset="0"/>
              </a:rPr>
              <a:t>Образовательная</a:t>
            </a:r>
            <a:r>
              <a:rPr lang="ru-RU" sz="1600" u="sng" dirty="0" smtClean="0">
                <a:solidFill>
                  <a:srgbClr val="212529"/>
                </a:solidFill>
                <a:latin typeface="Arial" panose="020B0604020202020204" pitchFamily="34" charset="0"/>
              </a:rPr>
              <a:t>:</a:t>
            </a:r>
            <a:endParaRPr lang="ru-RU" sz="1600" dirty="0">
              <a:solidFill>
                <a:srgbClr val="212529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212529"/>
                </a:solidFill>
                <a:latin typeface="Arial" panose="020B0604020202020204" pitchFamily="34" charset="0"/>
              </a:rPr>
              <a:t> Активизировать </a:t>
            </a:r>
            <a:r>
              <a:rPr lang="ru-RU" dirty="0">
                <a:solidFill>
                  <a:srgbClr val="212529"/>
                </a:solidFill>
                <a:latin typeface="Arial" panose="020B0604020202020204" pitchFamily="34" charset="0"/>
              </a:rPr>
              <a:t>умственную деятельность детей;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212529"/>
                </a:solidFill>
                <a:latin typeface="Arial" panose="020B0604020202020204" pitchFamily="34" charset="0"/>
              </a:rPr>
              <a:t> Обогатить </a:t>
            </a:r>
            <a:r>
              <a:rPr lang="ru-RU" dirty="0">
                <a:solidFill>
                  <a:srgbClr val="212529"/>
                </a:solidFill>
                <a:latin typeface="Arial" panose="020B0604020202020204" pitchFamily="34" charset="0"/>
              </a:rPr>
              <a:t>словарный запас детей</a:t>
            </a:r>
          </a:p>
          <a:p>
            <a:r>
              <a:rPr lang="ru-RU" u="sng" dirty="0">
                <a:solidFill>
                  <a:srgbClr val="212529"/>
                </a:solidFill>
                <a:latin typeface="Arial" panose="020B0604020202020204" pitchFamily="34" charset="0"/>
              </a:rPr>
              <a:t>Развивающая</a:t>
            </a:r>
            <a:endParaRPr lang="ru-RU" dirty="0">
              <a:solidFill>
                <a:srgbClr val="212529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212529"/>
                </a:solidFill>
                <a:latin typeface="Arial" panose="020B0604020202020204" pitchFamily="34" charset="0"/>
              </a:rPr>
              <a:t> Развивать </a:t>
            </a:r>
            <a:r>
              <a:rPr lang="ru-RU" dirty="0">
                <a:solidFill>
                  <a:srgbClr val="212529"/>
                </a:solidFill>
                <a:latin typeface="Arial" panose="020B0604020202020204" pitchFamily="34" charset="0"/>
              </a:rPr>
              <a:t>логическое мышление, память, кругозор, внимание;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212529"/>
                </a:solidFill>
                <a:latin typeface="Arial" panose="020B0604020202020204" pitchFamily="34" charset="0"/>
              </a:rPr>
              <a:t>​ Развивать </a:t>
            </a:r>
            <a:r>
              <a:rPr lang="ru-RU" dirty="0">
                <a:solidFill>
                  <a:srgbClr val="212529"/>
                </a:solidFill>
                <a:latin typeface="Arial" panose="020B0604020202020204" pitchFamily="34" charset="0"/>
              </a:rPr>
              <a:t>усидчивость, мелкую моторику, умение добиваться результата;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212529"/>
                </a:solidFill>
                <a:latin typeface="Arial" panose="020B0604020202020204" pitchFamily="34" charset="0"/>
              </a:rPr>
              <a:t> Формировать </a:t>
            </a:r>
            <a:r>
              <a:rPr lang="ru-RU" dirty="0">
                <a:solidFill>
                  <a:srgbClr val="212529"/>
                </a:solidFill>
                <a:latin typeface="Arial" panose="020B0604020202020204" pitchFamily="34" charset="0"/>
              </a:rPr>
              <a:t>навык самоконтроля, необходимый в будущей учебной деятельности.</a:t>
            </a:r>
          </a:p>
          <a:p>
            <a:r>
              <a:rPr lang="ru-RU" u="sng" dirty="0">
                <a:solidFill>
                  <a:srgbClr val="212529"/>
                </a:solidFill>
                <a:latin typeface="Arial" panose="020B0604020202020204" pitchFamily="34" charset="0"/>
              </a:rPr>
              <a:t>Воспитывающая</a:t>
            </a:r>
            <a:endParaRPr lang="ru-RU" dirty="0">
              <a:solidFill>
                <a:srgbClr val="212529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mtClean="0">
                <a:solidFill>
                  <a:srgbClr val="212529"/>
                </a:solidFill>
                <a:latin typeface="Arial" panose="020B0604020202020204" pitchFamily="34" charset="0"/>
              </a:rPr>
              <a:t> Воспитывать </a:t>
            </a:r>
            <a:r>
              <a:rPr lang="ru-RU" dirty="0">
                <a:solidFill>
                  <a:srgbClr val="212529"/>
                </a:solidFill>
                <a:latin typeface="Arial" panose="020B0604020202020204" pitchFamily="34" charset="0"/>
              </a:rPr>
              <a:t>любовь, бережное отношение к животным родного края, желание проявлять заботу о них, способствовать формированию привычек  охранять и не причинять вреда животным.</a:t>
            </a:r>
          </a:p>
          <a:p>
            <a:r>
              <a:rPr lang="ru-RU" dirty="0">
                <a:solidFill>
                  <a:srgbClr val="212529"/>
                </a:solidFill>
                <a:latin typeface="Arial" panose="020B0604020202020204" pitchFamily="34" charset="0"/>
              </a:rPr>
              <a:t> </a:t>
            </a:r>
          </a:p>
          <a:p>
            <a:r>
              <a:rPr lang="ru-RU" dirty="0">
                <a:solidFill>
                  <a:srgbClr val="212529"/>
                </a:solidFill>
                <a:latin typeface="var(--bs-font-sans-serif)"/>
              </a:rPr>
              <a:t> </a:t>
            </a:r>
            <a:endParaRPr lang="ru-RU" b="0" i="0" dirty="0">
              <a:solidFill>
                <a:srgbClr val="212529"/>
              </a:solidFill>
              <a:effectLst/>
              <a:latin typeface="var(--bs-font-sans-serif)"/>
            </a:endParaRPr>
          </a:p>
        </p:txBody>
      </p:sp>
    </p:spTree>
    <p:extLst>
      <p:ext uri="{BB962C8B-B14F-4D97-AF65-F5344CB8AC3E}">
        <p14:creationId xmlns:p14="http://schemas.microsoft.com/office/powerpoint/2010/main" val="84459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8334" y="512115"/>
            <a:ext cx="6802083" cy="555906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216524" y="1841958"/>
            <a:ext cx="3407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2737" y="130569"/>
            <a:ext cx="3479708" cy="3479708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126" y="2731823"/>
            <a:ext cx="3795473" cy="3795473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2983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un-cats.ru/wp-content/uploads/e/3/6/e36dfa854ada6aab8b9e47cf21f806a3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644" y="2870644"/>
            <a:ext cx="4806883" cy="35684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Прямоугольник 1"/>
          <p:cNvSpPr/>
          <p:nvPr/>
        </p:nvSpPr>
        <p:spPr>
          <a:xfrm flipH="1">
            <a:off x="641896" y="3153088"/>
            <a:ext cx="23132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Arial Narrow" panose="020B0606020202030204" pitchFamily="34" charset="0"/>
              </a:rPr>
              <a:t>То </a:t>
            </a:r>
            <a:r>
              <a:rPr lang="ru-RU" sz="1200" dirty="0">
                <a:latin typeface="Arial Narrow" panose="020B0606020202030204" pitchFamily="34" charset="0"/>
              </a:rPr>
              <a:t>взрежет волны, словно крейсер</a:t>
            </a:r>
            <a:r>
              <a:rPr lang="ru-RU" sz="1200" dirty="0" smtClean="0">
                <a:latin typeface="Arial Narrow" panose="020B0606020202030204" pitchFamily="34" charset="0"/>
              </a:rPr>
              <a:t>, </a:t>
            </a:r>
            <a:r>
              <a:rPr lang="ru-RU" sz="1200" dirty="0">
                <a:latin typeface="Arial Narrow" panose="020B0606020202030204" pitchFamily="34" charset="0"/>
              </a:rPr>
              <a:t>Разгонит их блестящий строй, </a:t>
            </a:r>
            <a:endParaRPr lang="ru-RU" sz="1200" dirty="0" smtClean="0">
              <a:latin typeface="Arial Narrow" panose="020B0606020202030204" pitchFamily="34" charset="0"/>
            </a:endParaRPr>
          </a:p>
          <a:p>
            <a:r>
              <a:rPr lang="ru-RU" sz="1200" dirty="0" smtClean="0">
                <a:latin typeface="Arial Narrow" panose="020B0606020202030204" pitchFamily="34" charset="0"/>
              </a:rPr>
              <a:t>То</a:t>
            </a:r>
            <a:r>
              <a:rPr lang="ru-RU" sz="1200" dirty="0">
                <a:latin typeface="Arial Narrow" panose="020B0606020202030204" pitchFamily="34" charset="0"/>
              </a:rPr>
              <a:t>, словно вынырнувший гейзер, </a:t>
            </a:r>
            <a:endParaRPr lang="ru-RU" sz="1200" dirty="0" smtClean="0">
              <a:latin typeface="Arial Narrow" panose="020B0606020202030204" pitchFamily="34" charset="0"/>
            </a:endParaRPr>
          </a:p>
          <a:p>
            <a:r>
              <a:rPr lang="ru-RU" sz="1200" dirty="0" smtClean="0">
                <a:latin typeface="Arial Narrow" panose="020B0606020202030204" pitchFamily="34" charset="0"/>
              </a:rPr>
              <a:t>Сверкнёт </a:t>
            </a:r>
            <a:r>
              <a:rPr lang="ru-RU" sz="1200" dirty="0">
                <a:latin typeface="Arial Narrow" panose="020B0606020202030204" pitchFamily="34" charset="0"/>
              </a:rPr>
              <a:t>дымящейся струёй.</a:t>
            </a: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pic>
        <p:nvPicPr>
          <p:cNvPr id="2052" name="Picture 4" descr="https://cherepah.ru/wp-content/uploads/4/a/9/4a969a8a63126f25db9e8240a70eb9f8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4888" y="567548"/>
            <a:ext cx="5080671" cy="34032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5989016" y="3845586"/>
            <a:ext cx="28098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helvetica neue"/>
              </a:rPr>
              <a:t/>
            </a:r>
            <a:br>
              <a:rPr lang="ru-RU" dirty="0">
                <a:latin typeface="helvetica neue"/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3334" y="567548"/>
            <a:ext cx="1795493" cy="19273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58842" y="5841635"/>
            <a:ext cx="6446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ru-R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02505" y="3445476"/>
            <a:ext cx="7828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5164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dn.priderussia.ru/articlebody/6/61165cdd830e725a608214325329775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263" y="3089885"/>
            <a:ext cx="4833178" cy="34709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248280" y="3536487"/>
            <a:ext cx="207102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111111"/>
                </a:solidFill>
                <a:latin typeface="Arial Narrow" panose="020B0606020202030204" pitchFamily="34" charset="0"/>
              </a:rPr>
              <a:t>В </a:t>
            </a:r>
            <a:r>
              <a:rPr lang="ru-RU" sz="1200" b="1" dirty="0">
                <a:solidFill>
                  <a:srgbClr val="111111"/>
                </a:solidFill>
                <a:latin typeface="Arial Narrow" panose="020B0606020202030204" pitchFamily="34" charset="0"/>
              </a:rPr>
              <a:t>природе он такой один, </a:t>
            </a:r>
            <a:endParaRPr lang="ru-RU" sz="1200" b="1" dirty="0" smtClean="0">
              <a:solidFill>
                <a:srgbClr val="111111"/>
              </a:solidFill>
              <a:latin typeface="Arial Narrow" panose="020B0606020202030204" pitchFamily="34" charset="0"/>
            </a:endParaRPr>
          </a:p>
          <a:p>
            <a:r>
              <a:rPr lang="ru-RU" sz="1200" b="1" dirty="0" smtClean="0">
                <a:solidFill>
                  <a:srgbClr val="111111"/>
                </a:solidFill>
                <a:latin typeface="Arial Narrow" panose="020B0606020202030204" pitchFamily="34" charset="0"/>
              </a:rPr>
              <a:t>Огромный </a:t>
            </a:r>
            <a:r>
              <a:rPr lang="ru-RU" sz="1200" b="1" dirty="0">
                <a:solidFill>
                  <a:srgbClr val="111111"/>
                </a:solidFill>
                <a:latin typeface="Arial Narrow" panose="020B0606020202030204" pitchFamily="34" charset="0"/>
              </a:rPr>
              <a:t>«северный блондин», </a:t>
            </a:r>
            <a:endParaRPr lang="ru-RU" sz="1200" b="1" dirty="0" smtClean="0">
              <a:solidFill>
                <a:srgbClr val="111111"/>
              </a:solidFill>
              <a:latin typeface="Arial Narrow" panose="020B0606020202030204" pitchFamily="34" charset="0"/>
            </a:endParaRPr>
          </a:p>
          <a:p>
            <a:r>
              <a:rPr lang="ru-RU" sz="1200" b="1" dirty="0" smtClean="0">
                <a:solidFill>
                  <a:srgbClr val="111111"/>
                </a:solidFill>
                <a:latin typeface="Arial Narrow" panose="020B0606020202030204" pitchFamily="34" charset="0"/>
              </a:rPr>
              <a:t>Способный </a:t>
            </a:r>
            <a:r>
              <a:rPr lang="ru-RU" sz="1200" b="1" dirty="0">
                <a:solidFill>
                  <a:srgbClr val="111111"/>
                </a:solidFill>
                <a:latin typeface="Arial Narrow" panose="020B0606020202030204" pitchFamily="34" charset="0"/>
              </a:rPr>
              <a:t>у воды на суше, </a:t>
            </a:r>
            <a:endParaRPr lang="ru-RU" sz="1200" b="1" dirty="0" smtClean="0">
              <a:solidFill>
                <a:srgbClr val="111111"/>
              </a:solidFill>
              <a:latin typeface="Arial Narrow" panose="020B0606020202030204" pitchFamily="34" charset="0"/>
            </a:endParaRPr>
          </a:p>
          <a:p>
            <a:r>
              <a:rPr lang="ru-RU" sz="1200" b="1" dirty="0" smtClean="0">
                <a:solidFill>
                  <a:srgbClr val="111111"/>
                </a:solidFill>
                <a:latin typeface="Arial Narrow" panose="020B0606020202030204" pitchFamily="34" charset="0"/>
              </a:rPr>
              <a:t>На </a:t>
            </a:r>
            <a:r>
              <a:rPr lang="ru-RU" sz="1200" b="1" dirty="0">
                <a:solidFill>
                  <a:srgbClr val="111111"/>
                </a:solidFill>
                <a:latin typeface="Arial Narrow" panose="020B0606020202030204" pitchFamily="34" charset="0"/>
              </a:rPr>
              <a:t>завтрак много рыбы кушать!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6" name="Picture 4" descr="http://s4.fotokto.ru/photo/full/552/552864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1742" y="498934"/>
            <a:ext cx="4644670" cy="3362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9386224" y="5154977"/>
            <a:ext cx="276136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>
              <a:latin typeface="Arial Narrow" panose="020B0606020202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33202" y="2489721"/>
            <a:ext cx="25070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Arial Narrow" panose="020B0606020202030204" pitchFamily="34" charset="0"/>
              </a:rPr>
              <a:t>Повелось так с самой древности</a:t>
            </a:r>
            <a:r>
              <a:rPr lang="ru-RU" sz="1200" dirty="0" smtClean="0">
                <a:latin typeface="Arial Narrow" panose="020B0606020202030204" pitchFamily="34" charset="0"/>
              </a:rPr>
              <a:t>:</a:t>
            </a:r>
            <a:endParaRPr lang="en-US" sz="1200" dirty="0" smtClean="0">
              <a:latin typeface="Arial Narrow" panose="020B0606020202030204" pitchFamily="34" charset="0"/>
            </a:endParaRPr>
          </a:p>
          <a:p>
            <a:r>
              <a:rPr lang="ru-RU" sz="1200" dirty="0" smtClean="0">
                <a:latin typeface="Arial Narrow" panose="020B0606020202030204" pitchFamily="34" charset="0"/>
              </a:rPr>
              <a:t> </a:t>
            </a:r>
            <a:r>
              <a:rPr lang="ru-RU" sz="1200" dirty="0">
                <a:latin typeface="Arial Narrow" panose="020B0606020202030204" pitchFamily="34" charset="0"/>
              </a:rPr>
              <a:t>Эти птицы – символ верности. </a:t>
            </a:r>
          </a:p>
          <a:p>
            <a:r>
              <a:rPr lang="ru-RU" sz="1200" dirty="0">
                <a:latin typeface="Arial Narrow" panose="020B0606020202030204" pitchFamily="34" charset="0"/>
              </a:rPr>
              <a:t>В отраженье своё глядя, </a:t>
            </a:r>
          </a:p>
          <a:p>
            <a:r>
              <a:rPr lang="ru-RU" sz="1200" dirty="0">
                <a:latin typeface="Arial Narrow" panose="020B0606020202030204" pitchFamily="34" charset="0"/>
              </a:rPr>
              <a:t>Вот скользят по водной глади, </a:t>
            </a:r>
            <a:endParaRPr lang="en-US" sz="1200" dirty="0" smtClean="0">
              <a:latin typeface="Arial Narrow" panose="020B0606020202030204" pitchFamily="34" charset="0"/>
            </a:endParaRPr>
          </a:p>
          <a:p>
            <a:r>
              <a:rPr lang="ru-RU" sz="1200" dirty="0" smtClean="0">
                <a:latin typeface="Arial Narrow" panose="020B0606020202030204" pitchFamily="34" charset="0"/>
              </a:rPr>
              <a:t>Восхищая </a:t>
            </a:r>
            <a:r>
              <a:rPr lang="ru-RU" sz="1200" dirty="0">
                <a:latin typeface="Arial Narrow" panose="020B0606020202030204" pitchFamily="34" charset="0"/>
              </a:rPr>
              <a:t>всех людей, </a:t>
            </a:r>
          </a:p>
          <a:p>
            <a:r>
              <a:rPr lang="ru-RU" sz="1200" dirty="0">
                <a:latin typeface="Arial Narrow" panose="020B0606020202030204" pitchFamily="34" charset="0"/>
              </a:rPr>
              <a:t>Двое белых…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33853" y="6098193"/>
            <a:ext cx="355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ru-RU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66180" y="3449197"/>
            <a:ext cx="421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ru-RU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9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4413" y="2706865"/>
            <a:ext cx="288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https://vsegda-pomnim.com/uploads/posts/2022-04/1651044427_4-vsegda-pomnim-com-p-narval-morskoi-yedinorog-foto-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76" y="3336667"/>
            <a:ext cx="4323141" cy="3081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490506" y="1443841"/>
            <a:ext cx="27129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333333"/>
                </a:solidFill>
                <a:latin typeface="Arial Narrow" panose="020B0606020202030204" pitchFamily="34" charset="0"/>
              </a:rPr>
              <a:t>... 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2545" y="3756276"/>
            <a:ext cx="1961490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100" dirty="0" smtClean="0">
                <a:latin typeface="Arial Narrow" panose="020B0606020202030204" pitchFamily="34" charset="0"/>
              </a:rPr>
              <a:t>Кто живёт в холодных водах,</a:t>
            </a:r>
          </a:p>
          <a:p>
            <a:pPr lvl="0"/>
            <a:r>
              <a:rPr lang="ru-RU" sz="1100" dirty="0" smtClean="0">
                <a:latin typeface="Arial Narrow" panose="020B0606020202030204" pitchFamily="34" charset="0"/>
              </a:rPr>
              <a:t>Посреди громады льдов,</a:t>
            </a:r>
          </a:p>
          <a:p>
            <a:pPr lvl="0"/>
            <a:r>
              <a:rPr lang="ru-RU" sz="1100" dirty="0" smtClean="0">
                <a:latin typeface="Arial Narrow" panose="020B0606020202030204" pitchFamily="34" charset="0"/>
              </a:rPr>
              <a:t>Издавая свист, мычанье,</a:t>
            </a:r>
          </a:p>
          <a:p>
            <a:pPr lvl="0"/>
            <a:r>
              <a:rPr lang="ru-RU" sz="1100" dirty="0" smtClean="0">
                <a:latin typeface="Arial Narrow" panose="020B0606020202030204" pitchFamily="34" charset="0"/>
              </a:rPr>
              <a:t>Вздохи, скрипы всех тонов? </a:t>
            </a:r>
          </a:p>
          <a:p>
            <a:pPr lvl="0"/>
            <a:r>
              <a:rPr lang="ru-RU" sz="1100" dirty="0" smtClean="0">
                <a:latin typeface="Arial Narrow" panose="020B0606020202030204" pitchFamily="34" charset="0"/>
              </a:rPr>
              <a:t>Кто, похожий на Белуху, </a:t>
            </a:r>
          </a:p>
          <a:p>
            <a:pPr lvl="0"/>
            <a:r>
              <a:rPr lang="ru-RU" sz="1100" dirty="0" smtClean="0">
                <a:latin typeface="Arial Narrow" panose="020B0606020202030204" pitchFamily="34" charset="0"/>
              </a:rPr>
              <a:t>С правым бивнем трехметровым,</a:t>
            </a:r>
          </a:p>
          <a:p>
            <a:pPr lvl="0"/>
            <a:r>
              <a:rPr lang="ru-RU" sz="1100" dirty="0" smtClean="0">
                <a:latin typeface="Arial Narrow" panose="020B0606020202030204" pitchFamily="34" charset="0"/>
              </a:rPr>
              <a:t>В Книгу Красную России</a:t>
            </a:r>
          </a:p>
          <a:p>
            <a:pPr lvl="0"/>
            <a:r>
              <a:rPr lang="ru-RU" sz="1100" dirty="0" smtClean="0">
                <a:latin typeface="Arial Narrow" panose="020B0606020202030204" pitchFamily="34" charset="0"/>
              </a:rPr>
              <a:t>Был недавно занесённый?</a:t>
            </a:r>
          </a:p>
          <a:p>
            <a:pPr lvl="0"/>
            <a:r>
              <a:rPr lang="ru-RU" sz="1100" dirty="0" smtClean="0">
                <a:latin typeface="Arial Narrow" panose="020B0606020202030204" pitchFamily="34" charset="0"/>
              </a:rPr>
              <a:t>В Ледовитом океане</a:t>
            </a:r>
          </a:p>
          <a:p>
            <a:pPr lvl="0"/>
            <a:r>
              <a:rPr lang="ru-RU" sz="1100" dirty="0" smtClean="0">
                <a:latin typeface="Arial Narrow" panose="020B0606020202030204" pitchFamily="34" charset="0"/>
              </a:rPr>
              <a:t>Он всю жизнь не унывал…</a:t>
            </a:r>
          </a:p>
          <a:p>
            <a:pPr lvl="0"/>
            <a:r>
              <a:rPr lang="ru-RU" sz="1100" dirty="0" smtClean="0">
                <a:latin typeface="Arial Narrow" panose="020B0606020202030204" pitchFamily="34" charset="0"/>
              </a:rPr>
              <a:t>Подскажите мне ребятки,</a:t>
            </a:r>
          </a:p>
          <a:p>
            <a:pPr lvl="0"/>
            <a:r>
              <a:rPr lang="ru-RU" sz="1100" dirty="0" smtClean="0">
                <a:latin typeface="Arial Narrow" panose="020B0606020202030204" pitchFamily="34" charset="0"/>
              </a:rPr>
              <a:t>Как зовут его? </a:t>
            </a:r>
            <a:endParaRPr lang="ru-RU" sz="1100" dirty="0"/>
          </a:p>
        </p:txBody>
      </p:sp>
      <p:pic>
        <p:nvPicPr>
          <p:cNvPr id="5128" name="Picture 8" descr="https://avatars.mds.yandex.net/i?id=06e59c68adaca296f4f5291241cac8a9-5286981-images-thumbs&amp;ref=rim&amp;n=33&amp;w=253&amp;h=16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3720" y="526652"/>
            <a:ext cx="4402443" cy="32884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7" name="Прямоугольник 6"/>
          <p:cNvSpPr/>
          <p:nvPr/>
        </p:nvSpPr>
        <p:spPr>
          <a:xfrm>
            <a:off x="3130760" y="2690336"/>
            <a:ext cx="23677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3720" y="2690336"/>
            <a:ext cx="1980626" cy="8718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99678" y="5920575"/>
            <a:ext cx="3815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ru-RU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13554" y="3222954"/>
            <a:ext cx="4802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ru-RU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70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4413" y="2706865"/>
            <a:ext cx="288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https://userpic.fishki.net/2018/12/27/342224/919316c750a15b6af5d364d312424ff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1868" y="738841"/>
            <a:ext cx="5229478" cy="32608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6" name="Picture 2" descr="https://redbook.su/wp-content/uploads/2021/01/009-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481" y="2953709"/>
            <a:ext cx="4967576" cy="31544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Прямоугольник 4"/>
          <p:cNvSpPr/>
          <p:nvPr/>
        </p:nvSpPr>
        <p:spPr>
          <a:xfrm>
            <a:off x="7032328" y="3013502"/>
            <a:ext cx="21116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dirty="0" smtClean="0">
                <a:solidFill>
                  <a:srgbClr val="111111"/>
                </a:solidFill>
                <a:latin typeface="Arial Narrow" panose="020B0606020202030204" pitchFamily="34" charset="0"/>
              </a:rPr>
              <a:t>.</a:t>
            </a:r>
            <a:endParaRPr lang="ru-RU" sz="1200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66544" y="2828836"/>
            <a:ext cx="26379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latin typeface="Arial Narrow" panose="020B0606020202030204" pitchFamily="34" charset="0"/>
              </a:rPr>
              <a:t>Вот со странностями птица —</a:t>
            </a:r>
            <a:br>
              <a:rPr lang="ru-RU" sz="1200" b="1" dirty="0">
                <a:latin typeface="Arial Narrow" panose="020B0606020202030204" pitchFamily="34" charset="0"/>
              </a:rPr>
            </a:br>
            <a:r>
              <a:rPr lang="ru-RU" sz="1200" b="1" dirty="0">
                <a:latin typeface="Arial Narrow" panose="020B0606020202030204" pitchFamily="34" charset="0"/>
              </a:rPr>
              <a:t>Посудите, впрямь чудна:</a:t>
            </a:r>
            <a:br>
              <a:rPr lang="ru-RU" sz="1200" b="1" dirty="0">
                <a:latin typeface="Arial Narrow" panose="020B0606020202030204" pitchFamily="34" charset="0"/>
              </a:rPr>
            </a:br>
            <a:r>
              <a:rPr lang="ru-RU" sz="1200" b="1" dirty="0">
                <a:latin typeface="Arial Narrow" panose="020B0606020202030204" pitchFamily="34" charset="0"/>
              </a:rPr>
              <a:t>Днём спокойно отоспится,</a:t>
            </a:r>
            <a:br>
              <a:rPr lang="ru-RU" sz="1200" b="1" dirty="0">
                <a:latin typeface="Arial Narrow" panose="020B0606020202030204" pitchFamily="34" charset="0"/>
              </a:rPr>
            </a:br>
            <a:r>
              <a:rPr lang="ru-RU" sz="1200" b="1" dirty="0">
                <a:latin typeface="Arial Narrow" panose="020B0606020202030204" pitchFamily="34" charset="0"/>
              </a:rPr>
              <a:t>Ночью — бодрствует она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52386" y="3368150"/>
            <a:ext cx="20195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b="1" dirty="0">
                <a:solidFill>
                  <a:srgbClr val="111111"/>
                </a:solidFill>
                <a:latin typeface="Arial Narrow" panose="020B0606020202030204" pitchFamily="34" charset="0"/>
              </a:rPr>
              <a:t>Они плывут по морю стаей, </a:t>
            </a:r>
            <a:endParaRPr lang="en-US" sz="1200" b="1" dirty="0">
              <a:solidFill>
                <a:srgbClr val="111111"/>
              </a:solidFill>
              <a:latin typeface="Arial Narrow" panose="020B0606020202030204" pitchFamily="34" charset="0"/>
            </a:endParaRPr>
          </a:p>
          <a:p>
            <a:pPr lvl="0"/>
            <a:r>
              <a:rPr lang="ru-RU" sz="1200" b="1" dirty="0">
                <a:solidFill>
                  <a:srgbClr val="111111"/>
                </a:solidFill>
                <a:latin typeface="Arial Narrow" panose="020B0606020202030204" pitchFamily="34" charset="0"/>
              </a:rPr>
              <a:t>Сильны прекрасны и умны.</a:t>
            </a:r>
            <a:endParaRPr lang="en-US" sz="1200" b="1" dirty="0">
              <a:solidFill>
                <a:srgbClr val="111111"/>
              </a:solidFill>
              <a:latin typeface="Arial Narrow" panose="020B0606020202030204" pitchFamily="34" charset="0"/>
            </a:endParaRPr>
          </a:p>
          <a:p>
            <a:pPr lvl="0"/>
            <a:r>
              <a:rPr lang="ru-RU" sz="1200" b="1" dirty="0">
                <a:solidFill>
                  <a:srgbClr val="111111"/>
                </a:solidFill>
                <a:latin typeface="Arial Narrow" panose="020B0606020202030204" pitchFamily="34" charset="0"/>
              </a:rPr>
              <a:t> Их спины солнце отражает, </a:t>
            </a:r>
            <a:endParaRPr lang="en-US" sz="1200" b="1" dirty="0">
              <a:solidFill>
                <a:srgbClr val="111111"/>
              </a:solidFill>
              <a:latin typeface="Arial Narrow" panose="020B0606020202030204" pitchFamily="34" charset="0"/>
            </a:endParaRPr>
          </a:p>
          <a:p>
            <a:pPr lvl="0"/>
            <a:r>
              <a:rPr lang="en-US" sz="1200" b="1" dirty="0" smtClean="0">
                <a:solidFill>
                  <a:srgbClr val="111111"/>
                </a:solidFill>
                <a:latin typeface="Arial Narrow" panose="020B0606020202030204" pitchFamily="34" charset="0"/>
              </a:rPr>
              <a:t> </a:t>
            </a:r>
            <a:r>
              <a:rPr lang="ru-RU" sz="1200" b="1" dirty="0" smtClean="0">
                <a:solidFill>
                  <a:srgbClr val="111111"/>
                </a:solidFill>
                <a:latin typeface="Arial Narrow" panose="020B0606020202030204" pitchFamily="34" charset="0"/>
              </a:rPr>
              <a:t>И </a:t>
            </a:r>
            <a:r>
              <a:rPr lang="ru-RU" sz="1200" b="1" dirty="0">
                <a:solidFill>
                  <a:srgbClr val="111111"/>
                </a:solidFill>
                <a:latin typeface="Arial Narrow" panose="020B0606020202030204" pitchFamily="34" charset="0"/>
              </a:rPr>
              <a:t>дышат воздухом они…</a:t>
            </a:r>
            <a:endParaRPr lang="ru-RU" sz="1200" b="1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6481" y="5650861"/>
            <a:ext cx="7310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549465" y="3475167"/>
            <a:ext cx="4275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ru-RU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23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4413" y="2706865"/>
            <a:ext cx="2882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091534" y="3030030"/>
            <a:ext cx="21116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dirty="0" smtClean="0">
                <a:solidFill>
                  <a:srgbClr val="111111"/>
                </a:solidFill>
                <a:latin typeface="Arial Narrow" panose="020B0606020202030204" pitchFamily="34" charset="0"/>
              </a:rPr>
              <a:t>.</a:t>
            </a:r>
            <a:endParaRPr lang="ru-RU" sz="1200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pic>
        <p:nvPicPr>
          <p:cNvPr id="3074" name="Picture 2" descr="https://cherepah.ru/wp-content/uploads/1/1/6/116c898c9646607939430cfcd1eef8f4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7828" y="559167"/>
            <a:ext cx="4716724" cy="29405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foto-zverey.ru/1/lisa_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860" y="3013501"/>
            <a:ext cx="5023569" cy="31465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48000" y="269033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helvetica neue"/>
              </a:rPr>
              <a:t/>
            </a:r>
            <a:br>
              <a:rPr lang="ru-RU" dirty="0">
                <a:latin typeface="helvetica neue"/>
              </a:rPr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913674" y="645272"/>
            <a:ext cx="2328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b="1" dirty="0">
                <a:solidFill>
                  <a:prstClr val="black"/>
                </a:solidFill>
                <a:latin typeface="Arial Narrow" panose="020B0606020202030204" pitchFamily="34" charset="0"/>
              </a:rPr>
              <a:t>Он в море рыбку отыскал,</a:t>
            </a:r>
            <a:br>
              <a:rPr lang="ru-RU" sz="1200" b="1" dirty="0">
                <a:solidFill>
                  <a:prstClr val="black"/>
                </a:solidFill>
                <a:latin typeface="Arial Narrow" panose="020B0606020202030204" pitchFamily="34" charset="0"/>
              </a:rPr>
            </a:br>
            <a:r>
              <a:rPr lang="ru-RU" sz="1200" b="1" dirty="0">
                <a:solidFill>
                  <a:prstClr val="black"/>
                </a:solidFill>
                <a:latin typeface="Arial Narrow" panose="020B0606020202030204" pitchFamily="34" charset="0"/>
              </a:rPr>
              <a:t>Потом прилёг на выступ скал,</a:t>
            </a:r>
            <a:br>
              <a:rPr lang="ru-RU" sz="1200" b="1" dirty="0">
                <a:solidFill>
                  <a:prstClr val="black"/>
                </a:solidFill>
                <a:latin typeface="Arial Narrow" panose="020B0606020202030204" pitchFamily="34" charset="0"/>
              </a:rPr>
            </a:br>
            <a:r>
              <a:rPr lang="ru-RU" sz="1200" b="1" dirty="0">
                <a:solidFill>
                  <a:prstClr val="black"/>
                </a:solidFill>
                <a:latin typeface="Arial Narrow" panose="020B0606020202030204" pitchFamily="34" charset="0"/>
              </a:rPr>
              <a:t>Басистый рёв его певуч,</a:t>
            </a:r>
            <a:br>
              <a:rPr lang="ru-RU" sz="1200" b="1" dirty="0">
                <a:solidFill>
                  <a:prstClr val="black"/>
                </a:solidFill>
                <a:latin typeface="Arial Narrow" panose="020B0606020202030204" pitchFamily="34" charset="0"/>
              </a:rPr>
            </a:br>
            <a:r>
              <a:rPr lang="ru-RU" sz="1200" b="1" dirty="0">
                <a:solidFill>
                  <a:prstClr val="black"/>
                </a:solidFill>
                <a:latin typeface="Arial Narrow" panose="020B0606020202030204" pitchFamily="34" charset="0"/>
              </a:rPr>
              <a:t>Как звать морского льва? ...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15764" y="3183954"/>
            <a:ext cx="22366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b="1" dirty="0">
                <a:solidFill>
                  <a:prstClr val="white"/>
                </a:solidFill>
                <a:latin typeface="Arial Narrow" panose="020B0606020202030204" pitchFamily="34" charset="0"/>
              </a:rPr>
              <a:t>В тундре есть отважный лис.</a:t>
            </a:r>
            <a:br>
              <a:rPr lang="ru-RU" sz="1200" b="1" dirty="0">
                <a:solidFill>
                  <a:prstClr val="white"/>
                </a:solidFill>
                <a:latin typeface="Arial Narrow" panose="020B0606020202030204" pitchFamily="34" charset="0"/>
              </a:rPr>
            </a:br>
            <a:r>
              <a:rPr lang="ru-RU" sz="1200" b="1" dirty="0">
                <a:solidFill>
                  <a:prstClr val="white"/>
                </a:solidFill>
                <a:latin typeface="Arial Narrow" panose="020B0606020202030204" pitchFamily="34" charset="0"/>
              </a:rPr>
              <a:t>Он гроза для птиц и крыс.</a:t>
            </a:r>
            <a:br>
              <a:rPr lang="ru-RU" sz="1200" b="1" dirty="0">
                <a:solidFill>
                  <a:prstClr val="white"/>
                </a:solidFill>
                <a:latin typeface="Arial Narrow" panose="020B0606020202030204" pitchFamily="34" charset="0"/>
              </a:rPr>
            </a:br>
            <a:r>
              <a:rPr lang="ru-RU" sz="1200" b="1" dirty="0">
                <a:solidFill>
                  <a:prstClr val="white"/>
                </a:solidFill>
                <a:latin typeface="Arial Narrow" panose="020B0606020202030204" pitchFamily="34" charset="0"/>
              </a:rPr>
              <a:t>Лис умеет строить город:</a:t>
            </a:r>
            <a:br>
              <a:rPr lang="ru-RU" sz="1200" b="1" dirty="0">
                <a:solidFill>
                  <a:prstClr val="white"/>
                </a:solidFill>
                <a:latin typeface="Arial Narrow" panose="020B0606020202030204" pitchFamily="34" charset="0"/>
              </a:rPr>
            </a:br>
            <a:r>
              <a:rPr lang="ru-RU" sz="1200" b="1" dirty="0">
                <a:solidFill>
                  <a:prstClr val="white"/>
                </a:solidFill>
                <a:latin typeface="Arial Narrow" panose="020B0606020202030204" pitchFamily="34" charset="0"/>
              </a:rPr>
              <a:t>Лабиринт из многих норок,</a:t>
            </a:r>
            <a:br>
              <a:rPr lang="ru-RU" sz="1200" b="1" dirty="0">
                <a:solidFill>
                  <a:prstClr val="white"/>
                </a:solidFill>
                <a:latin typeface="Arial Narrow" panose="020B0606020202030204" pitchFamily="34" charset="0"/>
              </a:rPr>
            </a:br>
            <a:r>
              <a:rPr lang="ru-RU" sz="1200" b="1" dirty="0">
                <a:solidFill>
                  <a:prstClr val="white"/>
                </a:solidFill>
                <a:latin typeface="Arial Narrow" panose="020B0606020202030204" pitchFamily="34" charset="0"/>
              </a:rPr>
              <a:t>А в пургу живёт в сугробах,</a:t>
            </a:r>
            <a:br>
              <a:rPr lang="ru-RU" sz="1200" b="1" dirty="0">
                <a:solidFill>
                  <a:prstClr val="white"/>
                </a:solidFill>
                <a:latin typeface="Arial Narrow" panose="020B0606020202030204" pitchFamily="34" charset="0"/>
              </a:rPr>
            </a:br>
            <a:r>
              <a:rPr lang="ru-RU" sz="1200" b="1" dirty="0">
                <a:solidFill>
                  <a:prstClr val="white"/>
                </a:solidFill>
                <a:latin typeface="Arial Narrow" panose="020B0606020202030204" pitchFamily="34" charset="0"/>
              </a:rPr>
              <a:t>Но поймать его попробуй:</a:t>
            </a:r>
            <a:br>
              <a:rPr lang="ru-RU" sz="1200" b="1" dirty="0">
                <a:solidFill>
                  <a:prstClr val="white"/>
                </a:solidFill>
                <a:latin typeface="Arial Narrow" panose="020B0606020202030204" pitchFamily="34" charset="0"/>
              </a:rPr>
            </a:br>
            <a:r>
              <a:rPr lang="ru-RU" sz="1200" b="1" dirty="0">
                <a:solidFill>
                  <a:prstClr val="white"/>
                </a:solidFill>
                <a:latin typeface="Arial Narrow" panose="020B0606020202030204" pitchFamily="34" charset="0"/>
              </a:rPr>
              <a:t>Он зимой белее снега,</a:t>
            </a:r>
            <a:br>
              <a:rPr lang="ru-RU" sz="1200" b="1" dirty="0">
                <a:solidFill>
                  <a:prstClr val="white"/>
                </a:solidFill>
                <a:latin typeface="Arial Narrow" panose="020B0606020202030204" pitchFamily="34" charset="0"/>
              </a:rPr>
            </a:br>
            <a:r>
              <a:rPr lang="ru-RU" sz="1200" b="1" dirty="0">
                <a:solidFill>
                  <a:prstClr val="white"/>
                </a:solidFill>
                <a:latin typeface="Arial Narrow" panose="020B0606020202030204" pitchFamily="34" charset="0"/>
              </a:rPr>
              <a:t>Чтоб удобней было бегать.</a:t>
            </a:r>
            <a:br>
              <a:rPr lang="ru-RU" sz="1200" b="1" dirty="0">
                <a:solidFill>
                  <a:prstClr val="white"/>
                </a:solidFill>
                <a:latin typeface="Arial Narrow" panose="020B0606020202030204" pitchFamily="34" charset="0"/>
              </a:rPr>
            </a:br>
            <a:r>
              <a:rPr lang="ru-RU" sz="1200" b="1" dirty="0">
                <a:solidFill>
                  <a:prstClr val="white"/>
                </a:solidFill>
                <a:latin typeface="Arial Narrow" panose="020B0606020202030204" pitchFamily="34" charset="0"/>
              </a:rPr>
              <a:t>Невидимка в белой шубке —</a:t>
            </a:r>
            <a:br>
              <a:rPr lang="ru-RU" sz="1200" b="1" dirty="0">
                <a:solidFill>
                  <a:prstClr val="white"/>
                </a:solidFill>
                <a:latin typeface="Arial Narrow" panose="020B0606020202030204" pitchFamily="34" charset="0"/>
              </a:rPr>
            </a:br>
            <a:r>
              <a:rPr lang="ru-RU" sz="1200" b="1" dirty="0">
                <a:solidFill>
                  <a:prstClr val="white"/>
                </a:solidFill>
                <a:latin typeface="Arial Narrow" panose="020B0606020202030204" pitchFamily="34" charset="0"/>
              </a:rPr>
              <a:t>Хищник остренькие зубки.</a:t>
            </a:r>
            <a:br>
              <a:rPr lang="ru-RU" sz="1200" b="1" dirty="0">
                <a:solidFill>
                  <a:prstClr val="white"/>
                </a:solidFill>
                <a:latin typeface="Arial Narrow" panose="020B0606020202030204" pitchFamily="34" charset="0"/>
              </a:rPr>
            </a:br>
            <a:r>
              <a:rPr lang="ru-RU" sz="1200" b="1" dirty="0">
                <a:solidFill>
                  <a:prstClr val="white"/>
                </a:solidFill>
                <a:latin typeface="Arial Narrow" panose="020B0606020202030204" pitchFamily="34" charset="0"/>
              </a:rPr>
              <a:t>Лис охотник и хитрец</a:t>
            </a:r>
            <a:br>
              <a:rPr lang="ru-RU" sz="1200" b="1" dirty="0">
                <a:solidFill>
                  <a:prstClr val="white"/>
                </a:solidFill>
                <a:latin typeface="Arial Narrow" panose="020B0606020202030204" pitchFamily="34" charset="0"/>
              </a:rPr>
            </a:br>
            <a:r>
              <a:rPr lang="ru-RU" sz="1200" b="1" dirty="0">
                <a:solidFill>
                  <a:prstClr val="white"/>
                </a:solidFill>
                <a:latin typeface="Arial Narrow" panose="020B0606020202030204" pitchFamily="34" charset="0"/>
              </a:rPr>
              <a:t>Называется 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91735" y="5492278"/>
            <a:ext cx="506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ru-RU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571436" y="2983863"/>
            <a:ext cx="3947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ru-RU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40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238</TotalTime>
  <Words>179</Words>
  <Application>Microsoft Office PowerPoint</Application>
  <PresentationFormat>Широкоэкранный</PresentationFormat>
  <Paragraphs>70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Arial Narrow</vt:lpstr>
      <vt:lpstr>Calibri</vt:lpstr>
      <vt:lpstr>helvetica neue</vt:lpstr>
      <vt:lpstr>Trebuchet MS</vt:lpstr>
      <vt:lpstr>var(--bs-font-sans-serif)</vt:lpstr>
      <vt:lpstr>Берлин</vt:lpstr>
      <vt:lpstr>«Красная книга Камчатки»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«Красная книга Камчатки»</dc:title>
  <dc:creator>Пользователь</dc:creator>
  <cp:lastModifiedBy>Пользователь</cp:lastModifiedBy>
  <cp:revision>23</cp:revision>
  <dcterms:created xsi:type="dcterms:W3CDTF">2023-01-31T23:17:36Z</dcterms:created>
  <dcterms:modified xsi:type="dcterms:W3CDTF">2023-02-08T07:57:28Z</dcterms:modified>
</cp:coreProperties>
</file>