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5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7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445EB-3860-4771-9EF0-87F3D1CED98C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689C5-DE15-4C53-AEE3-AFCFA1FD84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445EB-3860-4771-9EF0-87F3D1CED98C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689C5-DE15-4C53-AEE3-AFCFA1FD84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445EB-3860-4771-9EF0-87F3D1CED98C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689C5-DE15-4C53-AEE3-AFCFA1FD84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445EB-3860-4771-9EF0-87F3D1CED98C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689C5-DE15-4C53-AEE3-AFCFA1FD84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445EB-3860-4771-9EF0-87F3D1CED98C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689C5-DE15-4C53-AEE3-AFCFA1FD84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445EB-3860-4771-9EF0-87F3D1CED98C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689C5-DE15-4C53-AEE3-AFCFA1FD84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445EB-3860-4771-9EF0-87F3D1CED98C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689C5-DE15-4C53-AEE3-AFCFA1FD84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445EB-3860-4771-9EF0-87F3D1CED98C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689C5-DE15-4C53-AEE3-AFCFA1FD84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445EB-3860-4771-9EF0-87F3D1CED98C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689C5-DE15-4C53-AEE3-AFCFA1FD84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445EB-3860-4771-9EF0-87F3D1CED98C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689C5-DE15-4C53-AEE3-AFCFA1FD84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445EB-3860-4771-9EF0-87F3D1CED98C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689C5-DE15-4C53-AEE3-AFCFA1FD84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445EB-3860-4771-9EF0-87F3D1CED98C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3689C5-DE15-4C53-AEE3-AFCFA1FD84A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489654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0"/>
            <a:ext cx="8352928" cy="6669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0" y="5229225"/>
            <a:ext cx="3563938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accent2"/>
                </a:solidFill>
              </a:rPr>
              <a:t>Алексей Степанович Хомяков (1804–1860). </a:t>
            </a:r>
            <a:br>
              <a:rPr lang="ru-RU" b="1">
                <a:solidFill>
                  <a:schemeClr val="accent2"/>
                </a:solidFill>
              </a:rPr>
            </a:br>
            <a:r>
              <a:rPr lang="ru-RU" b="1">
                <a:solidFill>
                  <a:schemeClr val="accent2"/>
                </a:solidFill>
              </a:rPr>
              <a:t>Фото </a:t>
            </a:r>
            <a:r>
              <a:rPr lang="en-US" b="1">
                <a:solidFill>
                  <a:schemeClr val="accent2"/>
                </a:solidFill>
              </a:rPr>
              <a:t>XIX</a:t>
            </a:r>
            <a:r>
              <a:rPr lang="ru-RU" b="1">
                <a:solidFill>
                  <a:schemeClr val="accent2"/>
                </a:solidFill>
              </a:rPr>
              <a:t> в.</a:t>
            </a:r>
          </a:p>
        </p:txBody>
      </p:sp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3779838" y="115888"/>
            <a:ext cx="5113337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600" b="1">
                <a:solidFill>
                  <a:srgbClr val="800000"/>
                </a:solidFill>
              </a:rPr>
              <a:t>КИЕВ</a:t>
            </a:r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3922713" y="692150"/>
            <a:ext cx="4752975" cy="469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25000"/>
              </a:spcBef>
            </a:pPr>
            <a:r>
              <a:rPr lang="ru-RU" b="1">
                <a:solidFill>
                  <a:schemeClr val="accent2"/>
                </a:solidFill>
              </a:rPr>
              <a:t>«Дик и страшен верх Алтая,</a:t>
            </a:r>
            <a:br>
              <a:rPr lang="ru-RU" b="1">
                <a:solidFill>
                  <a:schemeClr val="accent2"/>
                </a:solidFill>
              </a:rPr>
            </a:br>
            <a:r>
              <a:rPr lang="ru-RU" b="1">
                <a:solidFill>
                  <a:schemeClr val="accent2"/>
                </a:solidFill>
              </a:rPr>
              <a:t>Вечен блеск его снегов —</a:t>
            </a:r>
            <a:br>
              <a:rPr lang="ru-RU" b="1">
                <a:solidFill>
                  <a:schemeClr val="accent2"/>
                </a:solidFill>
              </a:rPr>
            </a:br>
            <a:r>
              <a:rPr lang="ru-RU" b="1">
                <a:solidFill>
                  <a:schemeClr val="accent2"/>
                </a:solidFill>
              </a:rPr>
              <a:t>Там страна моя родная!»</a:t>
            </a:r>
            <a:br>
              <a:rPr lang="ru-RU" b="1">
                <a:solidFill>
                  <a:schemeClr val="accent2"/>
                </a:solidFill>
              </a:rPr>
            </a:br>
            <a:r>
              <a:rPr lang="ru-RU" b="1">
                <a:solidFill>
                  <a:schemeClr val="accent2"/>
                </a:solidFill>
              </a:rPr>
              <a:t>«Мне отчизна старый Псков».</a:t>
            </a:r>
          </a:p>
          <a:p>
            <a:pPr algn="l">
              <a:spcBef>
                <a:spcPct val="25000"/>
              </a:spcBef>
            </a:pPr>
            <a:r>
              <a:rPr lang="ru-RU" b="1">
                <a:solidFill>
                  <a:schemeClr val="accent2"/>
                </a:solidFill>
              </a:rPr>
              <a:t>«Я от Ладоги холодной».</a:t>
            </a:r>
            <a:r>
              <a:rPr lang="en-US" b="1">
                <a:solidFill>
                  <a:schemeClr val="accent2"/>
                </a:solidFill>
              </a:rPr>
              <a:t/>
            </a:r>
            <a:br>
              <a:rPr lang="en-US" b="1">
                <a:solidFill>
                  <a:schemeClr val="accent2"/>
                </a:solidFill>
              </a:rPr>
            </a:br>
            <a:r>
              <a:rPr lang="ru-RU" b="1">
                <a:solidFill>
                  <a:schemeClr val="accent2"/>
                </a:solidFill>
              </a:rPr>
              <a:t>«Я от синих вод Невы».</a:t>
            </a:r>
            <a:r>
              <a:rPr lang="en-US" b="1">
                <a:solidFill>
                  <a:schemeClr val="accent2"/>
                </a:solidFill>
              </a:rPr>
              <a:t/>
            </a:r>
            <a:br>
              <a:rPr lang="en-US" b="1">
                <a:solidFill>
                  <a:schemeClr val="accent2"/>
                </a:solidFill>
              </a:rPr>
            </a:br>
            <a:r>
              <a:rPr lang="ru-RU" b="1">
                <a:solidFill>
                  <a:schemeClr val="accent2"/>
                </a:solidFill>
              </a:rPr>
              <a:t>«Я от Камы многоводной».</a:t>
            </a:r>
            <a:r>
              <a:rPr lang="en-US" b="1">
                <a:solidFill>
                  <a:schemeClr val="accent2"/>
                </a:solidFill>
              </a:rPr>
              <a:t/>
            </a:r>
            <a:br>
              <a:rPr lang="en-US" b="1">
                <a:solidFill>
                  <a:schemeClr val="accent2"/>
                </a:solidFill>
              </a:rPr>
            </a:br>
            <a:r>
              <a:rPr lang="ru-RU" b="1">
                <a:solidFill>
                  <a:schemeClr val="accent2"/>
                </a:solidFill>
              </a:rPr>
              <a:t>«Я от матушки Москвы».</a:t>
            </a:r>
          </a:p>
          <a:p>
            <a:pPr algn="l">
              <a:spcBef>
                <a:spcPct val="25000"/>
              </a:spcBef>
            </a:pPr>
            <a:r>
              <a:rPr lang="ru-RU" b="1">
                <a:solidFill>
                  <a:schemeClr val="accent2"/>
                </a:solidFill>
              </a:rPr>
              <a:t>Слава, Днепр — седые волны!</a:t>
            </a:r>
            <a:r>
              <a:rPr lang="en-US" b="1">
                <a:solidFill>
                  <a:schemeClr val="accent2"/>
                </a:solidFill>
              </a:rPr>
              <a:t/>
            </a:r>
            <a:br>
              <a:rPr lang="en-US" b="1">
                <a:solidFill>
                  <a:schemeClr val="accent2"/>
                </a:solidFill>
              </a:rPr>
            </a:br>
            <a:r>
              <a:rPr lang="ru-RU" b="1">
                <a:solidFill>
                  <a:schemeClr val="accent2"/>
                </a:solidFill>
              </a:rPr>
              <a:t>Слава, Киев — чудный град! </a:t>
            </a:r>
            <a:r>
              <a:rPr lang="en-US" b="1">
                <a:solidFill>
                  <a:schemeClr val="accent2"/>
                </a:solidFill>
              </a:rPr>
              <a:t/>
            </a:r>
            <a:br>
              <a:rPr lang="en-US" b="1">
                <a:solidFill>
                  <a:schemeClr val="accent2"/>
                </a:solidFill>
              </a:rPr>
            </a:br>
            <a:r>
              <a:rPr lang="ru-RU" b="1">
                <a:solidFill>
                  <a:schemeClr val="accent2"/>
                </a:solidFill>
              </a:rPr>
              <a:t>Мрак пещер твоих безмолвный</a:t>
            </a:r>
            <a:br>
              <a:rPr lang="ru-RU" b="1">
                <a:solidFill>
                  <a:schemeClr val="accent2"/>
                </a:solidFill>
              </a:rPr>
            </a:br>
            <a:r>
              <a:rPr lang="ru-RU" b="1">
                <a:solidFill>
                  <a:schemeClr val="accent2"/>
                </a:solidFill>
              </a:rPr>
              <a:t>Краше царственных палат.</a:t>
            </a:r>
          </a:p>
          <a:p>
            <a:pPr algn="l">
              <a:spcBef>
                <a:spcPct val="25000"/>
              </a:spcBef>
            </a:pPr>
            <a:r>
              <a:rPr lang="ru-RU" b="1">
                <a:solidFill>
                  <a:schemeClr val="accent2"/>
                </a:solidFill>
              </a:rPr>
              <a:t>Знаем мы: в века былые,</a:t>
            </a:r>
            <a:br>
              <a:rPr lang="ru-RU" b="1">
                <a:solidFill>
                  <a:schemeClr val="accent2"/>
                </a:solidFill>
              </a:rPr>
            </a:br>
            <a:r>
              <a:rPr lang="ru-RU" b="1">
                <a:solidFill>
                  <a:schemeClr val="accent2"/>
                </a:solidFill>
              </a:rPr>
              <a:t>В древню ночь и мрак глубок,</a:t>
            </a:r>
            <a:br>
              <a:rPr lang="ru-RU" b="1">
                <a:solidFill>
                  <a:schemeClr val="accent2"/>
                </a:solidFill>
              </a:rPr>
            </a:br>
            <a:r>
              <a:rPr lang="ru-RU" b="1">
                <a:solidFill>
                  <a:schemeClr val="accent2"/>
                </a:solidFill>
              </a:rPr>
              <a:t>Над тобой блеснул России</a:t>
            </a:r>
            <a:br>
              <a:rPr lang="ru-RU" b="1">
                <a:solidFill>
                  <a:schemeClr val="accent2"/>
                </a:solidFill>
              </a:rPr>
            </a:br>
            <a:r>
              <a:rPr lang="ru-RU" b="1">
                <a:solidFill>
                  <a:schemeClr val="accent2"/>
                </a:solidFill>
              </a:rPr>
              <a:t>Солнца вечного восток!</a:t>
            </a:r>
            <a:r>
              <a:rPr lang="ru-RU">
                <a:solidFill>
                  <a:schemeClr val="accent2"/>
                </a:solidFill>
              </a:rPr>
              <a:t> </a:t>
            </a:r>
          </a:p>
        </p:txBody>
      </p:sp>
      <p:pic>
        <p:nvPicPr>
          <p:cNvPr id="35845" name="Picture 5" descr="04_khomiakov-phot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713"/>
            <a:ext cx="3608388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250825" y="195263"/>
            <a:ext cx="5257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u="sng">
                <a:solidFill>
                  <a:srgbClr val="800000"/>
                </a:solidFill>
              </a:rPr>
              <a:t>Вопросы и задания: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79388" y="987425"/>
            <a:ext cx="8964612" cy="553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l">
              <a:spcBef>
                <a:spcPct val="25000"/>
              </a:spcBef>
              <a:buFontTx/>
              <a:buAutoNum type="arabicPeriod"/>
            </a:pPr>
            <a:r>
              <a:rPr lang="ru-RU" sz="2200" b="1">
                <a:solidFill>
                  <a:schemeClr val="accent2"/>
                </a:solidFill>
              </a:rPr>
              <a:t>Запомните даты: </a:t>
            </a:r>
            <a:br>
              <a:rPr lang="ru-RU" sz="2200" b="1">
                <a:solidFill>
                  <a:schemeClr val="accent2"/>
                </a:solidFill>
              </a:rPr>
            </a:br>
            <a:r>
              <a:rPr lang="ru-RU" sz="2200" b="1">
                <a:solidFill>
                  <a:srgbClr val="800000"/>
                </a:solidFill>
              </a:rPr>
              <a:t>988 г. — Крещение Руси</a:t>
            </a:r>
            <a:br>
              <a:rPr lang="ru-RU" sz="2200" b="1">
                <a:solidFill>
                  <a:srgbClr val="800000"/>
                </a:solidFill>
              </a:rPr>
            </a:br>
            <a:r>
              <a:rPr lang="ru-RU" sz="2200" b="1">
                <a:solidFill>
                  <a:srgbClr val="800000"/>
                </a:solidFill>
              </a:rPr>
              <a:t>1988 г. — Тысячелетие Крещения Руси</a:t>
            </a:r>
            <a:br>
              <a:rPr lang="ru-RU" sz="2200" b="1">
                <a:solidFill>
                  <a:srgbClr val="800000"/>
                </a:solidFill>
              </a:rPr>
            </a:br>
            <a:r>
              <a:rPr lang="ru-RU" sz="2200" b="1">
                <a:solidFill>
                  <a:srgbClr val="800000"/>
                </a:solidFill>
              </a:rPr>
              <a:t>2015 г. — 1000 лет со дня кончины святого князя Владимира</a:t>
            </a:r>
            <a:r>
              <a:rPr lang="ru-RU" sz="2200" b="1">
                <a:solidFill>
                  <a:schemeClr val="accent2"/>
                </a:solidFill>
              </a:rPr>
              <a:t>.</a:t>
            </a:r>
          </a:p>
          <a:p>
            <a:pPr marL="342900" indent="-342900" algn="l">
              <a:spcBef>
                <a:spcPct val="25000"/>
              </a:spcBef>
              <a:buFontTx/>
              <a:buAutoNum type="arabicPeriod"/>
            </a:pPr>
            <a:r>
              <a:rPr lang="ru-RU" sz="2200" b="1">
                <a:solidFill>
                  <a:schemeClr val="accent2"/>
                </a:solidFill>
              </a:rPr>
              <a:t>Постарайтесь изложить своими словами летописное свидетельство о событии 12 мая 996 г., совершившемся в Киеве по случаю освящения Десятинной церкви.</a:t>
            </a:r>
          </a:p>
          <a:p>
            <a:pPr marL="342900" indent="-342900" algn="l">
              <a:spcBef>
                <a:spcPct val="25000"/>
              </a:spcBef>
              <a:buFontTx/>
              <a:buAutoNum type="arabicPeriod"/>
            </a:pPr>
            <a:r>
              <a:rPr lang="ru-RU" sz="2200" b="1">
                <a:solidFill>
                  <a:srgbClr val="800000"/>
                </a:solidFill>
              </a:rPr>
              <a:t>Благоверными</a:t>
            </a:r>
            <a:r>
              <a:rPr lang="ru-RU" sz="2200" b="1">
                <a:solidFill>
                  <a:schemeClr val="accent2"/>
                </a:solidFill>
              </a:rPr>
              <a:t> летописцы называли святых князей. </a:t>
            </a:r>
            <a:r>
              <a:rPr lang="ru-RU" sz="2200" b="1">
                <a:solidFill>
                  <a:srgbClr val="800000"/>
                </a:solidFill>
              </a:rPr>
              <a:t>Благоверным</a:t>
            </a:r>
            <a:r>
              <a:rPr lang="ru-RU" sz="2200" b="1">
                <a:solidFill>
                  <a:schemeClr val="accent2"/>
                </a:solidFill>
              </a:rPr>
              <a:t> митрополит Иларион назвал Киев. </a:t>
            </a:r>
            <a:br>
              <a:rPr lang="ru-RU" sz="2200" b="1">
                <a:solidFill>
                  <a:schemeClr val="accent2"/>
                </a:solidFill>
              </a:rPr>
            </a:br>
            <a:r>
              <a:rPr lang="ru-RU" sz="2200" b="1">
                <a:solidFill>
                  <a:schemeClr val="accent2"/>
                </a:solidFill>
              </a:rPr>
              <a:t>Что означает слово </a:t>
            </a:r>
            <a:r>
              <a:rPr lang="ru-RU" sz="2200" b="1" i="1">
                <a:solidFill>
                  <a:srgbClr val="800000"/>
                </a:solidFill>
              </a:rPr>
              <a:t>благоверный</a:t>
            </a:r>
            <a:r>
              <a:rPr lang="ru-RU" sz="2200" b="1">
                <a:solidFill>
                  <a:schemeClr val="accent2"/>
                </a:solidFill>
              </a:rPr>
              <a:t> ?</a:t>
            </a:r>
          </a:p>
          <a:p>
            <a:pPr marL="342900" indent="-342900" algn="l">
              <a:spcBef>
                <a:spcPct val="25000"/>
              </a:spcBef>
              <a:buFontTx/>
              <a:buAutoNum type="arabicPeriod"/>
            </a:pPr>
            <a:r>
              <a:rPr lang="ru-RU" sz="2200" b="1">
                <a:solidFill>
                  <a:schemeClr val="accent2"/>
                </a:solidFill>
              </a:rPr>
              <a:t>Что такое </a:t>
            </a:r>
            <a:r>
              <a:rPr lang="ru-RU" sz="2200" b="1" i="1">
                <a:solidFill>
                  <a:srgbClr val="800000"/>
                </a:solidFill>
              </a:rPr>
              <a:t>паломничество </a:t>
            </a:r>
            <a:r>
              <a:rPr lang="ru-RU" sz="2200" b="1">
                <a:solidFill>
                  <a:schemeClr val="accent2"/>
                </a:solidFill>
              </a:rPr>
              <a:t>?</a:t>
            </a:r>
          </a:p>
          <a:p>
            <a:pPr marL="342900" indent="-342900" algn="l">
              <a:spcBef>
                <a:spcPct val="25000"/>
              </a:spcBef>
              <a:buFontTx/>
              <a:buAutoNum type="arabicPeriod"/>
            </a:pPr>
            <a:r>
              <a:rPr lang="ru-RU" sz="2200" b="1">
                <a:solidFill>
                  <a:schemeClr val="accent2"/>
                </a:solidFill>
              </a:rPr>
              <a:t>Откуда появилась поговорка </a:t>
            </a:r>
            <a:r>
              <a:rPr lang="ru-RU" sz="2200" b="1" i="1">
                <a:solidFill>
                  <a:srgbClr val="800000"/>
                </a:solidFill>
              </a:rPr>
              <a:t>«Язык до Киева доведет» </a:t>
            </a:r>
            <a:r>
              <a:rPr lang="ru-RU" sz="2200" b="1">
                <a:solidFill>
                  <a:schemeClr val="accent2"/>
                </a:solidFill>
              </a:rPr>
              <a:t>?</a:t>
            </a:r>
          </a:p>
          <a:p>
            <a:pPr marL="342900" indent="-342900" algn="l">
              <a:spcBef>
                <a:spcPct val="25000"/>
              </a:spcBef>
              <a:buFontTx/>
              <a:buAutoNum type="arabicPeriod"/>
            </a:pPr>
            <a:r>
              <a:rPr lang="ru-RU" sz="2200" b="1">
                <a:solidFill>
                  <a:schemeClr val="accent2"/>
                </a:solidFill>
              </a:rPr>
              <a:t>Какое море древнерусские книжники по-гречески именовали </a:t>
            </a:r>
            <a:r>
              <a:rPr lang="ru-RU" sz="2200" b="1" i="1">
                <a:solidFill>
                  <a:srgbClr val="800000"/>
                </a:solidFill>
              </a:rPr>
              <a:t>Понтом Евксинским</a:t>
            </a:r>
            <a:r>
              <a:rPr lang="ru-RU" sz="2200" b="1">
                <a:solidFill>
                  <a:schemeClr val="accent2"/>
                </a:solidFill>
              </a:rPr>
              <a:t> 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2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2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2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  <p:bldP spid="11268" grpId="0" build="p" advAuto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04_baptism-of-russ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0"/>
            <a:ext cx="5545138" cy="6858000"/>
          </a:xfrm>
          <a:prstGeom prst="rect">
            <a:avLst/>
          </a:prstGeom>
          <a:noFill/>
        </p:spPr>
      </p:pic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6515100" y="5203825"/>
            <a:ext cx="252095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b="1">
                <a:solidFill>
                  <a:schemeClr val="accent2"/>
                </a:solidFill>
              </a:rPr>
              <a:t>В. Васнецов. Крещение Руси. Фрагмент росписи Владимирского собора в Киеве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04_baptism-kn-vladimi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5663" y="71438"/>
            <a:ext cx="5445125" cy="6742112"/>
          </a:xfrm>
          <a:prstGeom prst="rect">
            <a:avLst/>
          </a:prstGeom>
          <a:noFill/>
        </p:spPr>
      </p:pic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6515100" y="5013325"/>
            <a:ext cx="252095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b="1">
                <a:solidFill>
                  <a:schemeClr val="accent2"/>
                </a:solidFill>
              </a:rPr>
              <a:t>В. Васнецов. Крещение князя Владимира. Фрагмент росписи Владимирского собора в Киеве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2" cstate="print"/>
          <a:srcRect l="18214" t="22681" r="18260" b="22514"/>
          <a:stretch>
            <a:fillRect/>
          </a:stretch>
        </p:blipFill>
        <p:spPr bwMode="auto">
          <a:xfrm>
            <a:off x="34925" y="115888"/>
            <a:ext cx="9072563" cy="587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0" y="6021388"/>
            <a:ext cx="914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accent2"/>
                </a:solidFill>
              </a:rPr>
              <a:t>Раскопки крещальни в Корсуне (Херсонесе, Крым), где по преданию было совершено крещение князя Владимира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04_sophia-kiev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15875"/>
            <a:ext cx="8928100" cy="6826250"/>
          </a:xfrm>
          <a:prstGeom prst="rect">
            <a:avLst/>
          </a:prstGeom>
          <a:noFill/>
        </p:spPr>
      </p:pic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5435600" y="195263"/>
            <a:ext cx="34559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b="1">
                <a:solidFill>
                  <a:schemeClr val="bg1"/>
                </a:solidFill>
              </a:rPr>
              <a:t>Софийский собор в Киеве. Построен в 1037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04_knyaz-vladimir-ic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43263" y="0"/>
            <a:ext cx="2624137" cy="6858000"/>
          </a:xfrm>
          <a:prstGeom prst="rect">
            <a:avLst/>
          </a:prstGeom>
          <a:noFill/>
        </p:spPr>
      </p:pic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6083300" y="6027738"/>
            <a:ext cx="2520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b="1">
                <a:solidFill>
                  <a:schemeClr val="accent2"/>
                </a:solidFill>
              </a:rPr>
              <a:t>Князь Владимир. Икона.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04_novg-psalt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0350" y="0"/>
            <a:ext cx="5680075" cy="6858000"/>
          </a:xfrm>
          <a:prstGeom prst="rect">
            <a:avLst/>
          </a:prstGeom>
          <a:noFill/>
        </p:spPr>
      </p:pic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6156325" y="5805488"/>
            <a:ext cx="2987675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b="1">
                <a:solidFill>
                  <a:schemeClr val="accent2"/>
                </a:solidFill>
              </a:rPr>
              <a:t>Новгородская учительная Псалтирь. Начало </a:t>
            </a:r>
            <a:r>
              <a:rPr lang="en-US" b="1">
                <a:solidFill>
                  <a:schemeClr val="accent2"/>
                </a:solidFill>
              </a:rPr>
              <a:t>XI </a:t>
            </a:r>
            <a:r>
              <a:rPr lang="ru-RU" b="1">
                <a:solidFill>
                  <a:schemeClr val="accent2"/>
                </a:solidFill>
              </a:rPr>
              <a:t>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04_kn-vladimir-monument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107950" y="6216650"/>
            <a:ext cx="34559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b="1">
                <a:solidFill>
                  <a:schemeClr val="bg1"/>
                </a:solidFill>
              </a:rPr>
              <a:t>Памятник князю Владимиру  на берегу Днепра в Киеве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0" y="5229225"/>
            <a:ext cx="3563938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accent2"/>
                </a:solidFill>
              </a:rPr>
              <a:t>Алексей Степанович Хомяков (1804–1860). </a:t>
            </a:r>
            <a:br>
              <a:rPr lang="ru-RU" b="1">
                <a:solidFill>
                  <a:schemeClr val="accent2"/>
                </a:solidFill>
              </a:rPr>
            </a:br>
            <a:r>
              <a:rPr lang="ru-RU" b="1">
                <a:solidFill>
                  <a:schemeClr val="accent2"/>
                </a:solidFill>
              </a:rPr>
              <a:t>Фото </a:t>
            </a:r>
            <a:r>
              <a:rPr lang="en-US" b="1">
                <a:solidFill>
                  <a:schemeClr val="accent2"/>
                </a:solidFill>
              </a:rPr>
              <a:t>XIX</a:t>
            </a:r>
            <a:r>
              <a:rPr lang="ru-RU" b="1">
                <a:solidFill>
                  <a:schemeClr val="accent2"/>
                </a:solidFill>
              </a:rPr>
              <a:t> в.</a:t>
            </a:r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3779838" y="115888"/>
            <a:ext cx="5113337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600" b="1">
                <a:solidFill>
                  <a:srgbClr val="800000"/>
                </a:solidFill>
              </a:rPr>
              <a:t>КИЕВ</a:t>
            </a:r>
          </a:p>
        </p:txBody>
      </p:sp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3922713" y="692150"/>
            <a:ext cx="4752975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25000"/>
              </a:spcBef>
            </a:pPr>
            <a:r>
              <a:rPr lang="ru-RU" b="1">
                <a:solidFill>
                  <a:schemeClr val="accent2"/>
                </a:solidFill>
              </a:rPr>
              <a:t>Высоко передо мною</a:t>
            </a:r>
            <a:r>
              <a:rPr lang="en-US" b="1">
                <a:solidFill>
                  <a:schemeClr val="accent2"/>
                </a:solidFill>
              </a:rPr>
              <a:t/>
            </a:r>
            <a:br>
              <a:rPr lang="en-US" b="1">
                <a:solidFill>
                  <a:schemeClr val="accent2"/>
                </a:solidFill>
              </a:rPr>
            </a:br>
            <a:r>
              <a:rPr lang="ru-RU" b="1">
                <a:solidFill>
                  <a:schemeClr val="accent2"/>
                </a:solidFill>
              </a:rPr>
              <a:t>Старый Киев над Днепром;</a:t>
            </a:r>
            <a:br>
              <a:rPr lang="ru-RU" b="1">
                <a:solidFill>
                  <a:schemeClr val="accent2"/>
                </a:solidFill>
              </a:rPr>
            </a:br>
            <a:r>
              <a:rPr lang="ru-RU" b="1">
                <a:solidFill>
                  <a:schemeClr val="accent2"/>
                </a:solidFill>
              </a:rPr>
              <a:t>Днепр сверкает под горою</a:t>
            </a:r>
            <a:br>
              <a:rPr lang="ru-RU" b="1">
                <a:solidFill>
                  <a:schemeClr val="accent2"/>
                </a:solidFill>
              </a:rPr>
            </a:br>
            <a:r>
              <a:rPr lang="ru-RU" b="1">
                <a:solidFill>
                  <a:schemeClr val="accent2"/>
                </a:solidFill>
              </a:rPr>
              <a:t>Переливным серебром.</a:t>
            </a:r>
          </a:p>
          <a:p>
            <a:pPr algn="l">
              <a:spcBef>
                <a:spcPct val="25000"/>
              </a:spcBef>
            </a:pPr>
            <a:r>
              <a:rPr lang="ru-RU" b="1">
                <a:solidFill>
                  <a:schemeClr val="accent2"/>
                </a:solidFill>
              </a:rPr>
              <a:t>Слава, Киев многовечный,</a:t>
            </a:r>
            <a:br>
              <a:rPr lang="ru-RU" b="1">
                <a:solidFill>
                  <a:schemeClr val="accent2"/>
                </a:solidFill>
              </a:rPr>
            </a:br>
            <a:r>
              <a:rPr lang="ru-RU" b="1">
                <a:solidFill>
                  <a:schemeClr val="accent2"/>
                </a:solidFill>
              </a:rPr>
              <a:t>Русской славы колыбель!</a:t>
            </a:r>
            <a:r>
              <a:rPr lang="en-US" b="1">
                <a:solidFill>
                  <a:schemeClr val="accent2"/>
                </a:solidFill>
              </a:rPr>
              <a:t/>
            </a:r>
            <a:br>
              <a:rPr lang="en-US" b="1">
                <a:solidFill>
                  <a:schemeClr val="accent2"/>
                </a:solidFill>
              </a:rPr>
            </a:br>
            <a:r>
              <a:rPr lang="ru-RU" b="1">
                <a:solidFill>
                  <a:schemeClr val="accent2"/>
                </a:solidFill>
              </a:rPr>
              <a:t>Слава, Днепр наш быстротечный,</a:t>
            </a:r>
            <a:br>
              <a:rPr lang="ru-RU" b="1">
                <a:solidFill>
                  <a:schemeClr val="accent2"/>
                </a:solidFill>
              </a:rPr>
            </a:br>
            <a:r>
              <a:rPr lang="ru-RU" b="1">
                <a:solidFill>
                  <a:schemeClr val="accent2"/>
                </a:solidFill>
              </a:rPr>
              <a:t>Руси чистая купель!</a:t>
            </a:r>
          </a:p>
          <a:p>
            <a:pPr algn="l">
              <a:spcBef>
                <a:spcPct val="25000"/>
              </a:spcBef>
            </a:pPr>
            <a:r>
              <a:rPr lang="ru-RU" b="1">
                <a:solidFill>
                  <a:schemeClr val="accent2"/>
                </a:solidFill>
              </a:rPr>
              <a:t>Громко песни раздалися,</a:t>
            </a:r>
            <a:br>
              <a:rPr lang="ru-RU" b="1">
                <a:solidFill>
                  <a:schemeClr val="accent2"/>
                </a:solidFill>
              </a:rPr>
            </a:br>
            <a:r>
              <a:rPr lang="ru-RU" b="1">
                <a:solidFill>
                  <a:schemeClr val="accent2"/>
                </a:solidFill>
              </a:rPr>
              <a:t>В небе тих вечерний звон.</a:t>
            </a:r>
            <a:br>
              <a:rPr lang="ru-RU" b="1">
                <a:solidFill>
                  <a:schemeClr val="accent2"/>
                </a:solidFill>
              </a:rPr>
            </a:br>
            <a:r>
              <a:rPr lang="ru-RU" b="1">
                <a:solidFill>
                  <a:schemeClr val="accent2"/>
                </a:solidFill>
              </a:rPr>
              <a:t>«Вы откуда собралися,</a:t>
            </a:r>
            <a:br>
              <a:rPr lang="ru-RU" b="1">
                <a:solidFill>
                  <a:schemeClr val="accent2"/>
                </a:solidFill>
              </a:rPr>
            </a:br>
            <a:r>
              <a:rPr lang="ru-RU" b="1">
                <a:solidFill>
                  <a:schemeClr val="accent2"/>
                </a:solidFill>
              </a:rPr>
              <a:t>Богомольцы, на поклон?»</a:t>
            </a:r>
          </a:p>
          <a:p>
            <a:pPr algn="l">
              <a:spcBef>
                <a:spcPct val="25000"/>
              </a:spcBef>
            </a:pPr>
            <a:r>
              <a:rPr lang="ru-RU" b="1">
                <a:solidFill>
                  <a:schemeClr val="accent2"/>
                </a:solidFill>
              </a:rPr>
              <a:t>«Я оттуда, где струится</a:t>
            </a:r>
            <a:br>
              <a:rPr lang="ru-RU" b="1">
                <a:solidFill>
                  <a:schemeClr val="accent2"/>
                </a:solidFill>
              </a:rPr>
            </a:br>
            <a:r>
              <a:rPr lang="ru-RU" b="1">
                <a:solidFill>
                  <a:schemeClr val="accent2"/>
                </a:solidFill>
              </a:rPr>
              <a:t>Тихий Дон, краса полей».</a:t>
            </a:r>
            <a:br>
              <a:rPr lang="ru-RU" b="1">
                <a:solidFill>
                  <a:schemeClr val="accent2"/>
                </a:solidFill>
              </a:rPr>
            </a:br>
            <a:r>
              <a:rPr lang="ru-RU" b="1">
                <a:solidFill>
                  <a:schemeClr val="accent2"/>
                </a:solidFill>
              </a:rPr>
              <a:t>«Я оттуда, где клубится </a:t>
            </a:r>
            <a:br>
              <a:rPr lang="ru-RU" b="1">
                <a:solidFill>
                  <a:schemeClr val="accent2"/>
                </a:solidFill>
              </a:rPr>
            </a:br>
            <a:r>
              <a:rPr lang="ru-RU" b="1">
                <a:solidFill>
                  <a:schemeClr val="accent2"/>
                </a:solidFill>
              </a:rPr>
              <a:t>Беспредельный Енисей!»</a:t>
            </a:r>
          </a:p>
          <a:p>
            <a:pPr algn="l">
              <a:spcBef>
                <a:spcPct val="25000"/>
              </a:spcBef>
            </a:pPr>
            <a:r>
              <a:rPr lang="ru-RU" b="1">
                <a:solidFill>
                  <a:schemeClr val="accent2"/>
                </a:solidFill>
              </a:rPr>
              <a:t> «Край мой — тёплый брег Евксина!»</a:t>
            </a:r>
            <a:br>
              <a:rPr lang="ru-RU" b="1">
                <a:solidFill>
                  <a:schemeClr val="accent2"/>
                </a:solidFill>
              </a:rPr>
            </a:br>
            <a:r>
              <a:rPr lang="ru-RU" b="1">
                <a:solidFill>
                  <a:schemeClr val="accent2"/>
                </a:solidFill>
              </a:rPr>
              <a:t>«Край мой  — брег тех дальних стран,</a:t>
            </a:r>
            <a:br>
              <a:rPr lang="ru-RU" b="1">
                <a:solidFill>
                  <a:schemeClr val="accent2"/>
                </a:solidFill>
              </a:rPr>
            </a:br>
            <a:r>
              <a:rPr lang="ru-RU" b="1">
                <a:solidFill>
                  <a:schemeClr val="accent2"/>
                </a:solidFill>
              </a:rPr>
              <a:t>Где одна сплошная льдина</a:t>
            </a:r>
            <a:br>
              <a:rPr lang="ru-RU" b="1">
                <a:solidFill>
                  <a:schemeClr val="accent2"/>
                </a:solidFill>
              </a:rPr>
            </a:br>
            <a:r>
              <a:rPr lang="ru-RU" b="1">
                <a:solidFill>
                  <a:schemeClr val="accent2"/>
                </a:solidFill>
              </a:rPr>
              <a:t>Оковала океан».</a:t>
            </a:r>
            <a:r>
              <a:rPr lang="ru-RU">
                <a:solidFill>
                  <a:schemeClr val="accent2"/>
                </a:solidFill>
              </a:rPr>
              <a:t> </a:t>
            </a:r>
          </a:p>
        </p:txBody>
      </p:sp>
      <p:pic>
        <p:nvPicPr>
          <p:cNvPr id="33799" name="Picture 7" descr="04_khomiakov-phot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713"/>
            <a:ext cx="3608388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0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/>
      <p:bldP spid="33796" grpId="0"/>
      <p:bldP spid="3379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106</Words>
  <Application>Microsoft Office PowerPoint</Application>
  <PresentationFormat>Экран (4:3)</PresentationFormat>
  <Paragraphs>27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Кирилл</dc:creator>
  <cp:lastModifiedBy>Кирилл</cp:lastModifiedBy>
  <cp:revision>12</cp:revision>
  <dcterms:created xsi:type="dcterms:W3CDTF">2013-01-21T16:36:35Z</dcterms:created>
  <dcterms:modified xsi:type="dcterms:W3CDTF">2013-01-21T17:03:39Z</dcterms:modified>
</cp:coreProperties>
</file>