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90" r:id="rId3"/>
    <p:sldId id="307" r:id="rId4"/>
    <p:sldId id="293" r:id="rId5"/>
    <p:sldId id="285" r:id="rId6"/>
    <p:sldId id="286" r:id="rId7"/>
    <p:sldId id="308" r:id="rId8"/>
    <p:sldId id="311" r:id="rId9"/>
    <p:sldId id="310" r:id="rId10"/>
    <p:sldId id="309" r:id="rId11"/>
  </p:sldIdLst>
  <p:sldSz cx="9144000" cy="6858000" type="screen4x3"/>
  <p:notesSz cx="6888163" cy="100203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99"/>
    <a:srgbClr val="FFFF66"/>
    <a:srgbClr val="800000"/>
    <a:srgbClr val="FF3300"/>
    <a:srgbClr val="009900"/>
    <a:srgbClr val="FFCC99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398" autoAdjust="0"/>
    <p:restoredTop sz="94444" autoAdjust="0"/>
  </p:normalViewPr>
  <p:slideViewPr>
    <p:cSldViewPr>
      <p:cViewPr varScale="1">
        <p:scale>
          <a:sx n="83" d="100"/>
          <a:sy n="83" d="100"/>
        </p:scale>
        <p:origin x="-175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27C5889-7876-49F4-8DC4-62CEB10B2C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D4883D-635E-439F-826F-B4284A7D99E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B081A-C7C0-4BE5-A09B-4DA000BF325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9ACFDB9-08DC-459A-A51F-3CB61443C9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E0156A-6A14-4A91-A7E7-6ECE2A78524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F13F97-6ED0-4522-9EAA-F3C3603774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6B8679BC-447A-4124-9DD6-98A57D94498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3E162-8844-4F36-800F-C504FFC2F10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9C548-312E-444B-993B-5802A7F1E17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235981-880D-4B46-B95B-59895A9F3B7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D0637-C647-4B28-8623-8ED94E8C07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00325F8-0337-4CFB-B207-84CFC17E434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1295400" y="304800"/>
            <a:ext cx="762000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endParaRPr lang="ru-RU" altLang="ru-RU" sz="4000" b="1" dirty="0">
              <a:latin typeface="Georgia" pitchFamily="18" charset="0"/>
            </a:endParaRPr>
          </a:p>
          <a:p>
            <a:pPr algn="ctr" eaLnBrk="1" hangingPunct="1"/>
            <a:endParaRPr lang="ru-RU" altLang="ru-RU" sz="4000" b="1" dirty="0" smtClean="0">
              <a:latin typeface="Georgia" pitchFamily="18" charset="0"/>
            </a:endParaRPr>
          </a:p>
          <a:p>
            <a:pPr algn="ctr" eaLnBrk="1" hangingPunct="1"/>
            <a:r>
              <a:rPr lang="ru-RU" altLang="ru-RU" sz="4000" b="1" dirty="0" smtClean="0">
                <a:solidFill>
                  <a:srgbClr val="FF0000"/>
                </a:solidFill>
                <a:latin typeface="Georgia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Изучение экосистемы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>реки </a:t>
            </a:r>
            <a:r>
              <a:rPr lang="ru-RU" sz="4000" b="1" dirty="0" err="1" smtClean="0">
                <a:solidFill>
                  <a:srgbClr val="FF0000"/>
                </a:solidFill>
              </a:rPr>
              <a:t>Вах</a:t>
            </a:r>
            <a:r>
              <a:rPr lang="ru-RU" altLang="ru-RU" sz="4000" b="1" dirty="0" smtClean="0">
                <a:solidFill>
                  <a:srgbClr val="FF0000"/>
                </a:solidFill>
                <a:latin typeface="Georgia" pitchFamily="18" charset="0"/>
              </a:rPr>
              <a:t>» </a:t>
            </a:r>
            <a:endParaRPr lang="ru-RU" altLang="ru-RU" sz="40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r" eaLnBrk="1" hangingPunct="1"/>
            <a:endParaRPr lang="ru-RU" altLang="ru-RU" sz="4000" b="1" dirty="0" smtClean="0">
              <a:latin typeface="Georgia" pitchFamily="18" charset="0"/>
            </a:endParaRPr>
          </a:p>
          <a:p>
            <a:pPr algn="r" eaLnBrk="1" hangingPunct="1"/>
            <a:endParaRPr lang="ru-RU" altLang="ru-RU" sz="4000" b="1" dirty="0" smtClean="0">
              <a:latin typeface="Georgia" pitchFamily="18" charset="0"/>
            </a:endParaRPr>
          </a:p>
          <a:p>
            <a:pPr algn="r" eaLnBrk="1" hangingPunct="1"/>
            <a:endParaRPr lang="ru-RU" altLang="ru-RU" sz="4000" b="1" dirty="0" smtClean="0">
              <a:latin typeface="Georgia" pitchFamily="18" charset="0"/>
            </a:endParaRPr>
          </a:p>
          <a:p>
            <a:pPr algn="r" eaLnBrk="1" hangingPunct="1"/>
            <a:endParaRPr lang="ru-RU" altLang="ru-RU" sz="2800" b="1" dirty="0" smtClean="0">
              <a:latin typeface="Georgia" pitchFamily="18" charset="0"/>
            </a:endParaRPr>
          </a:p>
          <a:p>
            <a:pPr algn="r" eaLnBrk="1" hangingPunct="1"/>
            <a:endParaRPr lang="ru-RU" altLang="ru-RU" sz="2800" b="1" dirty="0" smtClean="0">
              <a:latin typeface="Georgia" pitchFamily="18" charset="0"/>
            </a:endParaRPr>
          </a:p>
          <a:p>
            <a:pPr algn="r" eaLnBrk="1" hangingPunct="1"/>
            <a:r>
              <a:rPr lang="ru-RU" altLang="ru-RU" sz="2800" b="1" dirty="0" smtClean="0">
                <a:latin typeface="Georgia" pitchFamily="18" charset="0"/>
              </a:rPr>
              <a:t>2</a:t>
            </a:r>
            <a:r>
              <a:rPr lang="ru-RU" altLang="ru-RU" sz="2800" b="1" dirty="0" smtClean="0">
                <a:latin typeface="Georgia" pitchFamily="18" charset="0"/>
              </a:rPr>
              <a:t> «В» </a:t>
            </a:r>
            <a:r>
              <a:rPr lang="ru-RU" altLang="ru-RU" sz="2800" b="1" dirty="0" smtClean="0">
                <a:latin typeface="Georgia" pitchFamily="18" charset="0"/>
              </a:rPr>
              <a:t>класс </a:t>
            </a:r>
          </a:p>
          <a:p>
            <a:pPr algn="r" eaLnBrk="1" hangingPunct="1"/>
            <a:r>
              <a:rPr lang="ru-RU" altLang="ru-RU" sz="2800" b="1" dirty="0" smtClean="0">
                <a:latin typeface="Georgia" pitchFamily="18" charset="0"/>
              </a:rPr>
              <a:t>Ларионова Дарья </a:t>
            </a:r>
            <a:endParaRPr lang="ru-RU" altLang="ru-RU" sz="2800" b="1" dirty="0" smtClean="0">
              <a:latin typeface="Georgia" pitchFamily="18" charset="0"/>
            </a:endParaRPr>
          </a:p>
          <a:p>
            <a:pPr algn="ctr" eaLnBrk="1" hangingPunct="1"/>
            <a:endParaRPr lang="ru-RU" alt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209800" y="381000"/>
            <a:ext cx="56984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Излучинская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общеобразовательная начальная школа»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https://xn--80ada5aafe1m.xn--p1ai/upload/iblock/837/837bc1a7b436d2b2cc091a959f5bba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124200"/>
            <a:ext cx="4848225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11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524000" y="2514600"/>
            <a:ext cx="6400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Спасибо за внимание!</a:t>
            </a:r>
            <a:endParaRPr lang="ru-RU" sz="3600" b="1" kern="1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66800"/>
            <a:ext cx="7620000" cy="4572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 символ нашей малой Родины – это река нашей местности: </a:t>
            </a:r>
            <a:r>
              <a:rPr lang="ru-RU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Вах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которая находится в поселке городского типа </a:t>
            </a:r>
            <a:r>
              <a:rPr lang="ru-RU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Излучинск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нас хоть раз побывал на набережной реки </a:t>
            </a:r>
            <a:r>
              <a:rPr lang="ru-RU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Вах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 каждым годом наша набережная преображается, создаются условия для отдыха и рыбалки. И одновременно,  можно наблюдать, сколько мусора оставляют отдыхающие. 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 с этим острее ощущается сознательная ответственность каждого из нас за целостность и чистоту самих рек. Это обусловило актуальность и выбор темы для исследовательской работы.                      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429000"/>
            <a:ext cx="8001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ru-RU" sz="2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 3"/>
              <a:buChar char=""/>
              <a:defRPr/>
            </a:pPr>
            <a:endParaRPr lang="ru-RU" sz="20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981200"/>
            <a:ext cx="84582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Выявление загрязнения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береговой  линии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реки  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Вах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Изучить 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экосистему реки;</a:t>
            </a:r>
            <a:endParaRPr lang="ru-RU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Обследовать Береговую линию;</a:t>
            </a:r>
            <a:endParaRPr lang="ru-RU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Сделать вывод  о  состоянии экосистемы реки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река </a:t>
            </a:r>
            <a:r>
              <a:rPr lang="ru-RU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Вах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состояние экосистемы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		реки;</a:t>
            </a:r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/>
          </a:p>
        </p:txBody>
      </p:sp>
      <p:pic>
        <p:nvPicPr>
          <p:cNvPr id="11269" name="Picture 2" descr="C:\Documents and Settings\user\Рабочий стол\Вход  воспрещён!\Мои рисунки\Картинки\школа\MCj04377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28600"/>
            <a:ext cx="2209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6248400" cy="762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Экосистема. Общая характеристика экосистем рек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7338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Экосистема – </a:t>
            </a:r>
            <a:r>
              <a:rPr lang="ru-RU" dirty="0" smtClean="0"/>
              <a:t>Это биологическая система, состоящая из сообщества живых организмов (биоценоз), среды их обитания (биотоп), системы связей, осуществляющей обмен веществ и энергии между ними.</a:t>
            </a:r>
          </a:p>
          <a:p>
            <a:r>
              <a:rPr lang="ru-RU" b="1" dirty="0" smtClean="0"/>
              <a:t>Экологическая система</a:t>
            </a:r>
            <a:r>
              <a:rPr lang="ru-RU" dirty="0" smtClean="0"/>
              <a:t> – это основная единица на поверхности Земли, совокупность совместно обитающих организмов и условий их существования, находящихся в закономерной взаимосвязи друг с другом и образующих систему.</a:t>
            </a:r>
          </a:p>
          <a:p>
            <a:r>
              <a:rPr lang="ru-RU" b="1" dirty="0" smtClean="0"/>
              <a:t>Речная экосистема</a:t>
            </a:r>
            <a:r>
              <a:rPr lang="ru-RU" dirty="0" smtClean="0"/>
              <a:t> – </a:t>
            </a:r>
            <a:r>
              <a:rPr lang="ru-RU" dirty="0" err="1" smtClean="0"/>
              <a:t>экосистема</a:t>
            </a:r>
            <a:r>
              <a:rPr lang="ru-RU" dirty="0" smtClean="0"/>
              <a:t>, работающая в природной среде и включающая в себя взаимодействия среди растений, животных и микроорганизмов, а также абиотические физические и химические взаимодействия.</a:t>
            </a:r>
          </a:p>
          <a:p>
            <a:endParaRPr lang="ru-RU" dirty="0"/>
          </a:p>
        </p:txBody>
      </p:sp>
      <p:pic>
        <p:nvPicPr>
          <p:cNvPr id="12294" name="Picture 2" descr="C:\Documents and Settings\user\Рабочий стол\Вход  воспрещён!\Мои рисунки\Картинки\школа\HH0054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2286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114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</a:rPr>
              <a:t>Излучинск</a:t>
            </a:r>
            <a:r>
              <a:rPr lang="ru-RU" dirty="0" smtClean="0">
                <a:solidFill>
                  <a:schemeClr val="tx1"/>
                </a:solidFill>
              </a:rPr>
              <a:t> – поселок городского типа в </a:t>
            </a:r>
            <a:r>
              <a:rPr lang="ru-RU" dirty="0" err="1" smtClean="0">
                <a:solidFill>
                  <a:schemeClr val="tx1"/>
                </a:solidFill>
              </a:rPr>
              <a:t>Нихневартовском</a:t>
            </a:r>
            <a:r>
              <a:rPr lang="ru-RU" dirty="0" smtClean="0">
                <a:solidFill>
                  <a:schemeClr val="tx1"/>
                </a:solidFill>
              </a:rPr>
              <a:t> районе Ханты – Мансийского автономного округа России. </a:t>
            </a:r>
            <a:r>
              <a:rPr lang="ru-RU" dirty="0" smtClean="0">
                <a:solidFill>
                  <a:schemeClr val="tx1"/>
                </a:solidFill>
              </a:rPr>
              <a:t>Расположенный </a:t>
            </a:r>
            <a:r>
              <a:rPr lang="ru-RU" dirty="0" smtClean="0">
                <a:solidFill>
                  <a:schemeClr val="tx1"/>
                </a:solidFill>
              </a:rPr>
              <a:t>в излучине реки </a:t>
            </a:r>
            <a:r>
              <a:rPr lang="ru-RU" dirty="0" err="1" smtClean="0">
                <a:solidFill>
                  <a:schemeClr val="tx1"/>
                </a:solidFill>
              </a:rPr>
              <a:t>Вах</a:t>
            </a:r>
            <a:r>
              <a:rPr lang="ru-RU" dirty="0" smtClean="0">
                <a:solidFill>
                  <a:schemeClr val="tx1"/>
                </a:solidFill>
              </a:rPr>
              <a:t>. Занимает площадь 7,9 тыс. га. Поселок возник в 1988 году в связи со строительством под Нижневартовском Государственной районной электростанции (НВ ГРЭС).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</a:rPr>
              <a:t>Вах</a:t>
            </a:r>
            <a:r>
              <a:rPr lang="ru-RU" dirty="0" smtClean="0">
                <a:solidFill>
                  <a:schemeClr val="tx1"/>
                </a:solidFill>
              </a:rPr>
              <a:t> – река в центральной части </a:t>
            </a:r>
            <a:r>
              <a:rPr lang="ru-RU" dirty="0" err="1" smtClean="0">
                <a:solidFill>
                  <a:schemeClr val="tx1"/>
                </a:solidFill>
              </a:rPr>
              <a:t>Западно-Сибирской</a:t>
            </a:r>
            <a:r>
              <a:rPr lang="ru-RU" dirty="0" smtClean="0">
                <a:solidFill>
                  <a:schemeClr val="tx1"/>
                </a:solidFill>
              </a:rPr>
              <a:t> равнины, правый приток Оби. Течёт по восточной части Ханты-Мансийского автономного округа. Длина реки - 964 км, площадь бассейна - 76 700 км². </a:t>
            </a:r>
          </a:p>
          <a:p>
            <a:pPr algn="just" fontAlgn="base"/>
            <a:r>
              <a:rPr lang="ru-RU" dirty="0" smtClean="0">
                <a:solidFill>
                  <a:schemeClr val="tx1"/>
                </a:solidFill>
              </a:rPr>
              <a:t>На хантыйском «</a:t>
            </a:r>
            <a:r>
              <a:rPr lang="ru-RU" dirty="0" err="1" smtClean="0">
                <a:solidFill>
                  <a:schemeClr val="tx1"/>
                </a:solidFill>
              </a:rPr>
              <a:t>Вах</a:t>
            </a:r>
            <a:r>
              <a:rPr lang="ru-RU" dirty="0" smtClean="0">
                <a:solidFill>
                  <a:schemeClr val="tx1"/>
                </a:solidFill>
              </a:rPr>
              <a:t>» – верховья реки.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143000" y="609600"/>
            <a:ext cx="558351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Характеристика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5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п.г.т. </a:t>
            </a:r>
            <a:r>
              <a:rPr lang="ru-RU" sz="2500" b="1" cap="all" dirty="0" err="1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Излучинска</a:t>
            </a:r>
            <a:endParaRPr lang="ru-RU" sz="2500" b="1" cap="all" dirty="0" smtClean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  <a:p>
            <a:r>
              <a:rPr lang="ru-RU" sz="25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5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и водоема – река </a:t>
            </a:r>
            <a:r>
              <a:rPr lang="ru-RU" sz="2500" b="1" cap="all" dirty="0" err="1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Вах</a:t>
            </a:r>
            <a:endParaRPr lang="ru-RU" sz="2500" b="1" cap="all" dirty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524000" y="457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fromWordArt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 eaLnBrk="1" hangingPunct="1">
              <a:defRPr/>
            </a:pPr>
            <a:endParaRPr lang="ru-RU" sz="44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" y="304800"/>
            <a:ext cx="84582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500" dirty="0" smtClean="0">
                <a:latin typeface="+mj-lt"/>
                <a:ea typeface="+mj-ea"/>
                <a:cs typeface="+mj-cs"/>
              </a:rPr>
              <a:t>Ихтиофауна района представлена 21 видом рыб, 13 из которых имеют промысловое значение: </a:t>
            </a:r>
          </a:p>
          <a:p>
            <a:r>
              <a:rPr lang="ru-RU" sz="2500" dirty="0" smtClean="0">
                <a:latin typeface="+mj-lt"/>
                <a:ea typeface="+mj-ea"/>
                <a:cs typeface="+mj-cs"/>
              </a:rPr>
              <a:t>осётр, стерлядь, нельма, пелядь(сырок),караси, окунь, судак, налим, язь, плотва, щука, елец.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100" name="Picture 4" descr="https://kipmu.ru/wp-content/uploads/str-2048x1143.jpeg"/>
          <p:cNvPicPr>
            <a:picLocks noChangeAspect="1" noChangeArrowheads="1"/>
          </p:cNvPicPr>
          <p:nvPr/>
        </p:nvPicPr>
        <p:blipFill>
          <a:blip r:embed="rId2" cstate="print"/>
          <a:srcRect t="18182"/>
          <a:stretch>
            <a:fillRect/>
          </a:stretch>
        </p:blipFill>
        <p:spPr bwMode="auto">
          <a:xfrm>
            <a:off x="381000" y="3276600"/>
            <a:ext cx="2961640" cy="1371600"/>
          </a:xfrm>
          <a:prstGeom prst="rect">
            <a:avLst/>
          </a:prstGeom>
          <a:noFill/>
        </p:spPr>
      </p:pic>
      <p:pic>
        <p:nvPicPr>
          <p:cNvPr id="4102" name="Picture 6" descr="https://sahafish.ru/wp-content/uploads/2018/08/nelm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181600"/>
            <a:ext cx="2286000" cy="1422401"/>
          </a:xfrm>
          <a:prstGeom prst="rect">
            <a:avLst/>
          </a:prstGeom>
          <a:noFill/>
        </p:spPr>
      </p:pic>
      <p:pic>
        <p:nvPicPr>
          <p:cNvPr id="4104" name="Picture 8" descr="https://im0-tub-ru.yandex.net/i?id=80a35f66130df8485e49f124b19fdc84-l&amp;n=13"/>
          <p:cNvPicPr>
            <a:picLocks noChangeAspect="1" noChangeArrowheads="1"/>
          </p:cNvPicPr>
          <p:nvPr/>
        </p:nvPicPr>
        <p:blipFill>
          <a:blip r:embed="rId4" cstate="print"/>
          <a:srcRect l="6452" t="14516" b="17742"/>
          <a:stretch>
            <a:fillRect/>
          </a:stretch>
        </p:blipFill>
        <p:spPr bwMode="auto">
          <a:xfrm>
            <a:off x="6400800" y="5410200"/>
            <a:ext cx="2525486" cy="1219200"/>
          </a:xfrm>
          <a:prstGeom prst="rect">
            <a:avLst/>
          </a:prstGeom>
          <a:noFill/>
        </p:spPr>
      </p:pic>
      <p:pic>
        <p:nvPicPr>
          <p:cNvPr id="4106" name="Picture 10" descr="https://proprikol.ru/wp-content/uploads/2020/10/kartinki-okun-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4800600"/>
            <a:ext cx="2904148" cy="1861027"/>
          </a:xfrm>
          <a:prstGeom prst="rect">
            <a:avLst/>
          </a:prstGeom>
          <a:noFill/>
        </p:spPr>
      </p:pic>
      <p:pic>
        <p:nvPicPr>
          <p:cNvPr id="4108" name="Picture 12" descr="https://img4.goodfon.ru/wallpaper/nbig/5/de/shchuka-obyknovennaia-esox-lucius-semeistvo-shchukovy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532774"/>
            <a:ext cx="2514600" cy="1604662"/>
          </a:xfrm>
          <a:prstGeom prst="rect">
            <a:avLst/>
          </a:prstGeom>
          <a:noFill/>
        </p:spPr>
      </p:pic>
      <p:pic>
        <p:nvPicPr>
          <p:cNvPr id="4110" name="Picture 14" descr="https://animalreader.ru/wp-content/uploads/2015/02/nalim_1-animal-reader.ru-002.jpg"/>
          <p:cNvPicPr>
            <a:picLocks noChangeAspect="1" noChangeArrowheads="1"/>
          </p:cNvPicPr>
          <p:nvPr/>
        </p:nvPicPr>
        <p:blipFill>
          <a:blip r:embed="rId7"/>
          <a:srcRect t="41173"/>
          <a:stretch>
            <a:fillRect/>
          </a:stretch>
        </p:blipFill>
        <p:spPr bwMode="auto">
          <a:xfrm>
            <a:off x="5257800" y="1905000"/>
            <a:ext cx="3618816" cy="1401486"/>
          </a:xfrm>
          <a:prstGeom prst="rect">
            <a:avLst/>
          </a:prstGeom>
          <a:noFill/>
        </p:spPr>
      </p:pic>
      <p:pic>
        <p:nvPicPr>
          <p:cNvPr id="4112" name="Picture 16" descr="https://poklevka.com/uploads/posts/2020-04/1587056531_mesta-obitanija-ryby-jaz.jpg"/>
          <p:cNvPicPr>
            <a:picLocks noChangeAspect="1" noChangeArrowheads="1"/>
          </p:cNvPicPr>
          <p:nvPr/>
        </p:nvPicPr>
        <p:blipFill>
          <a:blip r:embed="rId8" cstate="print"/>
          <a:srcRect l="3279" t="10788" b="13698"/>
          <a:stretch>
            <a:fillRect/>
          </a:stretch>
        </p:blipFill>
        <p:spPr bwMode="auto">
          <a:xfrm>
            <a:off x="3886200" y="3581400"/>
            <a:ext cx="2247585" cy="1066800"/>
          </a:xfrm>
          <a:prstGeom prst="rect">
            <a:avLst/>
          </a:prstGeom>
          <a:noFill/>
        </p:spPr>
      </p:pic>
      <p:pic>
        <p:nvPicPr>
          <p:cNvPr id="4114" name="Picture 18" descr="https://rybalka2.ru/wp-content/uploads/3/c/7/3c72b7d480372764c3cfb08d95b75687.jpeg"/>
          <p:cNvPicPr>
            <a:picLocks noChangeAspect="1" noChangeArrowheads="1"/>
          </p:cNvPicPr>
          <p:nvPr/>
        </p:nvPicPr>
        <p:blipFill>
          <a:blip r:embed="rId9" cstate="print"/>
          <a:srcRect t="17298" b="26484"/>
          <a:stretch>
            <a:fillRect/>
          </a:stretch>
        </p:blipFill>
        <p:spPr bwMode="auto">
          <a:xfrm>
            <a:off x="609600" y="1981200"/>
            <a:ext cx="2396103" cy="1066800"/>
          </a:xfrm>
          <a:prstGeom prst="rect">
            <a:avLst/>
          </a:prstGeom>
          <a:noFill/>
        </p:spPr>
      </p:pic>
      <p:pic>
        <p:nvPicPr>
          <p:cNvPr id="4116" name="Picture 20" descr="https://im0-tub-ru.yandex.net/i?id=c1278725f4a3b3f26ef065e418731c94-l&amp;n=13"/>
          <p:cNvPicPr>
            <a:picLocks noChangeAspect="1" noChangeArrowheads="1"/>
          </p:cNvPicPr>
          <p:nvPr/>
        </p:nvPicPr>
        <p:blipFill>
          <a:blip r:embed="rId10" cstate="print"/>
          <a:srcRect l="2817" t="31931" r="9638" b="24277"/>
          <a:stretch>
            <a:fillRect/>
          </a:stretch>
        </p:blipFill>
        <p:spPr bwMode="auto">
          <a:xfrm>
            <a:off x="3352800" y="2133600"/>
            <a:ext cx="18288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524000" y="4572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fromWordArt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 eaLnBrk="1" hangingPunct="1">
              <a:defRPr/>
            </a:pPr>
            <a:endParaRPr lang="ru-RU" sz="44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00" y="533400"/>
            <a:ext cx="3740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Практическая часть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5800" y="1600200"/>
            <a:ext cx="7772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2400" dirty="0" smtClean="0">
                <a:latin typeface="+mn-lt"/>
              </a:rPr>
              <a:t>Распределили территорию на 2 пробные </a:t>
            </a:r>
            <a:r>
              <a:rPr lang="ru-RU" sz="2400" dirty="0" smtClean="0">
                <a:latin typeface="+mn-lt"/>
              </a:rPr>
              <a:t>площадки. Каждая </a:t>
            </a:r>
            <a:r>
              <a:rPr lang="ru-RU" sz="2400" dirty="0" smtClean="0">
                <a:latin typeface="+mn-lt"/>
              </a:rPr>
              <a:t>пробная площадка измерялась, по её границам выставлялись колышки.</a:t>
            </a:r>
          </a:p>
          <a:p>
            <a:pPr algn="just"/>
            <a:r>
              <a:rPr lang="ru-RU" sz="2400" dirty="0" smtClean="0">
                <a:latin typeface="+mn-lt"/>
              </a:rPr>
              <a:t>	Любой мусор (искусственного происхождения) считали в условных единицах (одно стекло, одна бутылка, одна консервная банка и </a:t>
            </a:r>
            <a:r>
              <a:rPr lang="ru-RU" sz="2400" dirty="0" err="1" smtClean="0">
                <a:latin typeface="+mn-lt"/>
              </a:rPr>
              <a:t>т.д</a:t>
            </a:r>
            <a:r>
              <a:rPr lang="ru-RU" sz="2400" dirty="0" smtClean="0">
                <a:latin typeface="+mn-lt"/>
              </a:rPr>
              <a:t>). Если на пробной площади мусора от 1 до 2 единиц, то территория считается слабо загрязнённая, если менее 5 единиц, то загрязнённая, если более 5, то территория сильно загрязнённая. </a:t>
            </a:r>
            <a:r>
              <a:rPr lang="ru-RU" sz="2400" dirty="0" smtClean="0">
                <a:latin typeface="+mn-lt"/>
              </a:rPr>
              <a:t>Если на пробной площади нет отходов, то она считается чистой</a:t>
            </a:r>
            <a:r>
              <a:rPr lang="ru-RU" sz="2400" dirty="0" smtClean="0">
                <a:latin typeface="+mn-lt"/>
              </a:rPr>
              <a:t>.</a:t>
            </a:r>
            <a:endParaRPr lang="ru-RU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5562600" cy="762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Вывод: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305800" cy="4525963"/>
          </a:xfrm>
        </p:spPr>
        <p:txBody>
          <a:bodyPr>
            <a:normAutofit fontScale="92500" lnSpcReduction="10000"/>
          </a:bodyPr>
          <a:lstStyle/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/>
              <a:t>Исследование </a:t>
            </a:r>
            <a:r>
              <a:rPr lang="ru-RU" dirty="0" smtClean="0"/>
              <a:t>береговой линии реки </a:t>
            </a:r>
            <a:r>
              <a:rPr lang="ru-RU" dirty="0" err="1" smtClean="0"/>
              <a:t>Вах</a:t>
            </a:r>
            <a:r>
              <a:rPr lang="ru-RU" dirty="0" smtClean="0"/>
              <a:t> провели 10.09.2021. </a:t>
            </a:r>
            <a:endParaRPr lang="ru-RU" dirty="0" smtClean="0"/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/>
              <a:t>Обнаружили </a:t>
            </a:r>
            <a:r>
              <a:rPr lang="ru-RU" dirty="0" smtClean="0"/>
              <a:t>следующие виды мусора такие как, бумага, консервные банки, стекла, шланги, крышки и бутылок и т. На 1 участке общее количество мусора – 7, на втором- 9.</a:t>
            </a:r>
          </a:p>
          <a:p>
            <a:pPr marL="0" lvl="0" indent="449263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/>
              <a:t>Сильно загрязненная территория. В результате исследования больше всего встречается полиэтиленовые пакеты, сигаретные окурки и жевательные резинки.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ototerra.ru/photo/Russia/Izluchinsk/medium-164830.jpg"/>
          <p:cNvPicPr>
            <a:picLocks noChangeAspect="1" noChangeArrowheads="1"/>
          </p:cNvPicPr>
          <p:nvPr/>
        </p:nvPicPr>
        <p:blipFill>
          <a:blip r:embed="rId2"/>
          <a:srcRect t="18963" r="444" b="17037"/>
          <a:stretch>
            <a:fillRect/>
          </a:stretch>
        </p:blipFill>
        <p:spPr bwMode="auto">
          <a:xfrm>
            <a:off x="685800" y="2819400"/>
            <a:ext cx="8077200" cy="3894364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09600" y="129540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бросайте в воду мусор и стекло;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оставляй мусор на берегу водоёма;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ломайте лес на берегу реки;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мойте машины в водоёме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9906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1" hangingPunct="1"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Что касается загрязнения реки </a:t>
            </a:r>
            <a:r>
              <a:rPr lang="ru-RU" sz="2000" b="1" dirty="0" err="1" smtClean="0">
                <a:solidFill>
                  <a:schemeClr val="tx2"/>
                </a:solidFill>
                <a:latin typeface="+mn-lt"/>
              </a:rPr>
              <a:t>Вах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,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то 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есть несколько предложений: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2800" y="457200"/>
            <a:ext cx="2360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9441</TotalTime>
  <Words>325</Words>
  <Application>Microsoft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Актуальность   Для нас символ нашей малой Родины – это река нашей местности: Вах, которая находится в поселке городского типа Излучинск.  Каждый из нас хоть раз побывал на набережной реки Вах. С каждым годом наша набережная преображается, создаются условия для отдыха и рыбалки. И одновременно,  можно наблюдать, сколько мусора оставляют отдыхающие.  В связи с этим острее ощущается сознательная ответственность каждого из нас за целостность и чистоту самих рек. Это обусловило актуальность и выбор темы для исследовательской работы.                                             </vt:lpstr>
      <vt:lpstr>Слайд 3</vt:lpstr>
      <vt:lpstr>Экосистема. Общая характеристика экосистем рек</vt:lpstr>
      <vt:lpstr>Слайд 5</vt:lpstr>
      <vt:lpstr>Слайд 6</vt:lpstr>
      <vt:lpstr>Слайд 7</vt:lpstr>
      <vt:lpstr>Вывод: 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Артур Галин</dc:creator>
  <cp:lastModifiedBy>RBT</cp:lastModifiedBy>
  <cp:revision>107</cp:revision>
  <cp:lastPrinted>1601-01-01T00:00:00Z</cp:lastPrinted>
  <dcterms:created xsi:type="dcterms:W3CDTF">1601-01-01T00:00:00Z</dcterms:created>
  <dcterms:modified xsi:type="dcterms:W3CDTF">2021-11-03T06:42:25Z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