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3" r:id="rId2"/>
    <p:sldId id="294" r:id="rId3"/>
    <p:sldId id="271" r:id="rId4"/>
    <p:sldId id="259" r:id="rId5"/>
    <p:sldId id="273" r:id="rId6"/>
    <p:sldId id="275" r:id="rId7"/>
    <p:sldId id="277" r:id="rId8"/>
    <p:sldId id="279" r:id="rId9"/>
    <p:sldId id="281" r:id="rId10"/>
    <p:sldId id="283" r:id="rId11"/>
    <p:sldId id="284" r:id="rId12"/>
    <p:sldId id="286" r:id="rId13"/>
    <p:sldId id="287" r:id="rId14"/>
    <p:sldId id="289" r:id="rId15"/>
    <p:sldId id="290" r:id="rId16"/>
    <p:sldId id="291" r:id="rId17"/>
    <p:sldId id="260" r:id="rId18"/>
    <p:sldId id="261" r:id="rId19"/>
    <p:sldId id="265" r:id="rId20"/>
    <p:sldId id="262" r:id="rId21"/>
    <p:sldId id="292" r:id="rId22"/>
    <p:sldId id="263" r:id="rId23"/>
    <p:sldId id="27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2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44D38C-177F-4244-BF84-FF02360864C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0260E4-ABF6-4A51-B3D0-F43F5012E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260E4-ABF6-4A51-B3D0-F43F5012E8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Ok%20Go%20-%20Here%20It%20Goes%20Again%20(Pesnya%20iz%20seriala%20'Kuhnya').mp3" TargetMode="Externa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solidFill>
                  <a:srgbClr val="FF0000"/>
                </a:solidFill>
              </a:rPr>
              <a:t>In my lunch box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716016" y="3886200"/>
            <a:ext cx="3056384" cy="1752600"/>
          </a:xfrm>
        </p:spPr>
        <p:txBody>
          <a:bodyPr/>
          <a:lstStyle/>
          <a:p>
            <a:r>
              <a:rPr lang="en-US" dirty="0" smtClean="0"/>
              <a:t>Spotlight 3. </a:t>
            </a:r>
          </a:p>
          <a:p>
            <a:r>
              <a:rPr lang="en-US" dirty="0" smtClean="0"/>
              <a:t>Module 3.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flipH="1" flipV="1">
            <a:off x="-540568" y="1844824"/>
            <a:ext cx="144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/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Orange juice</a:t>
            </a:r>
            <a:endParaRPr lang="ru-RU" dirty="0"/>
          </a:p>
        </p:txBody>
      </p:sp>
      <p:pic>
        <p:nvPicPr>
          <p:cNvPr id="4" name="Содержимое 3" descr="Коктейль Отвёртк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pasta</a:t>
            </a:r>
            <a:endParaRPr lang="ru-RU" dirty="0"/>
          </a:p>
        </p:txBody>
      </p:sp>
      <p:pic>
        <p:nvPicPr>
          <p:cNvPr id="4" name="Содержимое 3" descr="Cheesy Macaroni Recipe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74" y="2015331"/>
            <a:ext cx="500064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carrots</a:t>
            </a:r>
            <a:endParaRPr lang="ru-RU" dirty="0"/>
          </a:p>
        </p:txBody>
      </p:sp>
      <p:pic>
        <p:nvPicPr>
          <p:cNvPr id="4" name="Содержимое 3" descr="Чудодейственные свойства Моркови. Интернет портал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33562" y="1820069"/>
            <a:ext cx="547687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sausages</a:t>
            </a:r>
            <a:endParaRPr lang="ru-RU" dirty="0"/>
          </a:p>
        </p:txBody>
      </p:sp>
      <p:pic>
        <p:nvPicPr>
          <p:cNvPr id="4" name="Содержимое 3" descr="http://im0-tub-ru.yandex.net/i?id=41c02890a6063a4368169d2204a88c68-102-144&amp;n=2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928802"/>
            <a:ext cx="571504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rice</a:t>
            </a:r>
            <a:endParaRPr lang="ru-RU" dirty="0"/>
          </a:p>
        </p:txBody>
      </p:sp>
      <p:pic>
        <p:nvPicPr>
          <p:cNvPr id="4" name="Содержимое 3" descr="http://im3-tub-ru.yandex.net/i?id=8ae340bc23b2dd87c313da861baa0cd6-138-144&amp;n=2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857364"/>
            <a:ext cx="485778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popcorn</a:t>
            </a:r>
            <a:endParaRPr lang="ru-RU" dirty="0"/>
          </a:p>
        </p:txBody>
      </p:sp>
      <p:pic>
        <p:nvPicPr>
          <p:cNvPr id="4" name="Содержимое 3" descr="Does Popcorn Make The Movie More Enjoyable?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84726" y="1600200"/>
            <a:ext cx="377454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Coce</a:t>
            </a:r>
            <a:endParaRPr lang="ru-RU" dirty="0"/>
          </a:p>
        </p:txBody>
      </p:sp>
      <p:pic>
        <p:nvPicPr>
          <p:cNvPr id="4" name="Содержимое 3" descr="http://im0-tub-ru.yandex.net/i?id=7ed88af88a658b4030b7d6e5f062fa0a-62-144&amp;n=21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857364"/>
            <a:ext cx="5429287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k Go - Here It Goes Again (Pesnya iz seriala 'Kuhnya'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794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7392" y="332656"/>
            <a:ext cx="256102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Chit-Chat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0442" y="1844824"/>
            <a:ext cx="88104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A: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I have some meat and potatoes, please?</a:t>
            </a:r>
          </a:p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 Here you are.</a:t>
            </a:r>
          </a:p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 Thank you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44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3759" y="548678"/>
            <a:ext cx="50374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have </a:t>
            </a:r>
            <a:r>
              <a:rPr lang="en-US" sz="4400" dirty="0">
                <a:solidFill>
                  <a:schemeClr val="tx2">
                    <a:lumMod val="75000"/>
                  </a:schemeClr>
                </a:solidFill>
              </a:rPr>
              <a:t>got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some milk.</a:t>
            </a:r>
            <a:endParaRPr lang="en-US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700808"/>
            <a:ext cx="52257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tx2">
                    <a:lumMod val="75000"/>
                  </a:schemeClr>
                </a:solidFill>
              </a:rPr>
              <a:t>I haven’t got 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any milk.</a:t>
            </a:r>
            <a:endParaRPr lang="en-US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8215" y="2636912"/>
            <a:ext cx="54724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Have you got any milk?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52336" y="3573016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BUT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2329" y="4581128"/>
            <a:ext cx="70242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Can I have some milk, please?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75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903889"/>
              </p:ext>
            </p:extLst>
          </p:nvPr>
        </p:nvGraphicFramePr>
        <p:xfrm>
          <a:off x="395536" y="1052737"/>
          <a:ext cx="8568952" cy="6057618"/>
        </p:xfrm>
        <a:graphic>
          <a:graphicData uri="http://schemas.openxmlformats.org/drawingml/2006/table">
            <a:tbl>
              <a:tblPr firstRow="1" firstCol="1" bandRow="1"/>
              <a:tblGrid>
                <a:gridCol w="2281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87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040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/>
                          <a:ea typeface="Times New Roman"/>
                        </a:rPr>
                        <a:t>Affirmative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/>
                          <a:ea typeface="Times New Roman"/>
                        </a:rPr>
                        <a:t>(+)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5400" b="1" dirty="0">
                          <a:effectLst/>
                          <a:latin typeface="Times New Roman"/>
                          <a:ea typeface="Times New Roman"/>
                        </a:rPr>
                        <a:t>I’ve got </a:t>
                      </a:r>
                      <a:r>
                        <a:rPr lang="en-US" sz="54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some</a:t>
                      </a:r>
                      <a:r>
                        <a:rPr lang="en-US" sz="5400" b="1" dirty="0">
                          <a:effectLst/>
                          <a:latin typeface="Times New Roman"/>
                          <a:ea typeface="Times New Roman"/>
                        </a:rPr>
                        <a:t> apples.</a:t>
                      </a:r>
                      <a:endParaRPr lang="ru-RU" sz="5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6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/>
                          <a:ea typeface="Times New Roman"/>
                        </a:rPr>
                        <a:t>Negative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/>
                          <a:ea typeface="Times New Roman"/>
                        </a:rPr>
                        <a:t>(-)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4800" b="1" dirty="0">
                          <a:effectLst/>
                          <a:latin typeface="Times New Roman"/>
                          <a:ea typeface="Times New Roman"/>
                        </a:rPr>
                        <a:t>I haven’t got </a:t>
                      </a:r>
                      <a:r>
                        <a:rPr lang="en-US" sz="4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any</a:t>
                      </a:r>
                      <a:r>
                        <a:rPr lang="en-US" sz="4800" b="1" dirty="0">
                          <a:effectLst/>
                          <a:latin typeface="Times New Roman"/>
                          <a:ea typeface="Times New Roman"/>
                        </a:rPr>
                        <a:t> apples.</a:t>
                      </a:r>
                      <a:endParaRPr lang="ru-RU" sz="4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56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/>
                          <a:ea typeface="Times New Roman"/>
                        </a:rPr>
                        <a:t>Interrogative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/>
                          <a:ea typeface="Times New Roman"/>
                        </a:rPr>
                        <a:t>(?)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4800" b="1" dirty="0">
                          <a:effectLst/>
                          <a:latin typeface="Times New Roman"/>
                          <a:ea typeface="Times New Roman"/>
                        </a:rPr>
                        <a:t>Have you got </a:t>
                      </a:r>
                      <a:r>
                        <a:rPr lang="en-US" sz="4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any</a:t>
                      </a:r>
                      <a:r>
                        <a:rPr lang="en-US" sz="4800" b="1" dirty="0">
                          <a:effectLst/>
                          <a:latin typeface="Times New Roman"/>
                          <a:ea typeface="Times New Roman"/>
                        </a:rPr>
                        <a:t> apples?</a:t>
                      </a:r>
                      <a:endParaRPr lang="ru-RU" sz="4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81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BUT</a:t>
                      </a:r>
                      <a:endParaRPr lang="ru-RU" sz="3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4400" b="1" dirty="0" smtClean="0">
                          <a:effectLst/>
                          <a:latin typeface="Times New Roman"/>
                          <a:ea typeface="Times New Roman"/>
                        </a:rPr>
                        <a:t>Can I have </a:t>
                      </a:r>
                      <a:r>
                        <a:rPr lang="en-US" sz="44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some</a:t>
                      </a:r>
                      <a:r>
                        <a:rPr lang="en-US" sz="4400" b="1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4400" b="1" dirty="0">
                          <a:effectLst/>
                          <a:latin typeface="Times New Roman"/>
                          <a:ea typeface="Times New Roman"/>
                        </a:rPr>
                        <a:t>apples, please?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347864" y="476672"/>
            <a:ext cx="2711383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Some/any.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92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7030A0"/>
                </a:solidFill>
                <a:latin typeface="Arno Pro Smbd" pitchFamily="18" charset="0"/>
              </a:rPr>
              <a:t>I scream, you scream,</a:t>
            </a:r>
            <a:br>
              <a:rPr lang="en-US" dirty="0">
                <a:solidFill>
                  <a:srgbClr val="7030A0"/>
                </a:solidFill>
                <a:latin typeface="Arno Pro Smbd" pitchFamily="18" charset="0"/>
              </a:rPr>
            </a:br>
            <a:r>
              <a:rPr lang="en-US" dirty="0">
                <a:solidFill>
                  <a:srgbClr val="7030A0"/>
                </a:solidFill>
                <a:latin typeface="Arno Pro Smbd" pitchFamily="18" charset="0"/>
              </a:rPr>
              <a:t>We all scream: “Ice-cream!”.</a:t>
            </a:r>
            <a:r>
              <a:rPr lang="ru-RU" dirty="0">
                <a:solidFill>
                  <a:srgbClr val="7030A0"/>
                </a:solidFill>
                <a:latin typeface="Arno Pro Smbd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Arno Pro Smbd" pitchFamily="18" charset="0"/>
              </a:rPr>
            </a:br>
            <a:r>
              <a:rPr lang="ru-RU" dirty="0">
                <a:solidFill>
                  <a:srgbClr val="7030A0"/>
                </a:solidFill>
                <a:latin typeface="Arno Pro Smbd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Arno Pro Smbd" pitchFamily="18" charset="0"/>
              </a:rPr>
            </a:br>
            <a:r>
              <a:rPr lang="ru-RU" dirty="0">
                <a:solidFill>
                  <a:srgbClr val="7030A0"/>
                </a:solidFill>
                <a:latin typeface="Arno Pro Smbd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Arno Pro Smbd" pitchFamily="18" charset="0"/>
              </a:rPr>
            </a:br>
            <a:r>
              <a:rPr lang="en-US" dirty="0">
                <a:solidFill>
                  <a:srgbClr val="7030A0"/>
                </a:solidFill>
                <a:latin typeface="Arno Pro Smbd" pitchFamily="18" charset="0"/>
              </a:rPr>
              <a:t> One, two, three, four,</a:t>
            </a:r>
            <a:br>
              <a:rPr lang="en-US" dirty="0">
                <a:solidFill>
                  <a:srgbClr val="7030A0"/>
                </a:solidFill>
                <a:latin typeface="Arno Pro Smbd" pitchFamily="18" charset="0"/>
              </a:rPr>
            </a:br>
            <a:r>
              <a:rPr lang="en-US" dirty="0">
                <a:solidFill>
                  <a:srgbClr val="7030A0"/>
                </a:solidFill>
                <a:latin typeface="Arno Pro Smbd" pitchFamily="18" charset="0"/>
              </a:rPr>
              <a:t>Yummy chocolate give me more!</a:t>
            </a:r>
            <a:br>
              <a:rPr lang="en-US" dirty="0">
                <a:solidFill>
                  <a:srgbClr val="7030A0"/>
                </a:solidFill>
                <a:latin typeface="Arno Pro Smbd" pitchFamily="18" charset="0"/>
              </a:rPr>
            </a:br>
            <a:r>
              <a:rPr lang="en-US" dirty="0">
                <a:solidFill>
                  <a:srgbClr val="7030A0"/>
                </a:solidFill>
                <a:latin typeface="Arno Pro Smbd" pitchFamily="18" charset="0"/>
              </a:rPr>
              <a:t>Five, six, seven, eight,</a:t>
            </a:r>
            <a:br>
              <a:rPr lang="en-US" dirty="0">
                <a:solidFill>
                  <a:srgbClr val="7030A0"/>
                </a:solidFill>
                <a:latin typeface="Arno Pro Smbd" pitchFamily="18" charset="0"/>
              </a:rPr>
            </a:br>
            <a:r>
              <a:rPr lang="en-US" dirty="0">
                <a:solidFill>
                  <a:srgbClr val="7030A0"/>
                </a:solidFill>
                <a:latin typeface="Arno Pro Smbd" pitchFamily="18" charset="0"/>
              </a:rPr>
              <a:t>My </a:t>
            </a:r>
            <a:r>
              <a:rPr lang="en-US" dirty="0" err="1">
                <a:solidFill>
                  <a:srgbClr val="7030A0"/>
                </a:solidFill>
                <a:latin typeface="Arno Pro Smbd" pitchFamily="18" charset="0"/>
              </a:rPr>
              <a:t>favourite</a:t>
            </a:r>
            <a:r>
              <a:rPr lang="en-US" dirty="0">
                <a:solidFill>
                  <a:srgbClr val="7030A0"/>
                </a:solidFill>
                <a:latin typeface="Arno Pro Smbd" pitchFamily="18" charset="0"/>
              </a:rPr>
              <a:t> food is chocolate!</a:t>
            </a:r>
            <a:br>
              <a:rPr lang="en-US" dirty="0">
                <a:solidFill>
                  <a:srgbClr val="7030A0"/>
                </a:solidFill>
                <a:latin typeface="Arno Pro Smbd" pitchFamily="18" charset="0"/>
              </a:rPr>
            </a:br>
            <a:endParaRPr lang="ru-RU" dirty="0"/>
          </a:p>
        </p:txBody>
      </p:sp>
      <p:pic>
        <p:nvPicPr>
          <p:cNvPr id="6" name="Picture 12" descr="6-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500438"/>
            <a:ext cx="95845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0" descr="i?id=79377498&amp;tov=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3286124"/>
            <a:ext cx="3047036" cy="310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136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5391" y="1267019"/>
            <a:ext cx="3611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Check yourselves: 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1988840"/>
            <a:ext cx="1826141" cy="467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2. any</a:t>
            </a:r>
          </a:p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3. any</a:t>
            </a:r>
          </a:p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4. some</a:t>
            </a:r>
          </a:p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5. any</a:t>
            </a:r>
          </a:p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6. any</a:t>
            </a:r>
          </a:p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7. some</a:t>
            </a:r>
          </a:p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8. any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62390" y="620688"/>
            <a:ext cx="2217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Ex. 3, p. 46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483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novo\Pictures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5643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/>
          <a:srcRect l="50516" t="54270" r="25905" b="23668"/>
          <a:stretch/>
        </p:blipFill>
        <p:spPr bwMode="auto">
          <a:xfrm>
            <a:off x="611560" y="692696"/>
            <a:ext cx="7776864" cy="42953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5515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91798" y="836712"/>
            <a:ext cx="30700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haroni" panose="02010803020104030203" pitchFamily="2" charset="-79"/>
                <a:cs typeface="Aharoni" panose="02010803020104030203" pitchFamily="2" charset="-79"/>
              </a:rPr>
              <a:t>Homework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22445" y="2276872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/>
                <a:ea typeface="Times New Roman"/>
              </a:rPr>
              <a:t>Оформить лист для </a:t>
            </a:r>
            <a:r>
              <a:rPr lang="ru-RU" sz="3200" dirty="0" smtClean="0">
                <a:latin typeface="Times New Roman"/>
                <a:ea typeface="Times New Roman"/>
              </a:rPr>
              <a:t>портфолио</a:t>
            </a:r>
          </a:p>
          <a:p>
            <a:r>
              <a:rPr lang="ru-RU" sz="3200" dirty="0" smtClean="0">
                <a:latin typeface="Times New Roman"/>
                <a:ea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</a:rPr>
              <a:t>с. 47 у.5 написать </a:t>
            </a:r>
            <a:r>
              <a:rPr lang="ru-RU" sz="3200" dirty="0" smtClean="0">
                <a:latin typeface="Times New Roman"/>
                <a:ea typeface="Times New Roman"/>
              </a:rPr>
              <a:t>записку, список </a:t>
            </a:r>
            <a:r>
              <a:rPr lang="ru-RU" sz="3200" dirty="0">
                <a:latin typeface="Times New Roman"/>
                <a:ea typeface="Times New Roman"/>
              </a:rPr>
              <a:t>покупок для своей мамы</a:t>
            </a:r>
            <a:r>
              <a:rPr lang="ru-RU" dirty="0">
                <a:latin typeface="Times New Roman"/>
                <a:ea typeface="Times New Roman"/>
              </a:rPr>
              <a:t>.</a:t>
            </a:r>
            <a:endParaRPr lang="ru-RU" dirty="0"/>
          </a:p>
        </p:txBody>
      </p:sp>
      <p:pic>
        <p:nvPicPr>
          <p:cNvPr id="1026" name="Picture 2" descr="D:\Spotlight\картинки\92085625_73299953e92f2faf219e5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83424"/>
            <a:ext cx="2265660" cy="2037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27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 my lunch box!</a:t>
            </a: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7200" dirty="0"/>
          </a:p>
        </p:txBody>
      </p:sp>
      <p:pic>
        <p:nvPicPr>
          <p:cNvPr id="3" name="Picture 2" descr="Lunch Box"/>
          <p:cNvPicPr>
            <a:picLocks noChangeAspect="1" noChangeArrowheads="1"/>
          </p:cNvPicPr>
          <p:nvPr/>
        </p:nvPicPr>
        <p:blipFill>
          <a:blip r:embed="rId2"/>
          <a:srcRect t="11073" b="11073"/>
          <a:stretch>
            <a:fillRect/>
          </a:stretch>
        </p:blipFill>
        <p:spPr bwMode="auto">
          <a:xfrm>
            <a:off x="357158" y="1357298"/>
            <a:ext cx="8786842" cy="5000659"/>
          </a:xfrm>
          <a:prstGeom prst="rect">
            <a:avLst/>
          </a:prstGeom>
          <a:noFill/>
        </p:spPr>
      </p:pic>
      <p:pic>
        <p:nvPicPr>
          <p:cNvPr id="4098" name="Picture 2" descr="C:\Users\Lenovo\Pictures\slide_2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5974"/>
            <a:ext cx="1661177" cy="115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3807" y="188640"/>
            <a:ext cx="359705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Listen and repeat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988840"/>
            <a:ext cx="1494879" cy="1387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1958182" cy="112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19" y="4797152"/>
            <a:ext cx="1188077" cy="144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"/>
          <a:stretch/>
        </p:blipFill>
        <p:spPr bwMode="auto">
          <a:xfrm>
            <a:off x="3134576" y="743009"/>
            <a:ext cx="1456413" cy="118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0"/>
          <a:stretch/>
        </p:blipFill>
        <p:spPr bwMode="auto">
          <a:xfrm>
            <a:off x="3482721" y="2100918"/>
            <a:ext cx="981706" cy="141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345" y="3608010"/>
            <a:ext cx="1504815" cy="1128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959" y="5157192"/>
            <a:ext cx="1881411" cy="997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37" y="816335"/>
            <a:ext cx="1838350" cy="1171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583" y="2186649"/>
            <a:ext cx="1831262" cy="132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667965"/>
            <a:ext cx="1513063" cy="1094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64492" y="4982447"/>
            <a:ext cx="1548374" cy="1347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10552" y="1500753"/>
            <a:ext cx="725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meat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734067" y="2635076"/>
            <a:ext cx="1106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potatoes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592995" y="4509120"/>
            <a:ext cx="1250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biscuits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746398" y="5708808"/>
            <a:ext cx="625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milk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753160" y="1202194"/>
            <a:ext cx="651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cake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470395" y="2795286"/>
            <a:ext cx="1458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orange juice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031280" y="4210870"/>
            <a:ext cx="747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pasta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948821" y="5655955"/>
            <a:ext cx="912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carrots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609590" y="1202193"/>
            <a:ext cx="11154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sausages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875782" y="2838151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rice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719244" y="4227432"/>
            <a:ext cx="10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popcorn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7875782" y="5541322"/>
            <a:ext cx="692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Coke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2569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potatoes</a:t>
            </a:r>
            <a:endParaRPr lang="ru-RU" dirty="0"/>
          </a:p>
        </p:txBody>
      </p:sp>
      <p:pic>
        <p:nvPicPr>
          <p:cNvPr id="4" name="Содержимое 3" descr="http://im3-tub-ru.yandex.net/i?id=5c17c8420eae544e9e13bcfeb9664622-142-144&amp;n=2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000240"/>
            <a:ext cx="542928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m0-tub-ru.yandex.net/i?id=d092245e4b37933a7e2c2ec7bb5b89bd-80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4507" y="1476103"/>
            <a:ext cx="6234985" cy="390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biscuits</a:t>
            </a:r>
            <a:endParaRPr lang="ru-RU" dirty="0"/>
          </a:p>
        </p:txBody>
      </p:sp>
      <p:pic>
        <p:nvPicPr>
          <p:cNvPr id="4" name="Содержимое 3" descr="http://im0-tub-ru.yandex.net/i?id=2433ad0651f19312201c7ee54a06e884-49-144&amp;n=2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000240"/>
            <a:ext cx="437676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milk</a:t>
            </a:r>
            <a:endParaRPr lang="ru-RU" dirty="0"/>
          </a:p>
        </p:txBody>
      </p:sp>
      <p:pic>
        <p:nvPicPr>
          <p:cNvPr id="4" name="Содержимое 3" descr="http://im1-tub-ru.yandex.net/i?id=59815dd4a2293033731536501f8f41f8-98-144&amp;n=2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14488"/>
            <a:ext cx="492922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cake</a:t>
            </a:r>
            <a:endParaRPr lang="ru-RU" dirty="0"/>
          </a:p>
        </p:txBody>
      </p:sp>
      <p:pic>
        <p:nvPicPr>
          <p:cNvPr id="4" name="Содержимое 3" descr="Кусочек тортика или пирожное утром не только фигуре не повредят, но и помогут стать стройнее. Израил. Обсудим-ка.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187</Words>
  <Application>Microsoft Office PowerPoint</Application>
  <PresentationFormat>Экран (4:3)</PresentationFormat>
  <Paragraphs>65</Paragraphs>
  <Slides>23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Aharoni</vt:lpstr>
      <vt:lpstr>Arial</vt:lpstr>
      <vt:lpstr>Arno Pro Smbd</vt:lpstr>
      <vt:lpstr>Calibri</vt:lpstr>
      <vt:lpstr>Times New Roman</vt:lpstr>
      <vt:lpstr>Тема Office</vt:lpstr>
      <vt:lpstr>In my lunch box</vt:lpstr>
      <vt:lpstr>I scream, you scream, We all scream: “Ice-cream!”.    One, two, three, four, Yummy chocolate give me more! Five, six, seven, eight, My favourite food is chocolate! </vt:lpstr>
      <vt:lpstr>In my lunch box! </vt:lpstr>
      <vt:lpstr>Презентация PowerPoint</vt:lpstr>
      <vt:lpstr>potatoes</vt:lpstr>
      <vt:lpstr>meat</vt:lpstr>
      <vt:lpstr>biscuits</vt:lpstr>
      <vt:lpstr>milk</vt:lpstr>
      <vt:lpstr>cake</vt:lpstr>
      <vt:lpstr>Orange juice</vt:lpstr>
      <vt:lpstr>pasta</vt:lpstr>
      <vt:lpstr>carrots</vt:lpstr>
      <vt:lpstr>sausages</vt:lpstr>
      <vt:lpstr>rice</vt:lpstr>
      <vt:lpstr>popcorn</vt:lpstr>
      <vt:lpstr>Coce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Пользователь</cp:lastModifiedBy>
  <cp:revision>20</cp:revision>
  <dcterms:created xsi:type="dcterms:W3CDTF">2014-11-16T07:47:47Z</dcterms:created>
  <dcterms:modified xsi:type="dcterms:W3CDTF">2023-02-08T09:59:15Z</dcterms:modified>
</cp:coreProperties>
</file>