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slide" Target="slides/slide5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9e92a7dab6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9e92a7dab6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9e8a45cf8f_0_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9e8a45cf8f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9e8a45cf8f_0_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9e8a45cf8f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9e8a45cf8f_0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9e8a45cf8f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jpg"/><Relationship Id="rId4" Type="http://schemas.openxmlformats.org/officeDocument/2006/relationships/image" Target="../media/image5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jpg"/><Relationship Id="rId4" Type="http://schemas.openxmlformats.org/officeDocument/2006/relationships/image" Target="../media/image3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3200"/>
              <a:t>Направления психолого-педагогической коррекции в реабилитации детей с нарушениями зрения</a:t>
            </a:r>
            <a:endParaRPr sz="3200"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2500"/>
              <a:t>Выполнила: Хавак Инга Михайловна</a:t>
            </a:r>
            <a:endParaRPr sz="25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5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/>
          <p:nvPr/>
        </p:nvSpPr>
        <p:spPr>
          <a:xfrm>
            <a:off x="3141750" y="1762713"/>
            <a:ext cx="2860500" cy="12690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" name="Google Shape;61;p14"/>
          <p:cNvSpPr txBox="1"/>
          <p:nvPr/>
        </p:nvSpPr>
        <p:spPr>
          <a:xfrm>
            <a:off x="3141750" y="1812975"/>
            <a:ext cx="2917200" cy="92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/>
              <a:t>Направления психолого-педагогической коррекции в реабилитации детей с нарушениями зрения</a:t>
            </a:r>
            <a:endParaRPr b="1"/>
          </a:p>
        </p:txBody>
      </p:sp>
      <p:sp>
        <p:nvSpPr>
          <p:cNvPr id="62" name="Google Shape;62;p14"/>
          <p:cNvSpPr/>
          <p:nvPr/>
        </p:nvSpPr>
        <p:spPr>
          <a:xfrm>
            <a:off x="738625" y="752050"/>
            <a:ext cx="1651800" cy="8460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" name="Google Shape;63;p14"/>
          <p:cNvSpPr txBox="1"/>
          <p:nvPr/>
        </p:nvSpPr>
        <p:spPr>
          <a:xfrm>
            <a:off x="738625" y="966975"/>
            <a:ext cx="1651800" cy="6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/>
              <a:t>Развитие ЭВС</a:t>
            </a:r>
            <a:endParaRPr b="1"/>
          </a:p>
        </p:txBody>
      </p:sp>
      <p:sp>
        <p:nvSpPr>
          <p:cNvPr id="64" name="Google Shape;64;p14"/>
          <p:cNvSpPr/>
          <p:nvPr/>
        </p:nvSpPr>
        <p:spPr>
          <a:xfrm>
            <a:off x="738625" y="3141000"/>
            <a:ext cx="1786200" cy="10575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" name="Google Shape;65;p14"/>
          <p:cNvSpPr txBox="1"/>
          <p:nvPr/>
        </p:nvSpPr>
        <p:spPr>
          <a:xfrm>
            <a:off x="550600" y="3270100"/>
            <a:ext cx="2162100" cy="6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/>
              <a:t>Развитие</a:t>
            </a:r>
            <a:endParaRPr b="1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/>
              <a:t>навыков коммуникации</a:t>
            </a:r>
            <a:endParaRPr b="1"/>
          </a:p>
        </p:txBody>
      </p:sp>
      <p:sp>
        <p:nvSpPr>
          <p:cNvPr id="66" name="Google Shape;66;p14"/>
          <p:cNvSpPr/>
          <p:nvPr/>
        </p:nvSpPr>
        <p:spPr>
          <a:xfrm>
            <a:off x="6831550" y="711700"/>
            <a:ext cx="1651800" cy="9267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14"/>
          <p:cNvSpPr txBox="1"/>
          <p:nvPr/>
        </p:nvSpPr>
        <p:spPr>
          <a:xfrm>
            <a:off x="6784600" y="752050"/>
            <a:ext cx="1745700" cy="6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/>
              <a:t>Развитие познавательных функций</a:t>
            </a:r>
            <a:endParaRPr b="1"/>
          </a:p>
        </p:txBody>
      </p:sp>
      <p:sp>
        <p:nvSpPr>
          <p:cNvPr id="68" name="Google Shape;68;p14"/>
          <p:cNvSpPr/>
          <p:nvPr/>
        </p:nvSpPr>
        <p:spPr>
          <a:xfrm>
            <a:off x="6925550" y="3233250"/>
            <a:ext cx="1651800" cy="8730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" name="Google Shape;69;p14"/>
          <p:cNvSpPr txBox="1"/>
          <p:nvPr/>
        </p:nvSpPr>
        <p:spPr>
          <a:xfrm>
            <a:off x="6925550" y="3270100"/>
            <a:ext cx="1651800" cy="6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/>
              <a:t>Развитие ориентировки в пространстве</a:t>
            </a:r>
            <a:endParaRPr b="1"/>
          </a:p>
        </p:txBody>
      </p:sp>
      <p:sp>
        <p:nvSpPr>
          <p:cNvPr id="70" name="Google Shape;70;p14"/>
          <p:cNvSpPr/>
          <p:nvPr/>
        </p:nvSpPr>
        <p:spPr>
          <a:xfrm>
            <a:off x="3490950" y="3756900"/>
            <a:ext cx="2162100" cy="9267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p14"/>
          <p:cNvSpPr txBox="1"/>
          <p:nvPr/>
        </p:nvSpPr>
        <p:spPr>
          <a:xfrm>
            <a:off x="3411750" y="3750300"/>
            <a:ext cx="2320500" cy="6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/>
              <a:t>Развитие социально-бытовой ориентировки</a:t>
            </a:r>
            <a:endParaRPr b="1"/>
          </a:p>
        </p:txBody>
      </p:sp>
      <p:sp>
        <p:nvSpPr>
          <p:cNvPr id="72" name="Google Shape;72;p14"/>
          <p:cNvSpPr/>
          <p:nvPr/>
        </p:nvSpPr>
        <p:spPr>
          <a:xfrm>
            <a:off x="3746100" y="412950"/>
            <a:ext cx="1651800" cy="8730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14"/>
          <p:cNvSpPr txBox="1"/>
          <p:nvPr/>
        </p:nvSpPr>
        <p:spPr>
          <a:xfrm>
            <a:off x="3746100" y="412950"/>
            <a:ext cx="1651800" cy="6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/>
              <a:t>Р</a:t>
            </a:r>
            <a:r>
              <a:rPr b="1" lang="ru"/>
              <a:t>азвитие зрительного восприятия</a:t>
            </a:r>
            <a:endParaRPr b="1"/>
          </a:p>
        </p:txBody>
      </p:sp>
      <p:cxnSp>
        <p:nvCxnSpPr>
          <p:cNvPr id="74" name="Google Shape;74;p14"/>
          <p:cNvCxnSpPr/>
          <p:nvPr/>
        </p:nvCxnSpPr>
        <p:spPr>
          <a:xfrm rot="10800000">
            <a:off x="2377050" y="1584725"/>
            <a:ext cx="821400" cy="241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75" name="Google Shape;75;p14"/>
          <p:cNvCxnSpPr>
            <a:stCxn id="60" idx="0"/>
            <a:endCxn id="72" idx="2"/>
          </p:cNvCxnSpPr>
          <p:nvPr/>
        </p:nvCxnSpPr>
        <p:spPr>
          <a:xfrm rot="10800000">
            <a:off x="4572000" y="1286013"/>
            <a:ext cx="0" cy="476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76" name="Google Shape;76;p14"/>
          <p:cNvCxnSpPr/>
          <p:nvPr/>
        </p:nvCxnSpPr>
        <p:spPr>
          <a:xfrm flipH="1" rot="10800000">
            <a:off x="5945550" y="1611675"/>
            <a:ext cx="916800" cy="255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77" name="Google Shape;77;p14"/>
          <p:cNvCxnSpPr/>
          <p:nvPr/>
        </p:nvCxnSpPr>
        <p:spPr>
          <a:xfrm flipH="1">
            <a:off x="2471050" y="2967925"/>
            <a:ext cx="738600" cy="258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78" name="Google Shape;78;p14"/>
          <p:cNvCxnSpPr/>
          <p:nvPr/>
        </p:nvCxnSpPr>
        <p:spPr>
          <a:xfrm>
            <a:off x="5934350" y="2967925"/>
            <a:ext cx="1022100" cy="349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79" name="Google Shape;79;p14"/>
          <p:cNvCxnSpPr>
            <a:stCxn id="60" idx="2"/>
            <a:endCxn id="71" idx="0"/>
          </p:cNvCxnSpPr>
          <p:nvPr/>
        </p:nvCxnSpPr>
        <p:spPr>
          <a:xfrm>
            <a:off x="4572000" y="3031713"/>
            <a:ext cx="0" cy="718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5"/>
          <p:cNvSpPr txBox="1"/>
          <p:nvPr>
            <p:ph idx="1" type="body"/>
          </p:nvPr>
        </p:nvSpPr>
        <p:spPr>
          <a:xfrm>
            <a:off x="300375" y="131825"/>
            <a:ext cx="45975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b="1" lang="ru" sz="1400">
                <a:solidFill>
                  <a:srgbClr val="000000"/>
                </a:solidFill>
              </a:rPr>
              <a:t>Развитие ЭВС.</a:t>
            </a:r>
            <a:r>
              <a:rPr b="1" lang="ru">
                <a:solidFill>
                  <a:srgbClr val="000000"/>
                </a:solidFill>
              </a:rPr>
              <a:t> </a:t>
            </a:r>
            <a:r>
              <a:rPr lang="ru" sz="1400">
                <a:solidFill>
                  <a:srgbClr val="000000"/>
                </a:solidFill>
                <a:highlight>
                  <a:srgbClr val="FFFFFF"/>
                </a:highlight>
              </a:rPr>
              <a:t>Нарушение зрения влияет на развитие эмоций и их выраженную окраску, негативно воздействует на волевые качества. Основными условиями компенсации слепоты и развития ЭВС являются общение со сверстниками, близкими и родными, осознание своего дефекта и адекватного отношения к нему, понимание своих реальных возможностей и их реализация.</a:t>
            </a:r>
            <a:endParaRPr sz="1400">
              <a:solidFill>
                <a:srgbClr val="000000"/>
              </a:solidFill>
            </a:endParaRPr>
          </a:p>
        </p:txBody>
      </p:sp>
      <p:pic>
        <p:nvPicPr>
          <p:cNvPr id="85" name="Google Shape;85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15675" y="131825"/>
            <a:ext cx="3221000" cy="2332825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15"/>
          <p:cNvSpPr txBox="1"/>
          <p:nvPr/>
        </p:nvSpPr>
        <p:spPr>
          <a:xfrm>
            <a:off x="300375" y="2571750"/>
            <a:ext cx="51657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">
                <a:highlight>
                  <a:schemeClr val="lt1"/>
                </a:highlight>
              </a:rPr>
              <a:t>Развитие навыков коммуникации.</a:t>
            </a:r>
            <a:r>
              <a:rPr lang="ru">
                <a:highlight>
                  <a:schemeClr val="lt1"/>
                </a:highlight>
              </a:rPr>
              <a:t> Д</a:t>
            </a:r>
            <a:r>
              <a:rPr lang="ru">
                <a:highlight>
                  <a:schemeClr val="lt1"/>
                </a:highlight>
              </a:rPr>
              <a:t>ля формирования речевых средств общения у детей с нарушением зрения наиболее действенными, эффективными приемами явились показ нового движения с словесным сопровождением, прием сопряженных действий, специальные игры и упражнения, которые включают ребенка в активную, коммуникативную  деятельность. Большое внимание следует уделять разнообразию дидактического материала. </a:t>
            </a:r>
            <a:endParaRPr sz="1050">
              <a:highlight>
                <a:schemeClr val="lt1"/>
              </a:highlight>
            </a:endParaRPr>
          </a:p>
        </p:txBody>
      </p:sp>
      <p:pic>
        <p:nvPicPr>
          <p:cNvPr id="87" name="Google Shape;87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43475" y="2571750"/>
            <a:ext cx="3165399" cy="23740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6"/>
          <p:cNvSpPr txBox="1"/>
          <p:nvPr>
            <p:ph idx="1" type="body"/>
          </p:nvPr>
        </p:nvSpPr>
        <p:spPr>
          <a:xfrm>
            <a:off x="244550" y="120275"/>
            <a:ext cx="46545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b="1" lang="ru" sz="1400">
                <a:solidFill>
                  <a:srgbClr val="000000"/>
                </a:solidFill>
              </a:rPr>
              <a:t>Развитие познавательных функций.</a:t>
            </a:r>
            <a:r>
              <a:rPr lang="ru">
                <a:solidFill>
                  <a:srgbClr val="000000"/>
                </a:solidFill>
              </a:rPr>
              <a:t> </a:t>
            </a:r>
            <a:r>
              <a:rPr lang="ru" sz="1400">
                <a:solidFill>
                  <a:srgbClr val="000000"/>
                </a:solidFill>
                <a:highlight>
                  <a:srgbClr val="FFFFFF"/>
                </a:highlight>
              </a:rPr>
              <a:t>Развитие тактильных ощущений и моторики – обязательное условие в развитии познавательных функций ребенка с нарушением зрения. Использование графических, цветных, тактильных изображений, а также аудирование позволяет детям с нарушениями зрения приобщиться к научному познанию, расширить свой художественный и социальный опыт.</a:t>
            </a:r>
            <a:endParaRPr sz="2700">
              <a:solidFill>
                <a:srgbClr val="000000"/>
              </a:solidFill>
            </a:endParaRPr>
          </a:p>
        </p:txBody>
      </p:sp>
      <p:pic>
        <p:nvPicPr>
          <p:cNvPr id="93" name="Google Shape;93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2625" y="2496450"/>
            <a:ext cx="4438350" cy="2480275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6"/>
          <p:cNvSpPr txBox="1"/>
          <p:nvPr/>
        </p:nvSpPr>
        <p:spPr>
          <a:xfrm>
            <a:off x="4899050" y="506675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p16"/>
          <p:cNvSpPr txBox="1"/>
          <p:nvPr/>
        </p:nvSpPr>
        <p:spPr>
          <a:xfrm>
            <a:off x="4899050" y="120275"/>
            <a:ext cx="41541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>
                <a:solidFill>
                  <a:schemeClr val="dk1"/>
                </a:solidFill>
              </a:rPr>
              <a:t>Развитие социально-бытовой ориентировки. </a:t>
            </a:r>
            <a:r>
              <a:rPr lang="ru">
                <a:highlight>
                  <a:schemeClr val="lt1"/>
                </a:highlight>
              </a:rPr>
              <a:t>Для преодоления негативных последствий в области СБО слепых и слабовидящих детей им необходимы специальные занятия, направленные на элементарную абилитацию учащихся в вопросах СБО. Такая абилитация предполагает формирование специальных знаний, навыков и умений, обеспечивающих самостоятельность в быту.</a:t>
            </a:r>
            <a:endParaRPr>
              <a:highlight>
                <a:schemeClr val="lt1"/>
              </a:highlight>
            </a:endParaRPr>
          </a:p>
        </p:txBody>
      </p:sp>
      <p:pic>
        <p:nvPicPr>
          <p:cNvPr id="96" name="Google Shape;96;p16"/>
          <p:cNvPicPr preferRelativeResize="0"/>
          <p:nvPr/>
        </p:nvPicPr>
        <p:blipFill rotWithShape="1">
          <a:blip r:embed="rId4">
            <a:alphaModFix/>
          </a:blip>
          <a:srcRect b="6771" l="4526" r="5131" t="5052"/>
          <a:stretch/>
        </p:blipFill>
        <p:spPr>
          <a:xfrm>
            <a:off x="5191900" y="2462238"/>
            <a:ext cx="3414850" cy="254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7"/>
          <p:cNvSpPr txBox="1"/>
          <p:nvPr>
            <p:ph idx="1" type="body"/>
          </p:nvPr>
        </p:nvSpPr>
        <p:spPr>
          <a:xfrm>
            <a:off x="188875" y="246625"/>
            <a:ext cx="4555500" cy="168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b="1" lang="ru" sz="1400">
                <a:solidFill>
                  <a:srgbClr val="000000"/>
                </a:solidFill>
              </a:rPr>
              <a:t>Развитие зрительного восприятия. </a:t>
            </a:r>
            <a:r>
              <a:rPr lang="ru" sz="1400">
                <a:solidFill>
                  <a:srgbClr val="000000"/>
                </a:solidFill>
              </a:rPr>
              <a:t>Необходимо развивать у детей способность к наблюдению, зрительному выделению и узнаванию различных объектов и явлений, их анализу и синтезу. Развитие идет также посредством различных наглядных материалов. </a:t>
            </a:r>
            <a:endParaRPr sz="1400">
              <a:solidFill>
                <a:srgbClr val="000000"/>
              </a:solidFill>
            </a:endParaRPr>
          </a:p>
        </p:txBody>
      </p:sp>
      <p:pic>
        <p:nvPicPr>
          <p:cNvPr id="102" name="Google Shape;102;p17"/>
          <p:cNvPicPr preferRelativeResize="0"/>
          <p:nvPr/>
        </p:nvPicPr>
        <p:blipFill rotWithShape="1">
          <a:blip r:embed="rId3">
            <a:alphaModFix/>
          </a:blip>
          <a:srcRect b="23330" l="0" r="0" t="0"/>
          <a:stretch/>
        </p:blipFill>
        <p:spPr>
          <a:xfrm>
            <a:off x="4964150" y="246625"/>
            <a:ext cx="3603049" cy="2071801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7"/>
          <p:cNvSpPr txBox="1"/>
          <p:nvPr/>
        </p:nvSpPr>
        <p:spPr>
          <a:xfrm>
            <a:off x="275125" y="2418200"/>
            <a:ext cx="4383000" cy="168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>
                <a:solidFill>
                  <a:schemeClr val="dk1"/>
                </a:solidFill>
              </a:rPr>
              <a:t>Развитие ориентировки в пространстве. </a:t>
            </a:r>
            <a:r>
              <a:rPr lang="ru">
                <a:solidFill>
                  <a:srgbClr val="333333"/>
                </a:solidFill>
                <a:highlight>
                  <a:srgbClr val="FFFFFF"/>
                </a:highlight>
              </a:rPr>
              <a:t>В ходе коррекционной деятельности дети учатся выделять и анализировать пространственные признаки и отношения, получать информацию об окружающем пространстве. На практике, применение здоровье-сберегающих технологий, социо-игровых методов и приемов, тренировочных упражнений дают возможность детям с нарушением зрения стать более активными, любознательными в процессе игры и обучения.</a:t>
            </a:r>
            <a:endParaRPr/>
          </a:p>
        </p:txBody>
      </p:sp>
      <p:pic>
        <p:nvPicPr>
          <p:cNvPr id="104" name="Google Shape;104;p17"/>
          <p:cNvPicPr preferRelativeResize="0"/>
          <p:nvPr/>
        </p:nvPicPr>
        <p:blipFill rotWithShape="1">
          <a:blip r:embed="rId4">
            <a:alphaModFix/>
          </a:blip>
          <a:srcRect b="17798" l="5338" r="0" t="5219"/>
          <a:stretch/>
        </p:blipFill>
        <p:spPr>
          <a:xfrm>
            <a:off x="4838788" y="2479625"/>
            <a:ext cx="3853774" cy="23500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