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3" r:id="rId3"/>
    <p:sldId id="264" r:id="rId4"/>
    <p:sldId id="265" r:id="rId5"/>
    <p:sldId id="268" r:id="rId6"/>
    <p:sldId id="269" r:id="rId7"/>
    <p:sldId id="270" r:id="rId8"/>
    <p:sldId id="271" r:id="rId9"/>
    <p:sldId id="274" r:id="rId10"/>
    <p:sldId id="275" r:id="rId11"/>
    <p:sldId id="285" r:id="rId12"/>
    <p:sldId id="277" r:id="rId13"/>
    <p:sldId id="279" r:id="rId14"/>
    <p:sldId id="280" r:id="rId15"/>
    <p:sldId id="281" r:id="rId16"/>
    <p:sldId id="28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660066"/>
    <a:srgbClr val="990099"/>
    <a:srgbClr val="990033"/>
    <a:srgbClr val="CC3300"/>
    <a:srgbClr val="3333FF"/>
    <a:srgbClr val="FF9900"/>
    <a:srgbClr val="FFFF00"/>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87" autoAdjust="0"/>
    <p:restoredTop sz="94609" autoAdjust="0"/>
  </p:normalViewPr>
  <p:slideViewPr>
    <p:cSldViewPr>
      <p:cViewPr varScale="1">
        <p:scale>
          <a:sx n="115" d="100"/>
          <a:sy n="115" d="100"/>
        </p:scale>
        <p:origin x="-152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3EB702F1-2E5C-49DF-B142-95081DF41FEA}" type="datetimeFigureOut">
              <a:rPr lang="ru-RU" smtClean="0"/>
              <a:pPr/>
              <a:t>08.02.2023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EF45C531-59D7-438A-BB9E-BA0DE6BE55C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EB702F1-2E5C-49DF-B142-95081DF41FEA}"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F45C531-59D7-438A-BB9E-BA0DE6BE55C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EB702F1-2E5C-49DF-B142-95081DF41FEA}"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F45C531-59D7-438A-BB9E-BA0DE6BE55C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EB702F1-2E5C-49DF-B142-95081DF41FEA}"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F45C531-59D7-438A-BB9E-BA0DE6BE55C1}"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EB702F1-2E5C-49DF-B142-95081DF41FEA}"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F45C531-59D7-438A-BB9E-BA0DE6BE55C1}"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EB702F1-2E5C-49DF-B142-95081DF41FEA}" type="datetimeFigureOut">
              <a:rPr lang="ru-RU" smtClean="0"/>
              <a:pPr/>
              <a:t>08.02.2023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F45C531-59D7-438A-BB9E-BA0DE6BE55C1}"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EB702F1-2E5C-49DF-B142-95081DF41FEA}" type="datetimeFigureOut">
              <a:rPr lang="ru-RU" smtClean="0"/>
              <a:pPr/>
              <a:t>08.02.2023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EF45C531-59D7-438A-BB9E-BA0DE6BE55C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3EB702F1-2E5C-49DF-B142-95081DF41FEA}" type="datetimeFigureOut">
              <a:rPr lang="ru-RU" smtClean="0"/>
              <a:pPr/>
              <a:t>08.02.2023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EF45C531-59D7-438A-BB9E-BA0DE6BE55C1}"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3EB702F1-2E5C-49DF-B142-95081DF41FEA}" type="datetimeFigureOut">
              <a:rPr lang="ru-RU" smtClean="0"/>
              <a:pPr/>
              <a:t>08.02.2023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EF45C531-59D7-438A-BB9E-BA0DE6BE55C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3EB702F1-2E5C-49DF-B142-95081DF41FEA}" type="datetimeFigureOut">
              <a:rPr lang="ru-RU" smtClean="0"/>
              <a:pPr/>
              <a:t>08.02.2023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F45C531-59D7-438A-BB9E-BA0DE6BE55C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3EB702F1-2E5C-49DF-B142-95081DF41FEA}" type="datetimeFigureOut">
              <a:rPr lang="ru-RU" smtClean="0"/>
              <a:pPr/>
              <a:t>08.02.2023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EF45C531-59D7-438A-BB9E-BA0DE6BE55C1}"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EB702F1-2E5C-49DF-B142-95081DF41FEA}" type="datetimeFigureOut">
              <a:rPr lang="ru-RU" smtClean="0"/>
              <a:pPr/>
              <a:t>08.02.2023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F45C531-59D7-438A-BB9E-BA0DE6BE55C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428605"/>
            <a:ext cx="7772400" cy="1714511"/>
          </a:xfrm>
        </p:spPr>
        <p:txBody>
          <a:bodyPr>
            <a:normAutofit fontScale="90000"/>
          </a:bodyPr>
          <a:lstStyle/>
          <a:p>
            <a:pPr algn="ctr"/>
            <a:r>
              <a:rPr lang="ru-RU" sz="3600" dirty="0" smtClean="0"/>
              <a:t>«Воспитание нравственных качеств детей в образовательной организации».</a:t>
            </a:r>
            <a:endParaRPr lang="ru-RU" sz="3600" dirty="0"/>
          </a:p>
        </p:txBody>
      </p:sp>
      <p:sp>
        <p:nvSpPr>
          <p:cNvPr id="5" name="Подзаголовок 4"/>
          <p:cNvSpPr>
            <a:spLocks noGrp="1"/>
          </p:cNvSpPr>
          <p:nvPr>
            <p:ph type="subTitle" idx="1"/>
          </p:nvPr>
        </p:nvSpPr>
        <p:spPr>
          <a:xfrm>
            <a:off x="685800" y="2786058"/>
            <a:ext cx="8243918" cy="2928957"/>
          </a:xfrm>
        </p:spPr>
        <p:txBody>
          <a:bodyPr>
            <a:normAutofit/>
          </a:bodyPr>
          <a:lstStyle/>
          <a:p>
            <a:endParaRPr lang="ru-RU" sz="2400" dirty="0" smtClean="0"/>
          </a:p>
          <a:p>
            <a:endParaRPr lang="ru-RU" sz="2400" dirty="0" smtClean="0"/>
          </a:p>
          <a:p>
            <a:r>
              <a:rPr lang="ru-RU" sz="2400" dirty="0" err="1" smtClean="0">
                <a:solidFill>
                  <a:srgbClr val="002060"/>
                </a:solidFill>
              </a:rPr>
              <a:t>Сергатская</a:t>
            </a:r>
            <a:r>
              <a:rPr lang="ru-RU" sz="2400" dirty="0" smtClean="0">
                <a:solidFill>
                  <a:srgbClr val="002060"/>
                </a:solidFill>
              </a:rPr>
              <a:t> </a:t>
            </a:r>
            <a:r>
              <a:rPr lang="ru-RU" sz="2400" dirty="0" smtClean="0">
                <a:solidFill>
                  <a:srgbClr val="002060"/>
                </a:solidFill>
              </a:rPr>
              <a:t>Э.Ф.</a:t>
            </a:r>
            <a:endParaRPr lang="ru-RU" sz="2400" dirty="0" smtClean="0">
              <a:solidFill>
                <a:srgbClr val="002060"/>
              </a:solidFill>
            </a:endParaRPr>
          </a:p>
          <a:p>
            <a:r>
              <a:rPr lang="ru-RU" sz="2400" dirty="0" smtClean="0">
                <a:solidFill>
                  <a:srgbClr val="002060"/>
                </a:solidFill>
              </a:rPr>
              <a:t>воспитатель.  </a:t>
            </a:r>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4294967295"/>
          </p:nvPr>
        </p:nvSpPr>
        <p:spPr>
          <a:xfrm>
            <a:off x="500034" y="1285875"/>
            <a:ext cx="3857654" cy="5000625"/>
          </a:xfrm>
        </p:spPr>
        <p:txBody>
          <a:bodyPr>
            <a:normAutofit/>
          </a:bodyPr>
          <a:lstStyle/>
          <a:p>
            <a:pPr>
              <a:buNone/>
            </a:pPr>
            <a:r>
              <a:rPr lang="ru-RU" sz="2400" b="1" dirty="0" smtClean="0"/>
              <a:t>   </a:t>
            </a:r>
            <a:r>
              <a:rPr lang="ru-RU" sz="2400" b="1" dirty="0" smtClean="0">
                <a:solidFill>
                  <a:srgbClr val="0066FF"/>
                </a:solidFill>
              </a:rPr>
              <a:t>Окружающая обстановка</a:t>
            </a:r>
            <a:r>
              <a:rPr lang="ru-RU" sz="2400" dirty="0" smtClean="0"/>
              <a:t> - социальная среда (семья, близкие взрослые, друзья, сверстники и др.) влияет на ценностные ориентации ребенка и активизирует механизм нравственного воспитания.</a:t>
            </a:r>
          </a:p>
          <a:p>
            <a:endParaRPr lang="ru-RU" dirty="0"/>
          </a:p>
        </p:txBody>
      </p:sp>
      <p:pic>
        <p:nvPicPr>
          <p:cNvPr id="14" name="Содержимое 13" descr="родители.jpg"/>
          <p:cNvPicPr>
            <a:picLocks noGrp="1" noChangeAspect="1"/>
          </p:cNvPicPr>
          <p:nvPr>
            <p:ph sz="quarter" idx="4294967295"/>
          </p:nvPr>
        </p:nvPicPr>
        <p:blipFill>
          <a:blip r:embed="rId2" cstate="email"/>
          <a:stretch>
            <a:fillRect/>
          </a:stretch>
        </p:blipFill>
        <p:spPr>
          <a:xfrm>
            <a:off x="5000628" y="1900238"/>
            <a:ext cx="3786214" cy="3030537"/>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4294967295"/>
          </p:nvPr>
        </p:nvSpPr>
        <p:spPr>
          <a:xfrm>
            <a:off x="357158" y="500063"/>
            <a:ext cx="4143404" cy="5786437"/>
          </a:xfrm>
        </p:spPr>
        <p:txBody>
          <a:bodyPr>
            <a:normAutofit fontScale="70000" lnSpcReduction="20000"/>
          </a:bodyPr>
          <a:lstStyle/>
          <a:p>
            <a:pPr>
              <a:buNone/>
            </a:pPr>
            <a:r>
              <a:rPr lang="ru-RU" dirty="0" smtClean="0"/>
              <a:t>   </a:t>
            </a:r>
            <a:r>
              <a:rPr lang="ru-RU" b="1" dirty="0" smtClean="0">
                <a:solidFill>
                  <a:srgbClr val="FF9900"/>
                </a:solidFill>
              </a:rPr>
              <a:t>Эффективным методом </a:t>
            </a:r>
            <a:r>
              <a:rPr lang="ru-RU" dirty="0" smtClean="0"/>
              <a:t>уточнения и систематизации нравственных представлений дошкольников является</a:t>
            </a:r>
            <a:r>
              <a:rPr lang="ru-RU" b="1" dirty="0" smtClean="0"/>
              <a:t> </a:t>
            </a:r>
            <a:r>
              <a:rPr lang="ru-RU" b="1" dirty="0" smtClean="0">
                <a:solidFill>
                  <a:srgbClr val="0070C0"/>
                </a:solidFill>
              </a:rPr>
              <a:t>этическая беседа</a:t>
            </a:r>
            <a:r>
              <a:rPr lang="ru-RU" dirty="0" smtClean="0">
                <a:solidFill>
                  <a:srgbClr val="CC3300"/>
                </a:solidFill>
              </a:rPr>
              <a:t>. </a:t>
            </a:r>
            <a:r>
              <a:rPr lang="ru-RU" dirty="0" smtClean="0"/>
              <a:t>Содержание этических бесед составляют подлинно жизненные ситуации или ситуации, которые описаны в художественном произведении, поведение окружающих людей и самих детей. В ходе этих бесед воспитатель или сами дети дают характеристику фактам и поступкам нравственного характера. Подобные характеристики формируют у детей объективность в оценке событий, помогают ориентироваться в той или иной ситуации и поступать в соответствии с правилами нравственного поведения.</a:t>
            </a:r>
            <a:endParaRPr lang="ru-RU" dirty="0"/>
          </a:p>
        </p:txBody>
      </p:sp>
      <p:pic>
        <p:nvPicPr>
          <p:cNvPr id="8" name="Содержимое 7" descr="беседа.jpg"/>
          <p:cNvPicPr>
            <a:picLocks noGrp="1" noChangeAspect="1"/>
          </p:cNvPicPr>
          <p:nvPr>
            <p:ph sz="quarter" idx="4294967295"/>
          </p:nvPr>
        </p:nvPicPr>
        <p:blipFill>
          <a:blip r:embed="rId2" cstate="email"/>
          <a:stretch>
            <a:fillRect/>
          </a:stretch>
        </p:blipFill>
        <p:spPr>
          <a:xfrm>
            <a:off x="5000629" y="1643063"/>
            <a:ext cx="3714775" cy="242411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pPr>
              <a:buNone/>
            </a:pPr>
            <a:r>
              <a:rPr lang="ru-RU" dirty="0" smtClean="0"/>
              <a:t>   Для детей разного возраста упор нужно делать на разных моментах. Очень важно следующее:</a:t>
            </a:r>
          </a:p>
          <a:p>
            <a:r>
              <a:rPr lang="ru-RU" b="1" dirty="0" smtClean="0">
                <a:solidFill>
                  <a:srgbClr val="C00000"/>
                </a:solidFill>
              </a:rPr>
              <a:t>Для самых маленьких</a:t>
            </a:r>
            <a:r>
              <a:rPr lang="ru-RU" dirty="0" smtClean="0">
                <a:solidFill>
                  <a:srgbClr val="C00000"/>
                </a:solidFill>
              </a:rPr>
              <a:t> -</a:t>
            </a:r>
            <a:r>
              <a:rPr lang="ru-RU" dirty="0" smtClean="0"/>
              <a:t> дать почувствовать любовь окружающих и научить детей ее выражать; аккуратно и осторожно порицать агрессию.</a:t>
            </a:r>
          </a:p>
          <a:p>
            <a:r>
              <a:rPr lang="ru-RU" b="1" dirty="0" smtClean="0">
                <a:solidFill>
                  <a:srgbClr val="00B050"/>
                </a:solidFill>
              </a:rPr>
              <a:t>Для младших дошкольников</a:t>
            </a:r>
            <a:r>
              <a:rPr lang="ru-RU" dirty="0" smtClean="0">
                <a:solidFill>
                  <a:srgbClr val="00B050"/>
                </a:solidFill>
              </a:rPr>
              <a:t> -</a:t>
            </a:r>
            <a:r>
              <a:rPr lang="ru-RU" dirty="0" smtClean="0"/>
              <a:t> научить стремиться к успеху и адекватно воспринимать неудачи; очень важно совпадение преподнесенной теории и примера взрослых.</a:t>
            </a:r>
          </a:p>
          <a:p>
            <a:r>
              <a:rPr lang="ru-RU" b="1" dirty="0" smtClean="0">
                <a:solidFill>
                  <a:srgbClr val="0070C0"/>
                </a:solidFill>
              </a:rPr>
              <a:t>Для средних дошколят</a:t>
            </a:r>
            <a:r>
              <a:rPr lang="ru-RU" dirty="0" smtClean="0">
                <a:solidFill>
                  <a:srgbClr val="0070C0"/>
                </a:solidFill>
              </a:rPr>
              <a:t> -</a:t>
            </a:r>
            <a:r>
              <a:rPr lang="ru-RU" dirty="0" smtClean="0"/>
              <a:t> научить решать логические вербальные задачи, руководствуясь понятиями нравственности; умение понимать и воспринимать чувства других.</a:t>
            </a:r>
          </a:p>
          <a:p>
            <a:r>
              <a:rPr lang="ru-RU" b="1" dirty="0" smtClean="0">
                <a:solidFill>
                  <a:srgbClr val="7030A0"/>
                </a:solidFill>
              </a:rPr>
              <a:t>Для старших дошкольников </a:t>
            </a:r>
            <a:r>
              <a:rPr lang="ru-RU" b="1" dirty="0" smtClean="0"/>
              <a:t>- </a:t>
            </a:r>
            <a:r>
              <a:rPr lang="ru-RU" dirty="0" smtClean="0"/>
              <a:t>научить делать анализ позитивных и негативных поступков.</a:t>
            </a:r>
          </a:p>
          <a:p>
            <a:endParaRPr lang="ru-RU" dirty="0"/>
          </a:p>
        </p:txBody>
      </p:sp>
      <p:sp>
        <p:nvSpPr>
          <p:cNvPr id="3" name="Заголовок 2"/>
          <p:cNvSpPr>
            <a:spLocks noGrp="1"/>
          </p:cNvSpPr>
          <p:nvPr>
            <p:ph type="title"/>
          </p:nvPr>
        </p:nvSpPr>
        <p:spPr/>
        <p:txBody>
          <a:bodyPr>
            <a:noAutofit/>
          </a:bodyPr>
          <a:lstStyle/>
          <a:p>
            <a:pPr algn="ctr"/>
            <a:r>
              <a:rPr lang="ru-RU" sz="2800" dirty="0" smtClean="0">
                <a:effectLst/>
              </a:rPr>
              <a:t>Формирование нравственных качеств в зависимости от возраста.</a:t>
            </a:r>
            <a:br>
              <a:rPr lang="ru-RU" sz="2800" dirty="0" smtClean="0">
                <a:effectLst/>
              </a:rPr>
            </a:br>
            <a:endParaRPr lang="ru-RU" sz="2800" dirty="0">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357298"/>
            <a:ext cx="8229600" cy="4649993"/>
          </a:xfrm>
        </p:spPr>
        <p:txBody>
          <a:bodyPr>
            <a:normAutofit fontScale="62500" lnSpcReduction="20000"/>
          </a:bodyPr>
          <a:lstStyle/>
          <a:p>
            <a:pPr>
              <a:buNone/>
            </a:pPr>
            <a:endParaRPr lang="ru-RU" dirty="0" smtClean="0"/>
          </a:p>
          <a:p>
            <a:pPr>
              <a:buNone/>
            </a:pPr>
            <a:r>
              <a:rPr lang="ru-RU" dirty="0" smtClean="0"/>
              <a:t>   Цель специальных занятий и ежедневного взаимодействия с детьми – сформировать их личность, в том числе личность в коллективе, научить отстаивать свою позицию. Кроме формирования качеств, в детском саду реализуются следующие воспитательные задачи нравственной направленности:</a:t>
            </a:r>
          </a:p>
          <a:p>
            <a:r>
              <a:rPr lang="ru-RU" dirty="0" smtClean="0"/>
              <a:t>   научить взаимодействовать с другими через отношение и гуманизм;</a:t>
            </a:r>
          </a:p>
          <a:p>
            <a:r>
              <a:rPr lang="ru-RU" dirty="0" smtClean="0"/>
              <a:t>воспитать духовные ценности, нравственные качества и представления;</a:t>
            </a:r>
          </a:p>
          <a:p>
            <a:r>
              <a:rPr lang="ru-RU" dirty="0" smtClean="0"/>
              <a:t>объяснить правила этикета;</a:t>
            </a:r>
          </a:p>
          <a:p>
            <a:r>
              <a:rPr lang="ru-RU" dirty="0" smtClean="0"/>
              <a:t>научить религиозной, межнациональной и другой терпимости;</a:t>
            </a:r>
          </a:p>
          <a:p>
            <a:r>
              <a:rPr lang="ru-RU" dirty="0" smtClean="0"/>
              <a:t>дать навыки общения в коллективе, сохраняя собственное достоинство;</a:t>
            </a:r>
          </a:p>
          <a:p>
            <a:r>
              <a:rPr lang="ru-RU" dirty="0" smtClean="0"/>
              <a:t>развить патриотические чувства. </a:t>
            </a:r>
          </a:p>
          <a:p>
            <a:r>
              <a:rPr lang="ru-RU" dirty="0" smtClean="0"/>
              <a:t>зародить уважение к своей нации и к представителям других национальностей;</a:t>
            </a:r>
          </a:p>
          <a:p>
            <a:r>
              <a:rPr lang="ru-RU" dirty="0" smtClean="0"/>
              <a:t>воспитать любовь к родному дому, семье, малой родине.</a:t>
            </a:r>
          </a:p>
          <a:p>
            <a:endParaRPr lang="ru-RU" dirty="0" smtClean="0"/>
          </a:p>
          <a:p>
            <a:endParaRPr lang="ru-RU" dirty="0" smtClean="0"/>
          </a:p>
          <a:p>
            <a:endParaRPr lang="ru-RU" dirty="0"/>
          </a:p>
        </p:txBody>
      </p:sp>
      <p:sp>
        <p:nvSpPr>
          <p:cNvPr id="3" name="Заголовок 2"/>
          <p:cNvSpPr>
            <a:spLocks noGrp="1"/>
          </p:cNvSpPr>
          <p:nvPr>
            <p:ph type="title"/>
          </p:nvPr>
        </p:nvSpPr>
        <p:spPr>
          <a:xfrm>
            <a:off x="285720" y="285728"/>
            <a:ext cx="8229600" cy="1071570"/>
          </a:xfrm>
        </p:spPr>
        <p:txBody>
          <a:bodyPr>
            <a:normAutofit fontScale="90000"/>
          </a:bodyPr>
          <a:lstStyle/>
          <a:p>
            <a:pPr algn="ctr"/>
            <a:r>
              <a:rPr lang="ru-RU" sz="2700" dirty="0" smtClean="0"/>
              <a:t/>
            </a:r>
            <a:br>
              <a:rPr lang="ru-RU" sz="2700" dirty="0" smtClean="0"/>
            </a:br>
            <a:r>
              <a:rPr lang="ru-RU" sz="2700" dirty="0" smtClean="0"/>
              <a:t/>
            </a:r>
            <a:br>
              <a:rPr lang="ru-RU" sz="2700" dirty="0" smtClean="0"/>
            </a:br>
            <a:r>
              <a:rPr lang="ru-RU" sz="2700" dirty="0" smtClean="0"/>
              <a:t>  </a:t>
            </a:r>
            <a:br>
              <a:rPr lang="ru-RU" sz="2700" dirty="0" smtClean="0"/>
            </a:br>
            <a:r>
              <a:rPr lang="ru-RU" sz="2700" dirty="0" smtClean="0"/>
              <a:t>Цели и средства нравственного</a:t>
            </a:r>
            <a:br>
              <a:rPr lang="ru-RU" sz="2700" dirty="0" smtClean="0"/>
            </a:br>
            <a:r>
              <a:rPr lang="ru-RU" sz="2700" dirty="0" smtClean="0"/>
              <a:t>воспитания.</a:t>
            </a:r>
            <a:r>
              <a:rPr lang="ru-RU" dirty="0" smtClean="0"/>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idx="1"/>
          </p:nvPr>
        </p:nvSpPr>
        <p:spPr/>
        <p:txBody>
          <a:bodyPr>
            <a:normAutofit fontScale="92500" lnSpcReduction="10000"/>
          </a:bodyPr>
          <a:lstStyle/>
          <a:p>
            <a:pPr>
              <a:buNone/>
            </a:pPr>
            <a:r>
              <a:rPr lang="ru-RU" dirty="0" smtClean="0"/>
              <a:t>-это конкретные способы достижения цели нравственного воспитания: </a:t>
            </a:r>
          </a:p>
          <a:p>
            <a:r>
              <a:rPr lang="ru-RU" dirty="0" smtClean="0"/>
              <a:t>методы формирования нравственного поведения: упражнения, поручения, требования, ситуации нравственного выбора;</a:t>
            </a:r>
          </a:p>
          <a:p>
            <a:r>
              <a:rPr lang="ru-RU" dirty="0" smtClean="0"/>
              <a:t>методы формирования нравственных чувств и поступков: этические беседы, объяснение, увещевание, внушение, просьба, личный пример; </a:t>
            </a:r>
          </a:p>
          <a:p>
            <a:r>
              <a:rPr lang="ru-RU" dirty="0" smtClean="0"/>
              <a:t>методы стимулирования: поощрение, одобрение, награждение Все эти методы нравственного  воспитания применяются в комплексе, во взаимосвязи.</a:t>
            </a:r>
          </a:p>
          <a:p>
            <a:endParaRPr lang="ru-RU" dirty="0"/>
          </a:p>
        </p:txBody>
      </p:sp>
      <p:sp>
        <p:nvSpPr>
          <p:cNvPr id="7" name="Заголовок 6"/>
          <p:cNvSpPr>
            <a:spLocks noGrp="1"/>
          </p:cNvSpPr>
          <p:nvPr>
            <p:ph type="title"/>
          </p:nvPr>
        </p:nvSpPr>
        <p:spPr/>
        <p:txBody>
          <a:bodyPr>
            <a:normAutofit/>
          </a:bodyPr>
          <a:lstStyle/>
          <a:p>
            <a:pPr algn="ctr"/>
            <a:r>
              <a:rPr lang="ru-RU" sz="2400" dirty="0" smtClean="0"/>
              <a:t>Методы нравственного воспитания дошкольников в условиях детского сада </a:t>
            </a:r>
            <a:endParaRPr lang="ru-RU"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4294967295"/>
          </p:nvPr>
        </p:nvSpPr>
        <p:spPr>
          <a:xfrm>
            <a:off x="0" y="642938"/>
            <a:ext cx="4357688" cy="5572125"/>
          </a:xfrm>
        </p:spPr>
        <p:txBody>
          <a:bodyPr>
            <a:normAutofit fontScale="70000" lnSpcReduction="20000"/>
          </a:bodyPr>
          <a:lstStyle/>
          <a:p>
            <a:pPr>
              <a:buNone/>
            </a:pPr>
            <a:r>
              <a:rPr lang="ru-RU" b="1" dirty="0" smtClean="0"/>
              <a:t>   </a:t>
            </a:r>
          </a:p>
          <a:p>
            <a:pPr>
              <a:buNone/>
            </a:pPr>
            <a:endParaRPr lang="ru-RU" b="1" dirty="0" smtClean="0"/>
          </a:p>
          <a:p>
            <a:pPr>
              <a:buNone/>
            </a:pPr>
            <a:r>
              <a:rPr lang="ru-RU" b="1" dirty="0" smtClean="0"/>
              <a:t>   </a:t>
            </a:r>
            <a:r>
              <a:rPr lang="ru-RU" b="1" dirty="0" smtClean="0">
                <a:solidFill>
                  <a:schemeClr val="accent1"/>
                </a:solidFill>
              </a:rPr>
              <a:t>Таким образом, эффективность нравственного воспитания детей дошкольного возраста</a:t>
            </a:r>
            <a:r>
              <a:rPr lang="ru-RU" dirty="0" smtClean="0">
                <a:solidFill>
                  <a:schemeClr val="accent1"/>
                </a:solidFill>
              </a:rPr>
              <a:t> </a:t>
            </a:r>
            <a:r>
              <a:rPr lang="ru-RU" dirty="0" smtClean="0"/>
              <a:t>во многом зависит от правильного выбора средств и методов педагогической работы с детьми и от взаимодействия детского сада с родителями воспитанников. </a:t>
            </a:r>
          </a:p>
          <a:p>
            <a:pPr>
              <a:buNone/>
            </a:pPr>
            <a:r>
              <a:rPr lang="ru-RU" dirty="0" smtClean="0"/>
              <a:t>    Результат нравственного воспитания дошкольников - </a:t>
            </a:r>
            <a:r>
              <a:rPr lang="ru-RU" dirty="0" smtClean="0">
                <a:solidFill>
                  <a:srgbClr val="FF0000"/>
                </a:solidFill>
              </a:rPr>
              <a:t>нравственно цельная личность (с учетом возраста ребенка) в единстве ее сознания, чувств и общественно ценного поведения.</a:t>
            </a:r>
          </a:p>
          <a:p>
            <a:pPr>
              <a:buNone/>
            </a:pPr>
            <a:r>
              <a:rPr lang="ru-RU" dirty="0" smtClean="0"/>
              <a:t> </a:t>
            </a:r>
          </a:p>
          <a:p>
            <a:endParaRPr lang="ru-RU" dirty="0"/>
          </a:p>
        </p:txBody>
      </p:sp>
      <p:pic>
        <p:nvPicPr>
          <p:cNvPr id="7" name="Содержимое 6" descr="все.jpg"/>
          <p:cNvPicPr>
            <a:picLocks noGrp="1" noChangeAspect="1"/>
          </p:cNvPicPr>
          <p:nvPr>
            <p:ph sz="quarter" idx="4294967295"/>
          </p:nvPr>
        </p:nvPicPr>
        <p:blipFill>
          <a:blip r:embed="rId2" cstate="email"/>
          <a:stretch>
            <a:fillRect/>
          </a:stretch>
        </p:blipFill>
        <p:spPr>
          <a:xfrm>
            <a:off x="5000629" y="1900238"/>
            <a:ext cx="3786213" cy="3030537"/>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481138"/>
            <a:ext cx="8229600" cy="4525962"/>
          </a:xfrm>
        </p:spPr>
        <p:txBody>
          <a:bodyPr/>
          <a:lstStyle/>
          <a:p>
            <a:pPr algn="ctr">
              <a:buNone/>
            </a:pPr>
            <a:endParaRPr lang="en-US" sz="4400" dirty="0" smtClean="0"/>
          </a:p>
          <a:p>
            <a:pPr algn="ctr">
              <a:buNone/>
            </a:pPr>
            <a:endParaRPr lang="en-US" sz="4400" dirty="0" smtClean="0"/>
          </a:p>
          <a:p>
            <a:pPr algn="ctr">
              <a:buNone/>
            </a:pPr>
            <a:r>
              <a:rPr lang="ru-RU" sz="4400" dirty="0" smtClean="0">
                <a:solidFill>
                  <a:schemeClr val="accent1"/>
                </a:solidFill>
              </a:rPr>
              <a:t>СПАСИБО ЗА ВНИМАНИЕ</a:t>
            </a:r>
            <a:r>
              <a:rPr lang="en-US" sz="4400" dirty="0" smtClean="0">
                <a:solidFill>
                  <a:schemeClr val="accent1"/>
                </a:solidFill>
              </a:rPr>
              <a:t>!</a:t>
            </a:r>
            <a:endParaRPr lang="ru-RU" dirty="0">
              <a:solidFill>
                <a:schemeClr val="accent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quarter" idx="4294967295"/>
          </p:nvPr>
        </p:nvSpPr>
        <p:spPr>
          <a:xfrm>
            <a:off x="0" y="785813"/>
            <a:ext cx="4572000" cy="5643562"/>
          </a:xfrm>
        </p:spPr>
        <p:txBody>
          <a:bodyPr>
            <a:normAutofit fontScale="62500" lnSpcReduction="20000"/>
          </a:bodyPr>
          <a:lstStyle/>
          <a:p>
            <a:pPr>
              <a:buNone/>
            </a:pPr>
            <a:r>
              <a:rPr lang="en-US" dirty="0" smtClean="0"/>
              <a:t>  </a:t>
            </a:r>
            <a:endParaRPr lang="ru-RU" dirty="0" smtClean="0"/>
          </a:p>
          <a:p>
            <a:pPr>
              <a:buNone/>
            </a:pPr>
            <a:r>
              <a:rPr lang="en-US" dirty="0" smtClean="0"/>
              <a:t> </a:t>
            </a:r>
            <a:r>
              <a:rPr lang="ru-RU" dirty="0" smtClean="0"/>
              <a:t>   Воспитание нравственных качеств у детей является одной из приоритетных задач.</a:t>
            </a:r>
            <a:r>
              <a:rPr lang="en-US" dirty="0" smtClean="0"/>
              <a:t> </a:t>
            </a:r>
            <a:r>
              <a:rPr lang="ru-RU" dirty="0" smtClean="0"/>
              <a:t>На протяжении всего дошкольного детства происходит</a:t>
            </a:r>
            <a:r>
              <a:rPr lang="en-US" dirty="0" smtClean="0"/>
              <a:t> </a:t>
            </a:r>
            <a:r>
              <a:rPr lang="ru-RU" dirty="0" smtClean="0"/>
              <a:t>изменение и</a:t>
            </a:r>
            <a:r>
              <a:rPr lang="en-US" dirty="0" smtClean="0"/>
              <a:t> </a:t>
            </a:r>
            <a:r>
              <a:rPr lang="ru-RU" dirty="0" smtClean="0"/>
              <a:t>усложнение</a:t>
            </a:r>
            <a:r>
              <a:rPr lang="en-US" dirty="0" smtClean="0"/>
              <a:t> </a:t>
            </a:r>
            <a:r>
              <a:rPr lang="ru-RU" dirty="0" smtClean="0"/>
              <a:t>деятельности ребенка, предъявляющее высокие требования не</a:t>
            </a:r>
            <a:r>
              <a:rPr lang="en-US" dirty="0" smtClean="0"/>
              <a:t> </a:t>
            </a:r>
            <a:r>
              <a:rPr lang="ru-RU" dirty="0" smtClean="0"/>
              <a:t>только к восприятию, мышлению, памяти и другим психическим процессам, но и к умению организовать свое поведение. И от того, насколько успешно</a:t>
            </a:r>
            <a:r>
              <a:rPr lang="en-US" dirty="0" smtClean="0"/>
              <a:t> </a:t>
            </a:r>
            <a:r>
              <a:rPr lang="ru-RU" dirty="0" smtClean="0"/>
              <a:t>осуществляется этот процесс, во многом зависит дальнейшее нравственное</a:t>
            </a:r>
            <a:r>
              <a:rPr lang="en-US" dirty="0" smtClean="0"/>
              <a:t> </a:t>
            </a:r>
            <a:r>
              <a:rPr lang="ru-RU" dirty="0" smtClean="0"/>
              <a:t>развитие детей.</a:t>
            </a:r>
            <a:r>
              <a:rPr lang="en-US" dirty="0" smtClean="0"/>
              <a:t> </a:t>
            </a:r>
            <a:r>
              <a:rPr lang="ru-RU" dirty="0" smtClean="0"/>
              <a:t> Поэтому важно с самого начала воспитывать у ребенка-дошкольника нравственные качества, соответствующие нормам поведения</a:t>
            </a:r>
            <a:r>
              <a:rPr lang="en-US" dirty="0" smtClean="0"/>
              <a:t> </a:t>
            </a:r>
            <a:r>
              <a:rPr lang="ru-RU" dirty="0" smtClean="0"/>
              <a:t>гражданина современного российского общества.</a:t>
            </a:r>
            <a:endParaRPr lang="ru-RU" dirty="0"/>
          </a:p>
        </p:txBody>
      </p:sp>
      <p:pic>
        <p:nvPicPr>
          <p:cNvPr id="6" name="Рисунок 5" descr="a1.png"/>
          <p:cNvPicPr>
            <a:picLocks noChangeAspect="1"/>
          </p:cNvPicPr>
          <p:nvPr/>
        </p:nvPicPr>
        <p:blipFill>
          <a:blip r:embed="rId2" cstate="email"/>
          <a:stretch>
            <a:fillRect/>
          </a:stretch>
        </p:blipFill>
        <p:spPr>
          <a:xfrm>
            <a:off x="4572000" y="1428736"/>
            <a:ext cx="4344292" cy="321471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1481328"/>
            <a:ext cx="8115328" cy="4805192"/>
          </a:xfrm>
        </p:spPr>
        <p:txBody>
          <a:bodyPr>
            <a:normAutofit fontScale="77500" lnSpcReduction="20000"/>
          </a:bodyPr>
          <a:lstStyle/>
          <a:p>
            <a:pPr>
              <a:buNone/>
            </a:pPr>
            <a:r>
              <a:rPr lang="ru-RU" dirty="0" smtClean="0"/>
              <a:t> </a:t>
            </a:r>
          </a:p>
          <a:p>
            <a:pPr>
              <a:buNone/>
            </a:pPr>
            <a:r>
              <a:rPr lang="ru-RU" dirty="0" smtClean="0"/>
              <a:t>     Нравственное воспитание детей дошкольного возраста является одной из сложнейших задач воспитания в условиях современного дошкольного образовательного учреждения. Именно нравственное воспитание является важнейшей задачей практически всех программ дошкольного образования. При всем многообразии этих программ отмечается нарастание детской агрессивности, жестокости, эмоциональной глухоты, замкнутости на себе и собственных интересах. Сейчас, когда все чаще можно встретить жестокость и насилие, проблема нравственного воспитания становится все более актуальной.</a:t>
            </a:r>
          </a:p>
          <a:p>
            <a:pPr>
              <a:buNone/>
            </a:pPr>
            <a:r>
              <a:rPr lang="ru-RU" dirty="0" smtClean="0"/>
              <a:t>    В связи с этим отбор и рациональное использование разнообразных методов воспитания нравственных качеств личности является в настоящее время одной из главных задач, дошкольных образовательных учреждений.</a:t>
            </a:r>
          </a:p>
          <a:p>
            <a:endParaRPr lang="ru-RU" dirty="0" smtClean="0"/>
          </a:p>
          <a:p>
            <a:endParaRPr lang="ru-RU" dirty="0"/>
          </a:p>
        </p:txBody>
      </p:sp>
      <p:sp>
        <p:nvSpPr>
          <p:cNvPr id="2" name="Заголовок 1"/>
          <p:cNvSpPr>
            <a:spLocks noGrp="1"/>
          </p:cNvSpPr>
          <p:nvPr>
            <p:ph type="title"/>
          </p:nvPr>
        </p:nvSpPr>
        <p:spPr/>
        <p:txBody>
          <a:bodyPr>
            <a:normAutofit fontScale="90000"/>
          </a:bodyPr>
          <a:lstStyle/>
          <a:p>
            <a:pPr algn="ctr"/>
            <a:r>
              <a:rPr lang="ru-RU" dirty="0" smtClean="0"/>
              <a:t>Нравственное воспитание детей дошкольного возраста.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quarter" idx="4294967295"/>
          </p:nvPr>
        </p:nvSpPr>
        <p:spPr>
          <a:xfrm>
            <a:off x="0" y="1071563"/>
            <a:ext cx="4500563" cy="5214937"/>
          </a:xfrm>
        </p:spPr>
        <p:txBody>
          <a:bodyPr>
            <a:normAutofit fontScale="62500" lnSpcReduction="20000"/>
          </a:bodyPr>
          <a:lstStyle/>
          <a:p>
            <a:pPr>
              <a:buNone/>
            </a:pPr>
            <a:r>
              <a:rPr lang="ru-RU" dirty="0" smtClean="0"/>
              <a:t>    Нравственность подразумевает под собой понятия и суждения, отражающие сущность нравственных явлений, дающих возможность детям осознать, что хорошо, а что плохо, что можно делать, а что нельзя. Определяющим критерием нравственного развития являются поступки и действия, соответствующие нормам морали и общества.</a:t>
            </a:r>
            <a:br>
              <a:rPr lang="ru-RU" dirty="0" smtClean="0"/>
            </a:br>
            <a:r>
              <a:rPr lang="ru-RU" dirty="0" smtClean="0"/>
              <a:t>Основой нравственного воспитания являются общечеловеческие ценности, нормы морали, выработанные людьми в процессе исторического развития общества. К ним относятся такие личностные качества, как честность, справедливость, порядочность, уважение, долг, гуманизм, трудолюбие.</a:t>
            </a:r>
            <a:endParaRPr lang="ru-RU" dirty="0"/>
          </a:p>
        </p:txBody>
      </p:sp>
      <p:pic>
        <p:nvPicPr>
          <p:cNvPr id="5" name="Рисунок 4" descr="a4.png"/>
          <p:cNvPicPr>
            <a:picLocks noChangeAspect="1"/>
          </p:cNvPicPr>
          <p:nvPr/>
        </p:nvPicPr>
        <p:blipFill>
          <a:blip r:embed="rId2"/>
          <a:stretch>
            <a:fillRect/>
          </a:stretch>
        </p:blipFill>
        <p:spPr>
          <a:xfrm>
            <a:off x="4929190" y="1857364"/>
            <a:ext cx="3658111" cy="268642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4294967295"/>
          </p:nvPr>
        </p:nvSpPr>
        <p:spPr>
          <a:xfrm>
            <a:off x="0" y="642938"/>
            <a:ext cx="4286250" cy="5572125"/>
          </a:xfrm>
        </p:spPr>
        <p:txBody>
          <a:bodyPr>
            <a:normAutofit fontScale="62500" lnSpcReduction="20000"/>
          </a:bodyPr>
          <a:lstStyle/>
          <a:p>
            <a:pPr>
              <a:buNone/>
            </a:pPr>
            <a:r>
              <a:rPr lang="ru-RU" dirty="0" smtClean="0"/>
              <a:t>    Первые навыки нравственного воспитания дети получают в семье под влиянием жизненного опыта, этических норм, принятых в семье и посильного труда. Поэтому при воспитании детей дошкольного возраста необходимо уделять первостепенное внимание формированию нравственных чувств и качеств. Важную роль играет эмоциональная отзывчивость детей, которая формируется к 5 годам. На этом этапе воспитания происходит развитие чувства любви к родным и близким. Необходимо воспитывать у детей навыки бытового общения, семейного труда, взаимопомощи. Так дети признают авторитет взрослых и выполняют их требования беспрекословно. На основе этого происходит формирование уважения к старшим и послушания как черт поведения.</a:t>
            </a:r>
          </a:p>
          <a:p>
            <a:endParaRPr lang="ru-RU" dirty="0" smtClean="0"/>
          </a:p>
          <a:p>
            <a:endParaRPr lang="ru-RU" dirty="0"/>
          </a:p>
        </p:txBody>
      </p:sp>
      <p:pic>
        <p:nvPicPr>
          <p:cNvPr id="7" name="Содержимое 6" descr="семья.png"/>
          <p:cNvPicPr>
            <a:picLocks noGrp="1" noChangeAspect="1"/>
          </p:cNvPicPr>
          <p:nvPr>
            <p:ph sz="quarter" idx="4294967295"/>
          </p:nvPr>
        </p:nvPicPr>
        <p:blipFill>
          <a:blip r:embed="rId2" cstate="email"/>
          <a:stretch>
            <a:fillRect/>
          </a:stretch>
        </p:blipFill>
        <p:spPr>
          <a:xfrm>
            <a:off x="4929190" y="1785938"/>
            <a:ext cx="3857652" cy="257175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4294967295"/>
          </p:nvPr>
        </p:nvSpPr>
        <p:spPr>
          <a:xfrm>
            <a:off x="0" y="785813"/>
            <a:ext cx="4143375" cy="5357812"/>
          </a:xfrm>
        </p:spPr>
        <p:txBody>
          <a:bodyPr>
            <a:normAutofit fontScale="70000" lnSpcReduction="20000"/>
          </a:bodyPr>
          <a:lstStyle/>
          <a:p>
            <a:pPr>
              <a:buNone/>
            </a:pPr>
            <a:r>
              <a:rPr lang="ru-RU" dirty="0" smtClean="0"/>
              <a:t>    Для формирования у детей гуманного отношения к сверстникам необходимо развивать у дошкольников такие качества, как взаимопонимание, уважение чужих интересов, готовность прийти на помощь и т. д.</a:t>
            </a:r>
            <a:br>
              <a:rPr lang="ru-RU" dirty="0" smtClean="0"/>
            </a:br>
            <a:r>
              <a:rPr lang="ru-RU" dirty="0" smtClean="0"/>
              <a:t>Для развития чувства любви к природе, к родному городу, а в дальнейшем и к стране необходимо создать условия, которые вызовут у ребенка эти чувства и переживания. Например, проводить этические беседы, экскурсии, показывать различные произведения искусства, проводить мероприятия, посвященные природе и истории страны.</a:t>
            </a:r>
          </a:p>
          <a:p>
            <a:endParaRPr lang="ru-RU" dirty="0"/>
          </a:p>
        </p:txBody>
      </p:sp>
      <p:pic>
        <p:nvPicPr>
          <p:cNvPr id="4" name="Рисунок 3" descr="a2.png"/>
          <p:cNvPicPr>
            <a:picLocks noChangeAspect="1"/>
          </p:cNvPicPr>
          <p:nvPr/>
        </p:nvPicPr>
        <p:blipFill>
          <a:blip r:embed="rId2"/>
          <a:stretch>
            <a:fillRect/>
          </a:stretch>
        </p:blipFill>
        <p:spPr>
          <a:xfrm>
            <a:off x="4143373" y="1500175"/>
            <a:ext cx="4667280" cy="350046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4294967295"/>
          </p:nvPr>
        </p:nvSpPr>
        <p:spPr>
          <a:xfrm>
            <a:off x="0" y="1785938"/>
            <a:ext cx="4429125" cy="4429125"/>
          </a:xfrm>
        </p:spPr>
        <p:txBody>
          <a:bodyPr>
            <a:normAutofit/>
          </a:bodyPr>
          <a:lstStyle/>
          <a:p>
            <a:pPr>
              <a:buNone/>
            </a:pPr>
            <a:r>
              <a:rPr lang="ru-RU" dirty="0" smtClean="0"/>
              <a:t/>
            </a:r>
            <a:br>
              <a:rPr lang="ru-RU" dirty="0" smtClean="0"/>
            </a:br>
            <a:r>
              <a:rPr lang="ru-RU" sz="2200" b="1" dirty="0" smtClean="0">
                <a:solidFill>
                  <a:srgbClr val="FF0000"/>
                </a:solidFill>
              </a:rPr>
              <a:t>Художественные средства</a:t>
            </a:r>
            <a:r>
              <a:rPr lang="ru-RU" sz="2200" b="1" dirty="0" smtClean="0"/>
              <a:t>: </a:t>
            </a:r>
          </a:p>
          <a:p>
            <a:pPr>
              <a:buNone/>
            </a:pPr>
            <a:r>
              <a:rPr lang="ru-RU" sz="2200" dirty="0" smtClean="0"/>
              <a:t>    художественная литература, изобразительное искусство, музыка, кино и др.Они помогают отобразить и передать чувства, способствуют эмоциональной окраске моральных явлений, познаваемых ребенком.</a:t>
            </a:r>
            <a:endParaRPr lang="ru-RU" sz="2200" dirty="0"/>
          </a:p>
        </p:txBody>
      </p:sp>
      <p:sp>
        <p:nvSpPr>
          <p:cNvPr id="11" name="Заголовок 10"/>
          <p:cNvSpPr>
            <a:spLocks noGrp="1"/>
          </p:cNvSpPr>
          <p:nvPr>
            <p:ph type="title" idx="4294967295"/>
          </p:nvPr>
        </p:nvSpPr>
        <p:spPr>
          <a:xfrm>
            <a:off x="0" y="500063"/>
            <a:ext cx="8429625" cy="1285875"/>
          </a:xfrm>
        </p:spPr>
        <p:txBody>
          <a:bodyPr>
            <a:noAutofit/>
          </a:bodyPr>
          <a:lstStyle/>
          <a:p>
            <a:pPr algn="ctr"/>
            <a:r>
              <a:rPr lang="ru-RU" sz="2400" dirty="0" smtClean="0">
                <a:effectLst>
                  <a:outerShdw blurRad="38100" dist="38100" dir="2700000" algn="tl">
                    <a:srgbClr val="000000">
                      <a:alpha val="43137"/>
                    </a:srgbClr>
                  </a:outerShdw>
                </a:effectLst>
              </a:rPr>
              <a:t>Нравственное воспитание дошкольников в условиях детского сада осуществляется с помощью определенных средств, среди которых выделяют следующие группы:</a:t>
            </a:r>
            <a:endParaRPr lang="ru-RU" sz="2400" dirty="0">
              <a:effectLst>
                <a:outerShdw blurRad="38100" dist="38100" dir="2700000" algn="tl">
                  <a:srgbClr val="000000">
                    <a:alpha val="43137"/>
                  </a:srgbClr>
                </a:outerShdw>
              </a:effectLst>
            </a:endParaRPr>
          </a:p>
        </p:txBody>
      </p:sp>
      <p:pic>
        <p:nvPicPr>
          <p:cNvPr id="8" name="Рисунок 7" descr="a3.png"/>
          <p:cNvPicPr>
            <a:picLocks noChangeAspect="1"/>
          </p:cNvPicPr>
          <p:nvPr/>
        </p:nvPicPr>
        <p:blipFill>
          <a:blip r:embed="rId2" cstate="email"/>
          <a:stretch>
            <a:fillRect/>
          </a:stretch>
        </p:blipFill>
        <p:spPr>
          <a:xfrm>
            <a:off x="4429124" y="2337904"/>
            <a:ext cx="4470337" cy="324849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4294967295"/>
          </p:nvPr>
        </p:nvSpPr>
        <p:spPr>
          <a:xfrm>
            <a:off x="0" y="714375"/>
            <a:ext cx="4286250" cy="5572125"/>
          </a:xfrm>
        </p:spPr>
        <p:txBody>
          <a:bodyPr>
            <a:normAutofit fontScale="85000" lnSpcReduction="10000"/>
          </a:bodyPr>
          <a:lstStyle/>
          <a:p>
            <a:pPr>
              <a:buNone/>
            </a:pPr>
            <a:r>
              <a:rPr lang="ru-RU" dirty="0" smtClean="0"/>
              <a:t>  </a:t>
            </a:r>
            <a:r>
              <a:rPr lang="ru-RU" dirty="0" smtClean="0">
                <a:solidFill>
                  <a:schemeClr val="accent6">
                    <a:lumMod val="75000"/>
                  </a:schemeClr>
                </a:solidFill>
              </a:rPr>
              <a:t>  </a:t>
            </a:r>
            <a:r>
              <a:rPr lang="ru-RU" b="1" dirty="0" smtClean="0">
                <a:solidFill>
                  <a:schemeClr val="accent6">
                    <a:lumMod val="75000"/>
                  </a:schemeClr>
                </a:solidFill>
              </a:rPr>
              <a:t>Собственная деятельность детей </a:t>
            </a:r>
            <a:r>
              <a:rPr lang="ru-RU" dirty="0" smtClean="0"/>
              <a:t>(игра, труд, учение, художественная деятельность и т. д.) способствует осознанию и формированию нравственных взаимоотношений в совместной деятельности детей и взрослых и самих детей. Особое место в этом процессе принадлежит играм - сюжетно-ролевым, традиционным, народным, театрализованным и др.</a:t>
            </a:r>
          </a:p>
          <a:p>
            <a:endParaRPr lang="ru-RU" dirty="0"/>
          </a:p>
        </p:txBody>
      </p:sp>
      <p:pic>
        <p:nvPicPr>
          <p:cNvPr id="9" name="Содержимое 8" descr="игра21.jpg"/>
          <p:cNvPicPr>
            <a:picLocks noGrp="1" noChangeAspect="1"/>
          </p:cNvPicPr>
          <p:nvPr>
            <p:ph sz="quarter" idx="4294967295"/>
          </p:nvPr>
        </p:nvPicPr>
        <p:blipFill>
          <a:blip r:embed="rId2" cstate="email"/>
          <a:stretch>
            <a:fillRect/>
          </a:stretch>
        </p:blipFill>
        <p:spPr>
          <a:xfrm>
            <a:off x="5000628" y="1900238"/>
            <a:ext cx="3786214" cy="3030537"/>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4294967295"/>
          </p:nvPr>
        </p:nvSpPr>
        <p:spPr>
          <a:xfrm>
            <a:off x="428596" y="785794"/>
            <a:ext cx="3857652" cy="5286394"/>
          </a:xfrm>
        </p:spPr>
        <p:txBody>
          <a:bodyPr/>
          <a:lstStyle/>
          <a:p>
            <a:pPr>
              <a:buNone/>
            </a:pPr>
            <a:r>
              <a:rPr lang="ru-RU" dirty="0" smtClean="0"/>
              <a:t>  </a:t>
            </a:r>
          </a:p>
          <a:p>
            <a:pPr>
              <a:buNone/>
            </a:pPr>
            <a:endParaRPr lang="ru-RU" dirty="0" smtClean="0"/>
          </a:p>
          <a:p>
            <a:pPr>
              <a:buNone/>
            </a:pPr>
            <a:r>
              <a:rPr lang="ru-RU" sz="2400" dirty="0" smtClean="0">
                <a:solidFill>
                  <a:srgbClr val="009900"/>
                </a:solidFill>
              </a:rPr>
              <a:t>   Природа</a:t>
            </a:r>
            <a:r>
              <a:rPr lang="ru-RU" sz="2400" dirty="0" smtClean="0"/>
              <a:t>, которая способна вызывать у детей гуманные чувства, желание заботиться о тех, кто слабее, кто нуждается в помощи, защищать их и т. д</a:t>
            </a:r>
            <a:r>
              <a:rPr lang="ru-RU" dirty="0" smtClean="0"/>
              <a:t>.</a:t>
            </a:r>
          </a:p>
          <a:p>
            <a:endParaRPr lang="ru-RU" dirty="0"/>
          </a:p>
        </p:txBody>
      </p:sp>
      <p:pic>
        <p:nvPicPr>
          <p:cNvPr id="8194" name="Picture 2" descr="В современном мире всё острее встаёт проблема развития нравственных качеств у детей"/>
          <p:cNvPicPr>
            <a:picLocks noChangeAspect="1" noChangeArrowheads="1"/>
          </p:cNvPicPr>
          <p:nvPr/>
        </p:nvPicPr>
        <p:blipFill>
          <a:blip r:embed="rId2" cstate="email"/>
          <a:srcRect/>
          <a:stretch>
            <a:fillRect/>
          </a:stretch>
        </p:blipFill>
        <p:spPr bwMode="auto">
          <a:xfrm>
            <a:off x="4786314" y="1785926"/>
            <a:ext cx="3976662" cy="292895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356</TotalTime>
  <Words>674</Words>
  <Application>Microsoft Office PowerPoint</Application>
  <PresentationFormat>Экран (4:3)</PresentationFormat>
  <Paragraphs>55</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Открытая</vt:lpstr>
      <vt:lpstr>«Воспитание нравственных качеств детей в образовательной организации».</vt:lpstr>
      <vt:lpstr>Слайд 2</vt:lpstr>
      <vt:lpstr>Нравственное воспитание детей дошкольного возраста. </vt:lpstr>
      <vt:lpstr>Слайд 4</vt:lpstr>
      <vt:lpstr>Слайд 5</vt:lpstr>
      <vt:lpstr>Слайд 6</vt:lpstr>
      <vt:lpstr>Нравственное воспитание дошкольников в условиях детского сада осуществляется с помощью определенных средств, среди которых выделяют следующие группы:</vt:lpstr>
      <vt:lpstr>Слайд 8</vt:lpstr>
      <vt:lpstr>Слайд 9</vt:lpstr>
      <vt:lpstr>Слайд 10</vt:lpstr>
      <vt:lpstr>Слайд 11</vt:lpstr>
      <vt:lpstr>Формирование нравственных качеств в зависимости от возраста. </vt:lpstr>
      <vt:lpstr>     Цели и средства нравственного воспитания.  </vt:lpstr>
      <vt:lpstr>Методы нравственного воспитания дошкольников в условиях детского сада </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Элла</dc:creator>
  <cp:lastModifiedBy>Nikolay Mostovoy</cp:lastModifiedBy>
  <cp:revision>45</cp:revision>
  <dcterms:created xsi:type="dcterms:W3CDTF">2021-03-08T14:40:01Z</dcterms:created>
  <dcterms:modified xsi:type="dcterms:W3CDTF">2023-02-08T17:47:47Z</dcterms:modified>
</cp:coreProperties>
</file>