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Proxima Nova"/>
      <p:regular r:id="rId24"/>
      <p:bold r:id="rId25"/>
      <p:italic r:id="rId26"/>
      <p:boldItalic r:id="rId27"/>
    </p:embeddedFont>
    <p:embeddedFont>
      <p:font typeface="Alfa Slab One"/>
      <p:regular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roximaNova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italic.fntdata"/><Relationship Id="rId25" Type="http://schemas.openxmlformats.org/officeDocument/2006/relationships/font" Target="fonts/ProximaNova-bold.fntdata"/><Relationship Id="rId28" Type="http://schemas.openxmlformats.org/officeDocument/2006/relationships/font" Target="fonts/AlfaSlabOne-regular.fntdata"/><Relationship Id="rId27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f7ebce1a7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f7ebce1a7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f7ebce1a7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cf7ebce1a7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f7ebce1a7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cf7ebce1a7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f7ebce1a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cf7ebce1a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cf7ebce1a7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cf7ebce1a7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f7ebce1a7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f7ebce1a7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f7ebce1a7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cf7ebce1a7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f7ebce1a7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f7ebce1a7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cf7ebce1a7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cf7ebce1a7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f7ebce1a7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f7ebce1a7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cf7ebce1a7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cf7ebce1a7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cf7ebce1a7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cf7ebce1a7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f7ebce1a7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f7ebce1a7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f7ebce1a7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f7ebce1a7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f7ebce1a7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f7ebce1a7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f7ebce1a7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f7ebce1a7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7ebce1a7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7ebce1a7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2013675"/>
            <a:ext cx="8520600" cy="54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/>
              <a:t>Тема: Особенности эмоционально-волевой сферы детей с ЗПР</a:t>
            </a:r>
            <a:endParaRPr b="1" sz="2200"/>
          </a:p>
        </p:txBody>
      </p:sp>
      <p:sp>
        <p:nvSpPr>
          <p:cNvPr id="57" name="Google Shape;57;p13"/>
          <p:cNvSpPr txBox="1"/>
          <p:nvPr/>
        </p:nvSpPr>
        <p:spPr>
          <a:xfrm>
            <a:off x="125725" y="3543425"/>
            <a:ext cx="4889100" cy="16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Выполнила: Хавак Инга Михайловна</a:t>
            </a:r>
            <a:endParaRPr>
              <a:solidFill>
                <a:srgbClr val="6666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Педагог-психолог</a:t>
            </a:r>
            <a:endParaRPr>
              <a:solidFill>
                <a:srgbClr val="66666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268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7. В отличие от нормально развивающихся дошкольников, которые любят заниматься и часто сами просят «дать им задание», дети с ЗПР интереса к учебным занятиям почти не проявляют. Некоторые прямо заявляют: «Я не люблю заниматься!» </a:t>
            </a: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Поэтому для ребенка с ЗПР нецелесообразно представлять диагностическую процедуру как занятие или испытание. Желательно предлагать это как игру. Очень успешным оказался опыт предъявления диагностических заданий в качестве попытки лучше узнать ребенка.</a:t>
            </a:r>
            <a:endParaRPr sz="2500"/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3213" y="2189275"/>
            <a:ext cx="4257576" cy="270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Особенности эмоционально-волевой сферы у детей с ЗПР конституционального происхождения</a:t>
            </a:r>
            <a:endParaRPr b="1"/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4022475" y="1674925"/>
            <a:ext cx="4809900" cy="28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Эмоционально-волевая сфера у этих детей как бы находится на более ранней ступени развития. Их эмоции отличаются живостью, наблюдаются преобладания эмоциональной мотивации поведения, повышенный фон настроения, непосредственность и яркость эмоций, легкая внушаемость. </a:t>
            </a:r>
            <a:r>
              <a:rPr lang="ru" sz="1724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При этой форме ЗПР гармонический инфантилизм можно считать главной формой психического инфантилизма, при которой наиболее ярко выражено недоразвитие в эмоционально – волевой сфере. </a:t>
            </a:r>
            <a:endParaRPr sz="2724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23"/>
          <p:cNvPicPr preferRelativeResize="0"/>
          <p:nvPr/>
        </p:nvPicPr>
        <p:blipFill rotWithShape="1">
          <a:blip r:embed="rId3">
            <a:alphaModFix/>
          </a:blip>
          <a:srcRect b="0" l="10803" r="11862" t="0"/>
          <a:stretch/>
        </p:blipFill>
        <p:spPr>
          <a:xfrm>
            <a:off x="435200" y="1767250"/>
            <a:ext cx="3013142" cy="25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311700" y="379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Особенности эмоционально-волевой сферы у детей с ЗПР соматогенного происхождения</a:t>
            </a:r>
            <a:endParaRPr/>
          </a:p>
        </p:txBody>
      </p:sp>
      <p:sp>
        <p:nvSpPr>
          <p:cNvPr id="130" name="Google Shape;130;p24"/>
          <p:cNvSpPr txBox="1"/>
          <p:nvPr>
            <p:ph idx="1" type="body"/>
          </p:nvPr>
        </p:nvSpPr>
        <p:spPr>
          <a:xfrm>
            <a:off x="4906100" y="1823875"/>
            <a:ext cx="4018500" cy="235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Эмоционально-волевое развитие обусловлено рядом невротических наслоений – неуверенностью, боязливостью, капризностью, связанными с ощущением своей физической неполноценности .</a:t>
            </a:r>
            <a:endParaRPr sz="2400"/>
          </a:p>
        </p:txBody>
      </p:sp>
      <p:pic>
        <p:nvPicPr>
          <p:cNvPr id="131" name="Google Shape;13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65825"/>
            <a:ext cx="4509000" cy="300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Особенности эмоционально-волевой сферы у детей с ЗПР психогенного происхождения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5"/>
          <p:cNvSpPr txBox="1"/>
          <p:nvPr>
            <p:ph idx="1" type="body"/>
          </p:nvPr>
        </p:nvSpPr>
        <p:spPr>
          <a:xfrm>
            <a:off x="193025" y="1477125"/>
            <a:ext cx="4897800" cy="32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Развитие эмоций характеризуется многообразием и зависит от этиологического фактора. 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 явлениях гипоопеки отмечаются черты незрелости эмоционально-волевой сферы в виде аффективной лабильности, импульсивности, повышенной внушаемости; 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условиях гиперопеки у детей отсутствуют черты самостоятельности, инициативности, ответственности.</a:t>
            </a:r>
            <a:endParaRPr sz="2200"/>
          </a:p>
        </p:txBody>
      </p:sp>
      <p:pic>
        <p:nvPicPr>
          <p:cNvPr id="138" name="Google Shape;13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500" y="1654850"/>
            <a:ext cx="3629700" cy="2941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Особенности эмоционально-волевой сферы у детей с ЗПР церебрально-органического генеза</a:t>
            </a:r>
            <a:endParaRPr/>
          </a:p>
        </p:txBody>
      </p:sp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430350" y="1631725"/>
            <a:ext cx="3908700" cy="297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Отмечаются:</a:t>
            </a: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слабая заинтересованность в оценке;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низкий уровень притязаний; 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пониженный фон настроения;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нерешительность;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безынициативность;</a:t>
            </a:r>
            <a:endParaRPr sz="16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боязливость.</a:t>
            </a:r>
            <a:endParaRPr sz="2200"/>
          </a:p>
        </p:txBody>
      </p:sp>
      <p:pic>
        <p:nvPicPr>
          <p:cNvPr id="145" name="Google Shape;14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5000" y="1631725"/>
            <a:ext cx="4328900" cy="287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2200"/>
              <a:t>Коррекционная работа при нарушениях эмоционально-волевой сферы с детьми с ЗПР</a:t>
            </a:r>
            <a:endParaRPr b="1" sz="2200"/>
          </a:p>
        </p:txBody>
      </p:sp>
      <p:sp>
        <p:nvSpPr>
          <p:cNvPr id="151" name="Google Shape;151;p27"/>
          <p:cNvSpPr txBox="1"/>
          <p:nvPr/>
        </p:nvSpPr>
        <p:spPr>
          <a:xfrm>
            <a:off x="311700" y="1582650"/>
            <a:ext cx="3873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Мимические и пантомимические игры и упражнения</a:t>
            </a:r>
            <a:endParaRPr sz="1700"/>
          </a:p>
        </p:txBody>
      </p:sp>
      <p:sp>
        <p:nvSpPr>
          <p:cNvPr id="152" name="Google Shape;152;p27"/>
          <p:cNvSpPr txBox="1"/>
          <p:nvPr/>
        </p:nvSpPr>
        <p:spPr>
          <a:xfrm>
            <a:off x="4259875" y="1582650"/>
            <a:ext cx="4572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Выразительное изображение отдельных эмоциональных состояний, вязанных с переживанием телесного и психологического удовольствия и неудовольствия. Осознание детьми пространства собственного тела для выработки умения управлять им.</a:t>
            </a:r>
            <a:endParaRPr sz="1600"/>
          </a:p>
        </p:txBody>
      </p:sp>
      <p:sp>
        <p:nvSpPr>
          <p:cNvPr id="153" name="Google Shape;153;p27"/>
          <p:cNvSpPr txBox="1"/>
          <p:nvPr/>
        </p:nvSpPr>
        <p:spPr>
          <a:xfrm>
            <a:off x="311700" y="3054425"/>
            <a:ext cx="3873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Игры на выражение отдельных черт характера</a:t>
            </a:r>
            <a:endParaRPr sz="1600"/>
          </a:p>
        </p:txBody>
      </p:sp>
      <p:sp>
        <p:nvSpPr>
          <p:cNvPr id="154" name="Google Shape;154;p27"/>
          <p:cNvSpPr txBox="1"/>
          <p:nvPr/>
        </p:nvSpPr>
        <p:spPr>
          <a:xfrm>
            <a:off x="4259875" y="3054425"/>
            <a:ext cx="45723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Выразительное изображение чувств, порождаемых социальной средой (доброта, жадность, честность), их моральная оценка.</a:t>
            </a:r>
            <a:r>
              <a:rPr lang="ru" sz="1300">
                <a:solidFill>
                  <a:schemeClr val="dk2"/>
                </a:solidFill>
                <a:highlight>
                  <a:srgbClr val="FFFFFF"/>
                </a:highlight>
              </a:rPr>
              <a:t>Обучение детей навыкам самоконтроля, перевода агрессивных реакций в социально приемлемые формы с помощью игровых приемов.</a:t>
            </a:r>
            <a:endParaRPr sz="1700"/>
          </a:p>
        </p:txBody>
      </p:sp>
      <p:sp>
        <p:nvSpPr>
          <p:cNvPr id="155" name="Google Shape;155;p27"/>
          <p:cNvSpPr txBox="1"/>
          <p:nvPr/>
        </p:nvSpPr>
        <p:spPr>
          <a:xfrm>
            <a:off x="1733700" y="1002325"/>
            <a:ext cx="102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chemeClr val="dk2"/>
                </a:solidFill>
                <a:highlight>
                  <a:srgbClr val="FFFFFF"/>
                </a:highlight>
              </a:rPr>
              <a:t>Прием</a:t>
            </a:r>
            <a:endParaRPr b="1" sz="1600"/>
          </a:p>
        </p:txBody>
      </p:sp>
      <p:sp>
        <p:nvSpPr>
          <p:cNvPr id="156" name="Google Shape;156;p27"/>
          <p:cNvSpPr txBox="1"/>
          <p:nvPr/>
        </p:nvSpPr>
        <p:spPr>
          <a:xfrm>
            <a:off x="6031525" y="1002325"/>
            <a:ext cx="102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chemeClr val="dk2"/>
                </a:solidFill>
                <a:highlight>
                  <a:srgbClr val="FFFFFF"/>
                </a:highlight>
              </a:rPr>
              <a:t>Цель</a:t>
            </a:r>
            <a:endParaRPr b="1"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 txBox="1"/>
          <p:nvPr/>
        </p:nvSpPr>
        <p:spPr>
          <a:xfrm>
            <a:off x="224200" y="263775"/>
            <a:ext cx="3824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Игры, имеющие психотерапевтическую направленность</a:t>
            </a:r>
            <a:endParaRPr sz="1700"/>
          </a:p>
        </p:txBody>
      </p:sp>
      <p:sp>
        <p:nvSpPr>
          <p:cNvPr id="162" name="Google Shape;162;p28"/>
          <p:cNvSpPr txBox="1"/>
          <p:nvPr/>
        </p:nvSpPr>
        <p:spPr>
          <a:xfrm>
            <a:off x="4325825" y="263775"/>
            <a:ext cx="4523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Коррекция настроения и отдельных черт характера. Развитие умения чувствовать чужое настроение и эмоционально откликаться на него.</a:t>
            </a:r>
            <a:endParaRPr sz="1600"/>
          </a:p>
        </p:txBody>
      </p:sp>
      <p:sp>
        <p:nvSpPr>
          <p:cNvPr id="163" name="Google Shape;163;p28"/>
          <p:cNvSpPr txBox="1"/>
          <p:nvPr/>
        </p:nvSpPr>
        <p:spPr>
          <a:xfrm>
            <a:off x="224200" y="1095075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Психомышечная тренировка</a:t>
            </a:r>
            <a:endParaRPr sz="1700"/>
          </a:p>
        </p:txBody>
      </p:sp>
      <p:sp>
        <p:nvSpPr>
          <p:cNvPr id="164" name="Google Shape;164;p28"/>
          <p:cNvSpPr txBox="1"/>
          <p:nvPr/>
        </p:nvSpPr>
        <p:spPr>
          <a:xfrm>
            <a:off x="4325825" y="1095075"/>
            <a:ext cx="4457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Снятие психоэмоционального напряжения, обучение детей навыкам произвольного расслабления.</a:t>
            </a:r>
            <a:endParaRPr sz="1600"/>
          </a:p>
        </p:txBody>
      </p:sp>
      <p:sp>
        <p:nvSpPr>
          <p:cNvPr id="165" name="Google Shape;165;p28"/>
          <p:cNvSpPr txBox="1"/>
          <p:nvPr/>
        </p:nvSpPr>
        <p:spPr>
          <a:xfrm>
            <a:off x="224200" y="19263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Формирование адаптивных форм поведения</a:t>
            </a:r>
            <a:endParaRPr sz="1700"/>
          </a:p>
        </p:txBody>
      </p:sp>
      <p:sp>
        <p:nvSpPr>
          <p:cNvPr id="166" name="Google Shape;166;p28"/>
          <p:cNvSpPr txBox="1"/>
          <p:nvPr/>
        </p:nvSpPr>
        <p:spPr>
          <a:xfrm>
            <a:off x="4325825" y="1926375"/>
            <a:ext cx="4457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Развитие навыков совместной деятельности, закрепление конструктивных способов разрешения конфликтных ситуаций.</a:t>
            </a:r>
            <a:endParaRPr sz="1600"/>
          </a:p>
        </p:txBody>
      </p:sp>
      <p:sp>
        <p:nvSpPr>
          <p:cNvPr id="167" name="Google Shape;167;p28"/>
          <p:cNvSpPr txBox="1"/>
          <p:nvPr/>
        </p:nvSpPr>
        <p:spPr>
          <a:xfrm>
            <a:off x="224200" y="27576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Приобщение детей к народной культуре</a:t>
            </a:r>
            <a:endParaRPr sz="1700"/>
          </a:p>
        </p:txBody>
      </p:sp>
      <p:sp>
        <p:nvSpPr>
          <p:cNvPr id="168" name="Google Shape;168;p28"/>
          <p:cNvSpPr txBox="1"/>
          <p:nvPr/>
        </p:nvSpPr>
        <p:spPr>
          <a:xfrm>
            <a:off x="4325825" y="2757675"/>
            <a:ext cx="4523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Развитие патриотических качеств личности. Обогащение чувственного и эмоционального опыта детей.</a:t>
            </a:r>
            <a:endParaRPr sz="1600"/>
          </a:p>
        </p:txBody>
      </p:sp>
      <p:sp>
        <p:nvSpPr>
          <p:cNvPr id="169" name="Google Shape;169;p28"/>
          <p:cNvSpPr txBox="1"/>
          <p:nvPr/>
        </p:nvSpPr>
        <p:spPr>
          <a:xfrm>
            <a:off x="224200" y="3668100"/>
            <a:ext cx="30000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highlight>
                  <a:srgbClr val="FFFFFF"/>
                </a:highlight>
              </a:rPr>
              <a:t>Организация театрализованной деятельности</a:t>
            </a:r>
            <a:endParaRPr sz="1700"/>
          </a:p>
        </p:txBody>
      </p:sp>
      <p:sp>
        <p:nvSpPr>
          <p:cNvPr id="170" name="Google Shape;170;p28"/>
          <p:cNvSpPr txBox="1"/>
          <p:nvPr/>
        </p:nvSpPr>
        <p:spPr>
          <a:xfrm>
            <a:off x="4325825" y="3588975"/>
            <a:ext cx="4523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2"/>
                </a:solidFill>
                <a:highlight>
                  <a:srgbClr val="FFFFFF"/>
                </a:highlight>
              </a:rPr>
              <a:t>Обучать детей навыкам партнерства в игре. Продолжать формировать у детей желание участвовать в совместной деятельности. Учить детей регулировать свои эмоциональные проявления и чувства. Снятие психоэмоциональной зажатости.</a:t>
            </a:r>
            <a:endParaRPr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/>
          <p:nvPr>
            <p:ph idx="1" type="body"/>
          </p:nvPr>
        </p:nvSpPr>
        <p:spPr>
          <a:xfrm>
            <a:off x="430400" y="453500"/>
            <a:ext cx="4647300" cy="424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ru" sz="1500">
                <a:solidFill>
                  <a:srgbClr val="77838F"/>
                </a:solidFill>
                <a:latin typeface="Comic Sans MS"/>
                <a:ea typeface="Comic Sans MS"/>
                <a:cs typeface="Comic Sans MS"/>
                <a:sym typeface="Comic Sans MS"/>
              </a:rPr>
              <a:t>Итак</a:t>
            </a:r>
            <a:r>
              <a:rPr lang="ru" sz="1500">
                <a:solidFill>
                  <a:srgbClr val="77838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эмоционально-волевая сфера у детей с задержкой психического развития находится как бы на более ранней ступени развития. Затруднения в обучении связаны с незрелостью мотивационной сферы личности в целом (преобладают игровые интересы). Эти особенности необходимо учитывать при обучении таких детей с целью правильной подачи им учебного материала и уменьшения возникающих у детей трудностей в обучении.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6" name="Google Shape;17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588" y="361175"/>
            <a:ext cx="3148276" cy="209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2138" y="2460675"/>
            <a:ext cx="3359200" cy="209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/>
          <p:nvPr>
            <p:ph type="title"/>
          </p:nvPr>
        </p:nvSpPr>
        <p:spPr>
          <a:xfrm>
            <a:off x="311700" y="220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300"/>
              <a:t>Список использованной литературы:</a:t>
            </a:r>
            <a:endParaRPr sz="2300"/>
          </a:p>
        </p:txBody>
      </p:sp>
      <p:sp>
        <p:nvSpPr>
          <p:cNvPr id="183" name="Google Shape;183;p30"/>
          <p:cNvSpPr txBox="1"/>
          <p:nvPr>
            <p:ph idx="1" type="body"/>
          </p:nvPr>
        </p:nvSpPr>
        <p:spPr>
          <a:xfrm>
            <a:off x="311700" y="678925"/>
            <a:ext cx="8520600" cy="39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Выготский Л.С. Дефектология / Л.С. Выготский // Сборник сочинений: в 6 т. Гл. ред. А.В. Запорожец. – М.: Педагогика - Т.5: Основы дефектологии. - 1983. – 369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Изард К.Э. Эмоции человека / К.Э. Изард. – М.: Издательство МГУ, 1980. – 440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Ильин Е.П. О соотношении понятий, характеризующих волевую активность человека / Е.П. Ильин // Эмоционально-волевая регуляция поведения и деятельности: Тезисы Всесоюзной конференции молодых ученых. - Симферополь, 1983. - С. 71-85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Калин В.К. Волевая регуляция как проблема формы деятельности / В.К. Калин // Эмоционально-волевая регуляция поведения и деятельности: Тезисы Всесоюзной конференции молодых ученых. - Симферополь, 1983. - С. 101-107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Гонеев А.Д. Основы коррекционной педагогики / А.Д. Гонеев, Н.И. Лифинцева, Н.В. Ялпаева. - М.: Академия, 2009. - 280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Лубовский В.И. Психологические проблемы диагностики аномального развития детей / В.И. Лубовский. - М.: Педагогика, 2001. - 210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Мамайчук И.И. Помощь психолога ребенку с задержкой психического развития: научно-практическое руководство / И.И. Мамайчук, М.Н. Ильина. - СПб.: Речь, 2004. - 352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Маркова Л.С. Организация коррекционно-развивающего обучения дошкольников с задержкой психического развития: практическое пособие / Л.С. Маркова. - М.: АРКТИ, 2002. - 187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Font typeface="Times New Roman"/>
              <a:buAutoNum type="arabicPeriod"/>
            </a:pPr>
            <a:r>
              <a:rPr lang="ru" sz="1300">
                <a:solidFill>
                  <a:srgbClr val="666666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Маркова Л.С. Организация коррекционно-развивающего обучения дошкольников с задержкой психического развития: практическое пособие / Л.С. Маркова. - М.: АРКТИ, 2002. - 187 с.</a:t>
            </a:r>
            <a:endParaRPr sz="1300">
              <a:solidFill>
                <a:srgbClr val="666666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Эмоционально-волевая сфера</a:t>
            </a:r>
            <a:endParaRPr b="1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623400" y="11129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750">
                <a:solidFill>
                  <a:srgbClr val="4D5156"/>
                </a:solidFill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— это свойства человека, характеризующие содержание, качество и динамику его эмоций и чувств, в том числе способов их регуляции.</a:t>
            </a:r>
            <a:endParaRPr sz="25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3300" y="2014075"/>
            <a:ext cx="4917400" cy="265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Эмоции</a:t>
            </a:r>
            <a:endParaRPr b="1"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487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2794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Эмоции </a:t>
            </a: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- психическое отражение в форме переживания жизненного смысла явлений и ситуаций, в основе которого лежит отношение их объективных свойств к потребностям субъекта.</a:t>
            </a:r>
            <a:endParaRPr sz="16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2794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Изучением эмоций занимались такие выдающиеся отечественные и зарубежные психологи и нейрофизиологи как Петр Кузьмич Анохин, Лев Семенович Выготский, </a:t>
            </a: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Александр Романович Лурия,</a:t>
            </a: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Чарльз Дарвин и другие.</a:t>
            </a:r>
            <a:endParaRPr sz="16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2225" y="1353800"/>
            <a:ext cx="3656100" cy="2435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Воля</a:t>
            </a:r>
            <a:endParaRPr b="1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679575" y="1152475"/>
            <a:ext cx="5324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- сознательная саморегуляция поведения, проявляющаяся в мобилизации поведенческой активности на достижение целей, осознаваемых субъектом как необходимость и возможность, способность человека к саморегуляции (М.И. Еникеев).</a:t>
            </a:r>
            <a:endParaRPr sz="15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Волевое поведение обусловлено внутренним планом действий, сознательным выбором цели и средств деятельности с учетом условий, необходимых для достижения планируемого результата, опережающим отражением действительности.</a:t>
            </a:r>
            <a:endParaRPr sz="17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150" y="1370500"/>
            <a:ext cx="3203326" cy="2402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512350" y="956100"/>
            <a:ext cx="4486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mic Sans MS"/>
              <a:buChar char="●"/>
            </a:pP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Формирование эмоционально-волевой сферы является одним из важнейших условий становления личности ребенка, опыт которого непрерывно обогащается. </a:t>
            </a:r>
            <a:endParaRPr sz="16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mic Sans MS"/>
              <a:buChar char="●"/>
            </a:pP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Развитие эмоциональной сферы способствует семья, школа, вся та жизнь, которая окружает и постоянно воздействует на ребенка.</a:t>
            </a:r>
            <a:endParaRPr sz="16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Comic Sans MS"/>
              <a:buChar char="●"/>
            </a:pPr>
            <a:r>
              <a:rPr lang="ru" sz="16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Эмоционально-волевая сфера признана первичной формой психической жизни, "центральным звеном" в психическом развитии личности.</a:t>
            </a:r>
            <a:endParaRPr sz="2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8550" y="1343650"/>
            <a:ext cx="3684300" cy="245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Особенности эмоционально-волевой сферы детей с ЗПР</a:t>
            </a:r>
            <a:endParaRPr b="1"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77625" y="1588250"/>
            <a:ext cx="3829500" cy="30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9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Дети с ЗПР испытывают затруднения в вербализации своих эмоций, состояний, настроения. Как правило, они не могут дать четкий и понятный сигнал о наступлении усталости, о нежелании выполнять задание, о дискомфорте и др.</a:t>
            </a: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200"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8875" y="1667375"/>
            <a:ext cx="4141324" cy="276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Причины затруднений в вербализации эмоций, состояний, настроения у детей с ЗПР:</a:t>
            </a:r>
            <a:endParaRPr b="1"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569425"/>
            <a:ext cx="8520600" cy="334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16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а) недостаточный опыт распознавания собственных эмоциональных переживаний;</a:t>
            </a:r>
            <a:endParaRPr sz="2116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016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б) имеющийся у большинства детей с ЗПР негативный опыт взаимодействия со взрослым препятствует прямому и открытому переживанию своего настроения;</a:t>
            </a:r>
            <a:endParaRPr sz="2016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016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в) не хватает для этого словарного запаса и элементарного умения формулировать свои мысли;</a:t>
            </a:r>
            <a:endParaRPr sz="2016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4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г) многие дети с ЗПР, особенно обусловленной педагогической запущенностью, развиваются вне культуры человеческих отношений и не имеют образцов эффективного информирования другого человека о своих переживаниях. </a:t>
            </a:r>
            <a:endParaRPr sz="234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24875" y="474775"/>
            <a:ext cx="4818600" cy="44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2. Детям с ЗПР свойственна низкая степень устойчивости внимания, поэтому необходимо специально организовывать и направлять внимание детей.</a:t>
            </a:r>
            <a:endParaRPr sz="15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3. Они нуждаются в большем количестве проб, чтобы освоить способ деятельности и войти в ситуацию диагностики.</a:t>
            </a:r>
            <a:endParaRPr sz="15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8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4. Задержка речевого развития часто является причиной того, что интуитивное понимание не всегда сопровождается адекватной вербализацией ребенком понимаемого, а в ряде случаев вербальное и невербальное поведение одного и того же ребенка существует как бы независимо друг от друга.</a:t>
            </a:r>
            <a:endParaRPr sz="1508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7750" y="2497275"/>
            <a:ext cx="3250250" cy="21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3252" y="474775"/>
            <a:ext cx="3039250" cy="202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272125" y="395650"/>
            <a:ext cx="4765800" cy="38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5. Интеллектуальная недостаточность этих детей проявляется в том, что сложные инструкции им недоступны. Необходимо дробить задание на короткие отрезки и предъявлять ребенку поэтапно, формулируя задачу предельно четко и конкретно.</a:t>
            </a:r>
            <a:endParaRPr sz="15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6. Высокая степень истощаемости детей с ЗПР может принимать форму как утомления, так и излишнего возбуждения. В любом случае происходит быстрая потеря интереса к работе и снижение работоспособности. Дети с ЗПР менее способны к мобилизации сил, чем нормально развивающиеся. Кроме того, такая мобилизация может привести к еще большему истощению. Поэтому нежелательно принуждать ребенка продолжать деятельность после наступления утомления.</a:t>
            </a:r>
            <a:endParaRPr sz="15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7125" y="2287475"/>
            <a:ext cx="3470750" cy="231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875" y="395650"/>
            <a:ext cx="3363244" cy="189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