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371" r:id="rId3"/>
    <p:sldId id="374" r:id="rId4"/>
    <p:sldId id="375" r:id="rId5"/>
    <p:sldId id="379" r:id="rId6"/>
    <p:sldId id="380" r:id="rId7"/>
    <p:sldId id="381" r:id="rId8"/>
    <p:sldId id="382" r:id="rId9"/>
    <p:sldId id="260" r:id="rId10"/>
    <p:sldId id="308" r:id="rId11"/>
    <p:sldId id="309" r:id="rId12"/>
    <p:sldId id="261" r:id="rId13"/>
    <p:sldId id="262" r:id="rId14"/>
    <p:sldId id="263" r:id="rId15"/>
    <p:sldId id="265" r:id="rId16"/>
    <p:sldId id="268" r:id="rId17"/>
    <p:sldId id="313" r:id="rId18"/>
    <p:sldId id="317" r:id="rId19"/>
    <p:sldId id="319" r:id="rId20"/>
    <p:sldId id="321" r:id="rId21"/>
    <p:sldId id="331" r:id="rId22"/>
    <p:sldId id="332" r:id="rId23"/>
    <p:sldId id="333" r:id="rId24"/>
    <p:sldId id="334" r:id="rId25"/>
    <p:sldId id="343" r:id="rId26"/>
    <p:sldId id="354" r:id="rId27"/>
    <p:sldId id="26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5109B-6FB7-407B-B193-B9351557C047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4F6847-F046-4457-AEF4-741F6452D4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190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F24A-1AAC-4F48-957D-AD1BAB506855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9C978-DF33-4D12-9CFC-54C0DF9E8E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017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F24A-1AAC-4F48-957D-AD1BAB506855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9C978-DF33-4D12-9CFC-54C0DF9E8E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447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F24A-1AAC-4F48-957D-AD1BAB506855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9C978-DF33-4D12-9CFC-54C0DF9E8E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407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F24A-1AAC-4F48-957D-AD1BAB506855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9C978-DF33-4D12-9CFC-54C0DF9E8E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470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F24A-1AAC-4F48-957D-AD1BAB506855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9C978-DF33-4D12-9CFC-54C0DF9E8E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10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F24A-1AAC-4F48-957D-AD1BAB506855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9C978-DF33-4D12-9CFC-54C0DF9E8E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28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F24A-1AAC-4F48-957D-AD1BAB506855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9C978-DF33-4D12-9CFC-54C0DF9E8E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449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F24A-1AAC-4F48-957D-AD1BAB506855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9C978-DF33-4D12-9CFC-54C0DF9E8E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660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F24A-1AAC-4F48-957D-AD1BAB506855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9C978-DF33-4D12-9CFC-54C0DF9E8E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680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F24A-1AAC-4F48-957D-AD1BAB506855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9C978-DF33-4D12-9CFC-54C0DF9E8E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503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F24A-1AAC-4F48-957D-AD1BAB506855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9C978-DF33-4D12-9CFC-54C0DF9E8E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937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5F24A-1AAC-4F48-957D-AD1BAB506855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9C978-DF33-4D12-9CFC-54C0DF9E8E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043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sian-money.ru/PaperMoney.aspx?id=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sian-money.ru/PaperMoney.aspx?id=3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sian-money.ru/PaperMoney.aspx?id=3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sian-money.ru/PaperMoney.aspx?id=7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sian-money.ru/PaperMoney.aspx?id=9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sian-money.ru/Coins.aspx?id=89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sian-money.ru/Coins.aspx?id=98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sian-money.ru/Coins.aspx?id=10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sian-money.ru/Coins.aspx?id=96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sian-money.ru/Coins.aspx?id=85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articlinx.blogspot.ru/2011_05_01_archive.html" TargetMode="External"/><Relationship Id="rId13" Type="http://schemas.openxmlformats.org/officeDocument/2006/relationships/hyperlink" Target="http://kulturarusi.ru/%D0%BA%D0%BB%D0%B0%D0%B4%D1%8B-%D0%BF%D0%BE%D0%B7%D0%B4%D0%BD%D0%B5%D0%B3%D0%BE-%D0%BF%D0%B5%D1%80%D0%B8%D0%BE%D0%B4%D0%B0-%D0%B4%D1%80%D0%B5%D0%B2%D0%BD%D0%B5%D0%B9-%D1%80%D1%83%D1%81%D0%B8/" TargetMode="External"/><Relationship Id="rId3" Type="http://schemas.openxmlformats.org/officeDocument/2006/relationships/hyperlink" Target="http://www.b2386828.msk.ru/9/55-06.html" TargetMode="External"/><Relationship Id="rId7" Type="http://schemas.openxmlformats.org/officeDocument/2006/relationships/hyperlink" Target="http://dengi-i-my.blogspot.ru/2010/07/blog-post_08.html" TargetMode="External"/><Relationship Id="rId12" Type="http://schemas.openxmlformats.org/officeDocument/2006/relationships/hyperlink" Target="http://romo.ua/1043096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ussian-money.ru/CoinsCategory.aspx?id=11" TargetMode="External"/><Relationship Id="rId11" Type="http://schemas.openxmlformats.org/officeDocument/2006/relationships/hyperlink" Target="http://novostislyxi.webtalk.ru/viewtopic.php?id=4&amp;p=39" TargetMode="External"/><Relationship Id="rId5" Type="http://schemas.openxmlformats.org/officeDocument/2006/relationships/hyperlink" Target="http://www.iro.yar.ru/resource/distant/math/metrol_10.htm" TargetMode="External"/><Relationship Id="rId10" Type="http://schemas.openxmlformats.org/officeDocument/2006/relationships/hyperlink" Target="http://dgficc.com/news/%D0%BA%D0%B0%D0%BA%D0%B0%D0%BE-%D0%B1%D0%BE%D0%B1%D1%8B-%D0%BA%D0%B0%D1%87%D0%B5%D1%81%D1%82%D0%B2%D0%BE-%D0%BF%D1%80%D0%BE%D1%82%D0%B8%D0%B2-%D0%BA%D0%BE%D0%BB%D0%B8%D1%87%D0%B5%D1%81%D1%82%D0%B2" TargetMode="External"/><Relationship Id="rId4" Type="http://schemas.openxmlformats.org/officeDocument/2006/relationships/hyperlink" Target="http://tyagusheva.edurm.ru/doc/publikazia.htm-" TargetMode="External"/><Relationship Id="rId9" Type="http://schemas.openxmlformats.org/officeDocument/2006/relationships/hyperlink" Target="http://russobor.com/publikaci-sobora/pro-finansy-i-ne-tolko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357166"/>
            <a:ext cx="598645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ИСТОРИЯ ДЕНЕГ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3286124"/>
            <a:ext cx="5256584" cy="1752600"/>
          </a:xfrm>
        </p:spPr>
        <p:txBody>
          <a:bodyPr>
            <a:normAutofit fontScale="85000" lnSpcReduction="20000"/>
          </a:bodyPr>
          <a:lstStyle/>
          <a:p>
            <a:pPr algn="just"/>
            <a:endParaRPr lang="ru-RU" dirty="0" smtClean="0">
              <a:solidFill>
                <a:schemeClr val="tx1"/>
              </a:solidFill>
            </a:endParaRPr>
          </a:p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pPr algn="just"/>
            <a:endParaRPr lang="ru-RU" dirty="0" smtClean="0">
              <a:solidFill>
                <a:schemeClr val="tx1"/>
              </a:solidFill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Гладкова </a:t>
            </a:r>
            <a:r>
              <a:rPr lang="ru-RU" b="1" smtClean="0">
                <a:solidFill>
                  <a:schemeClr val="tx1"/>
                </a:solidFill>
              </a:rPr>
              <a:t>Наталья Владимировна</a:t>
            </a:r>
            <a:endParaRPr lang="ru-RU" b="1" dirty="0" smtClean="0">
              <a:solidFill>
                <a:schemeClr val="tx1"/>
              </a:solidFill>
            </a:endParaRPr>
          </a:p>
          <a:p>
            <a:pPr algn="r"/>
            <a:endParaRPr lang="ru-RU" dirty="0"/>
          </a:p>
        </p:txBody>
      </p:sp>
      <p:pic>
        <p:nvPicPr>
          <p:cNvPr id="1026" name="Picture 2" descr="C:\Users\Галя\Desktop\kubishkasmonetam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643050"/>
            <a:ext cx="3193179" cy="4148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748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АЛТЫН=3 копейкам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3131840" y="1340768"/>
            <a:ext cx="5688632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старин. русск. монетная единица, </a:t>
            </a:r>
          </a:p>
          <a:p>
            <a:pPr marL="0" indent="0" algn="ctr">
              <a:buNone/>
            </a:pPr>
            <a:r>
              <a:rPr lang="ru-RU" dirty="0"/>
              <a:t>от татар. </a:t>
            </a:r>
            <a:r>
              <a:rPr lang="ru-RU" dirty="0" err="1"/>
              <a:t>алты</a:t>
            </a:r>
            <a:r>
              <a:rPr lang="ru-RU" dirty="0"/>
              <a:t>-шесть; </a:t>
            </a:r>
          </a:p>
          <a:p>
            <a:pPr marL="0" indent="0" algn="ctr">
              <a:buNone/>
            </a:pPr>
            <a:r>
              <a:rPr lang="ru-RU" dirty="0"/>
              <a:t>в А. считалось от 3-6 денег. </a:t>
            </a:r>
          </a:p>
          <a:p>
            <a:pPr marL="0" indent="0" algn="ctr">
              <a:buNone/>
            </a:pPr>
            <a:r>
              <a:rPr lang="ru-RU" dirty="0"/>
              <a:t>До Петра особой монеты А. </a:t>
            </a:r>
          </a:p>
          <a:p>
            <a:pPr marL="0" indent="0" algn="ctr">
              <a:buNone/>
            </a:pPr>
            <a:r>
              <a:rPr lang="ru-RU" dirty="0"/>
              <a:t>не чеканилось, лишь с 1704 </a:t>
            </a:r>
          </a:p>
          <a:p>
            <a:pPr marL="0" indent="0" algn="ctr">
              <a:buNone/>
            </a:pPr>
            <a:r>
              <a:rPr lang="ru-RU" dirty="0"/>
              <a:t>но были скоро изъяты, </a:t>
            </a:r>
          </a:p>
          <a:p>
            <a:pPr marL="0" indent="0" algn="ctr">
              <a:buNone/>
            </a:pPr>
            <a:r>
              <a:rPr lang="ru-RU" dirty="0"/>
              <a:t>счет же удержался в народе </a:t>
            </a:r>
          </a:p>
          <a:p>
            <a:pPr marL="0" indent="0" algn="ctr">
              <a:buNone/>
            </a:pPr>
            <a:r>
              <a:rPr lang="ru-RU" dirty="0"/>
              <a:t>(пятиалтынный). </a:t>
            </a:r>
          </a:p>
        </p:txBody>
      </p:sp>
      <p:pic>
        <p:nvPicPr>
          <p:cNvPr id="6" name="Picture 27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430100"/>
            <a:ext cx="2429214" cy="2429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430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ГРИВЕННИК=10 </a:t>
            </a:r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копейкам</a:t>
            </a:r>
            <a:endParaRPr lang="ru-RU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5328592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Русская </a:t>
            </a:r>
            <a:r>
              <a:rPr lang="ru-RU" dirty="0"/>
              <a:t>разменная серебряная </a:t>
            </a:r>
          </a:p>
          <a:p>
            <a:pPr marL="0" indent="0" algn="ctr">
              <a:buNone/>
            </a:pPr>
            <a:r>
              <a:rPr lang="ru-RU" dirty="0"/>
              <a:t>низкопробная монета в 10 коп. 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Впервые </a:t>
            </a:r>
            <a:r>
              <a:rPr lang="ru-RU" dirty="0"/>
              <a:t>стала чеканиться </a:t>
            </a:r>
          </a:p>
          <a:p>
            <a:pPr marL="0" indent="0" algn="ctr">
              <a:buNone/>
            </a:pPr>
            <a:r>
              <a:rPr lang="ru-RU" dirty="0"/>
              <a:t>с 1726, 72-ой пробы с 1810,</a:t>
            </a:r>
          </a:p>
          <a:p>
            <a:pPr marL="0" indent="0" algn="ctr">
              <a:buNone/>
            </a:pPr>
            <a:r>
              <a:rPr lang="ru-RU" dirty="0"/>
              <a:t> 48-ой пробы с 1867 и </a:t>
            </a:r>
          </a:p>
          <a:p>
            <a:pPr marL="0" indent="0" algn="ctr">
              <a:buNone/>
            </a:pPr>
            <a:r>
              <a:rPr lang="ru-RU" dirty="0"/>
              <a:t>500-ой пробы с 1885г.</a:t>
            </a:r>
          </a:p>
          <a:p>
            <a:endParaRPr lang="ru-RU" dirty="0"/>
          </a:p>
        </p:txBody>
      </p:sp>
      <p:pic>
        <p:nvPicPr>
          <p:cNvPr id="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132856"/>
            <a:ext cx="3098979" cy="305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857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ПОЛУШКА, ПОЛУДЕНГА = 1/4 копейки</a:t>
            </a:r>
            <a:endParaRPr lang="ru-RU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435280" cy="3052936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серебряная русская монета равная половине </a:t>
            </a:r>
            <a:r>
              <a:rPr lang="ru-RU" dirty="0" err="1" smtClean="0"/>
              <a:t>московки</a:t>
            </a:r>
            <a:r>
              <a:rPr lang="ru-RU" dirty="0" smtClean="0"/>
              <a:t> или четверти новгородки. Встречавшаяся в Древней Руси в XV в. В XVI-XVII вв. (после реформ 1534 г.) </a:t>
            </a:r>
            <a:r>
              <a:rPr lang="ru-RU" dirty="0" err="1" smtClean="0"/>
              <a:t>полуденга</a:t>
            </a:r>
            <a:r>
              <a:rPr lang="ru-RU" dirty="0" smtClean="0"/>
              <a:t> = 1/4 копейки и весила около 0,17 гр. </a:t>
            </a:r>
          </a:p>
          <a:p>
            <a:pPr marL="0" indent="0" algn="ctr">
              <a:buNone/>
            </a:pPr>
            <a:r>
              <a:rPr lang="ru-RU" dirty="0" smtClean="0"/>
              <a:t>С 1700 по 1800 чеканились медные полушки, с 1839 г. им соответствовали монеты с надписью "1/4 копейки".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175" y="4149080"/>
            <a:ext cx="4064000" cy="209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939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КОПЕЙКА</a:t>
            </a:r>
            <a:endParaRPr lang="ru-RU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/>
              <a:t>Р</a:t>
            </a:r>
            <a:r>
              <a:rPr lang="ru-RU" dirty="0" smtClean="0"/>
              <a:t>усская серебряная монета, чеканенная с 1534 г.  Ее вес равнялся весу новгородской </a:t>
            </a:r>
            <a:r>
              <a:rPr lang="ru-RU" dirty="0" err="1" smtClean="0"/>
              <a:t>денги</a:t>
            </a:r>
            <a:r>
              <a:rPr lang="ru-RU" dirty="0" smtClean="0"/>
              <a:t>,  или новгородки, которая после завоевания Новгорода Иваном III (1462-1505) в 1478 г. стала использоваться в Москве.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933056"/>
            <a:ext cx="2592288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73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/>
          <a:lstStyle/>
          <a:p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Денежные единицы</a:t>
            </a:r>
            <a:endParaRPr lang="ru-RU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i="1" dirty="0"/>
              <a:t>рубль</a:t>
            </a:r>
            <a:r>
              <a:rPr lang="ru-RU" dirty="0"/>
              <a:t> = 2 полтинам</a:t>
            </a:r>
            <a:br>
              <a:rPr lang="ru-RU" dirty="0"/>
            </a:br>
            <a:r>
              <a:rPr lang="ru-RU" i="1" dirty="0"/>
              <a:t>полтина</a:t>
            </a:r>
            <a:r>
              <a:rPr lang="ru-RU" dirty="0"/>
              <a:t> = 50 копейкам</a:t>
            </a:r>
            <a:br>
              <a:rPr lang="ru-RU" dirty="0"/>
            </a:br>
            <a:r>
              <a:rPr lang="ru-RU" i="1" dirty="0"/>
              <a:t>пятиалтынный</a:t>
            </a:r>
            <a:r>
              <a:rPr lang="ru-RU" dirty="0"/>
              <a:t> = = 15 копейкам</a:t>
            </a:r>
            <a:br>
              <a:rPr lang="ru-RU" dirty="0"/>
            </a:br>
            <a:r>
              <a:rPr lang="ru-RU" i="1" dirty="0"/>
              <a:t>алтын</a:t>
            </a:r>
            <a:r>
              <a:rPr lang="ru-RU" dirty="0"/>
              <a:t> = 3 копейкам</a:t>
            </a:r>
            <a:br>
              <a:rPr lang="ru-RU" dirty="0"/>
            </a:br>
            <a:r>
              <a:rPr lang="ru-RU" i="1" dirty="0"/>
              <a:t>гривенник</a:t>
            </a:r>
            <a:r>
              <a:rPr lang="ru-RU" dirty="0"/>
              <a:t> = 10 копейкам</a:t>
            </a:r>
            <a:br>
              <a:rPr lang="ru-RU" dirty="0"/>
            </a:br>
            <a:r>
              <a:rPr lang="ru-RU" i="1" dirty="0"/>
              <a:t>2 деньги</a:t>
            </a:r>
            <a:r>
              <a:rPr lang="ru-RU" dirty="0"/>
              <a:t> = 1/2 копейки</a:t>
            </a:r>
            <a:br>
              <a:rPr lang="ru-RU" dirty="0"/>
            </a:br>
            <a:r>
              <a:rPr lang="ru-RU" i="1" dirty="0"/>
              <a:t>полушка</a:t>
            </a:r>
            <a:r>
              <a:rPr lang="ru-RU" dirty="0"/>
              <a:t> = 1/4 копейки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30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/>
          <a:lstStyle/>
          <a:p>
            <a:r>
              <a:rPr lang="ru-RU" u="sng" dirty="0" smtClean="0"/>
              <a:t>БУМАЖНЫЕ ДЕНЬГИ</a:t>
            </a:r>
            <a:endParaRPr lang="ru-RU" dirty="0"/>
          </a:p>
        </p:txBody>
      </p:sp>
      <p:pic>
        <p:nvPicPr>
          <p:cNvPr id="6" name="Объект 6" descr="http://stat17.privet.ru/lr/0915fd350732e6626e1724a50d46c930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0532" y="1844824"/>
            <a:ext cx="6843836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28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ru-RU" b="1" u="sng" dirty="0">
                <a:noFill/>
                <a:hlinkClick r:id="rId3"/>
              </a:rPr>
              <a:t>Ассигнации (1769-1843)</a:t>
            </a:r>
            <a:endParaRPr lang="ru-RU" b="1" dirty="0">
              <a:noFill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251520" y="1340768"/>
            <a:ext cx="5256584" cy="4824536"/>
          </a:xfrm>
          <a:noFill/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 января 1769 года по указу Екатерины II на банки был возложен обмен медных денег на государственные ассигнации четырех достоинств: 25, 50, 75 и 100 рублей. Их печатали черной краской на белой бумаге с водяными знаками. Так появились в России первые бумажные деньги.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1840 году начали печатать депозитные и кредитные билеты, а в 1843 году обесценившиеся ассигнации полностью заменили кредитными билетами. 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Объект 10" descr="Ассигнации (1769-1843)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170646"/>
            <a:ext cx="3024336" cy="25167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016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>
                <a:hlinkClick r:id="rId3"/>
              </a:rPr>
              <a:t>Первые советские </a:t>
            </a:r>
            <a:r>
              <a:rPr lang="ru-RU" u="sng" dirty="0" smtClean="0">
                <a:hlinkClick r:id="rId3"/>
              </a:rPr>
              <a:t>деньги</a:t>
            </a:r>
            <a:br>
              <a:rPr lang="ru-RU" u="sng" dirty="0" smtClean="0">
                <a:hlinkClick r:id="rId3"/>
              </a:rPr>
            </a:br>
            <a:r>
              <a:rPr lang="ru-RU" u="sng" dirty="0" smtClean="0">
                <a:hlinkClick r:id="rId3"/>
              </a:rPr>
              <a:t> </a:t>
            </a:r>
            <a:r>
              <a:rPr lang="ru-RU" u="sng" dirty="0">
                <a:hlinkClick r:id="rId3"/>
              </a:rPr>
              <a:t>(1919-1923)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55368" y="1484784"/>
            <a:ext cx="5688632" cy="464137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/>
              <a:t>Первые советские деньги печатались на плохой бумаге и имели простое оформление. В народе они получили название "</a:t>
            </a:r>
            <a:r>
              <a:rPr lang="ru-RU" dirty="0" err="1"/>
              <a:t>совзнаки</a:t>
            </a:r>
            <a:r>
              <a:rPr lang="ru-RU" dirty="0"/>
              <a:t>". В то время сложная ситуация в стране приводила к постоянному обесцениванию рубля. Чтобы облегчить рыночные расчеты, в 1921, 1922 и 1923 годах были проведены три деноминации государственных денежных знаков. </a:t>
            </a:r>
          </a:p>
        </p:txBody>
      </p:sp>
      <p:pic>
        <p:nvPicPr>
          <p:cNvPr id="6" name="Объект 5" descr="Первые советские деньги (1919-1923)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3240360" cy="25887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070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>
                <a:hlinkClick r:id="rId3"/>
              </a:rPr>
              <a:t>Оккупационные деньги 1941-1945 гг.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55776" y="1196752"/>
            <a:ext cx="6131024" cy="4929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Во время Великой Отечественной войны на некоторых оккупированных территориях Советского Союза германским правительством выпускались специальные "оккупационные деньги" с надписями на немецком языке. В 1943-1945 гг. такие деньги выпускались советским правительством для Германии и других освобождённых территорий. </a:t>
            </a:r>
          </a:p>
        </p:txBody>
      </p:sp>
      <p:pic>
        <p:nvPicPr>
          <p:cNvPr id="6" name="Объект 5" descr="Оккупационные деньги 1941-1945 гг.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365104"/>
            <a:ext cx="2471936" cy="18686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070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>
                <a:hlinkClick r:id="rId3"/>
              </a:rPr>
              <a:t>Советские деньги 1961-1992 годов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195736" y="1268760"/>
            <a:ext cx="6491064" cy="48574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В 1961 году снова было принято решение укрупнить денежную единицу. В обращение были выпущены денежные билеты образца 1961 года. Обмен денег проводился в течение 3 месяцев: с 1 января по 1 апреля 1961 года. С 1 января 1961 года золотое содержание рубля было повышено до 0.987412 г чистого золота. </a:t>
            </a:r>
          </a:p>
        </p:txBody>
      </p:sp>
      <p:pic>
        <p:nvPicPr>
          <p:cNvPr id="6" name="Объект 5" descr="Советские деньги 1961-1992 годов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61048"/>
            <a:ext cx="2615952" cy="22286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070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ЧТО ТАКОЕ ДЕНЬГИ?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642910" y="4357694"/>
            <a:ext cx="8229600" cy="1757362"/>
          </a:xfrm>
          <a:blipFill>
            <a:blip r:embed="rId3"/>
            <a:tile tx="0" ty="0" sx="100000" sy="100000" flip="none" algn="tl"/>
          </a:blipFill>
        </p:spPr>
        <p:txBody>
          <a:bodyPr>
            <a:normAutofit fontScale="85000" lnSpcReduction="10000"/>
          </a:bodyPr>
          <a:lstStyle/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Деньги</a:t>
            </a:r>
            <a:r>
              <a:rPr lang="ru-RU" dirty="0" smtClean="0"/>
              <a:t> это то, что принято группой людей в качестве средства  для обмена товарами, услугами или ресурсами. Каждая страна имеет свою собственную систему монет и бумажных денег. </a:t>
            </a:r>
          </a:p>
        </p:txBody>
      </p:sp>
      <p:pic>
        <p:nvPicPr>
          <p:cNvPr id="10" name="Рисунок 9" descr="http://blog.websteronline.com/wp-content/uploads/2012/05/old-money-cb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1357298"/>
            <a:ext cx="550072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6859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>
                <a:hlinkClick r:id="rId3"/>
              </a:rPr>
              <a:t>Билеты банка России </a:t>
            </a:r>
            <a:r>
              <a:rPr lang="ru-RU" u="sng" dirty="0" smtClean="0">
                <a:hlinkClick r:id="rId3"/>
              </a:rPr>
              <a:t>образца</a:t>
            </a:r>
            <a:br>
              <a:rPr lang="ru-RU" u="sng" dirty="0" smtClean="0">
                <a:hlinkClick r:id="rId3"/>
              </a:rPr>
            </a:br>
            <a:r>
              <a:rPr lang="ru-RU" u="sng" dirty="0" smtClean="0">
                <a:hlinkClick r:id="rId3"/>
              </a:rPr>
              <a:t> </a:t>
            </a:r>
            <a:r>
              <a:rPr lang="ru-RU" u="sng" dirty="0">
                <a:hlinkClick r:id="rId3"/>
              </a:rPr>
              <a:t>1997 года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7784" y="1628800"/>
            <a:ext cx="5987008" cy="50691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В 1997 году было принято решение об укрупнении денежной единицы. Это было обусловлено тем, что наметился небольшой рост валового национального продукта страны, и инфляция практически приблизилась к нормальной. Реформа 1998 года заключается в укрупнении рубля в 1000 раз. </a:t>
            </a:r>
          </a:p>
        </p:txBody>
      </p:sp>
      <p:pic>
        <p:nvPicPr>
          <p:cNvPr id="6" name="Объект 5" descr="Билеты банка России образца 1997 года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" y="3573016"/>
            <a:ext cx="2831976" cy="26607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070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>
                <a:hlinkClick r:id="rId3"/>
              </a:rPr>
              <a:t>Инвестиционные монеты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203848" y="1340768"/>
            <a:ext cx="5626968" cy="500141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dirty="0"/>
              <a:t>Инвестиционные монеты, в отличие от юбилейных монет, свободно реализуются без НДС в любых в банках страны. Стоимость монеты обычно на 20-30 % выше стоимости металла, необходимого для её изготовления.</a:t>
            </a:r>
            <a:br>
              <a:rPr lang="ru-RU" sz="2000" dirty="0"/>
            </a:br>
            <a:r>
              <a:rPr lang="ru-RU" sz="2000" dirty="0"/>
              <a:t>Инвестиционные монеты выпускаются качеством "</a:t>
            </a:r>
            <a:r>
              <a:rPr lang="ru-RU" sz="2000" dirty="0" err="1"/>
              <a:t>анциркулейтед</a:t>
            </a:r>
            <a:r>
              <a:rPr lang="ru-RU" sz="2000" dirty="0"/>
              <a:t>" и упаковываются в специальные капсулы. При отсутствии повреждений монету можно в любое время вернуть в банк с возвратом её стоимости на текущий день. Инвестиционными монетами, как и юбилейными, можно расплачиваться в любом магазине по номинальной стоимости, которая в сотни раз ниже реальной стоимости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6" name="Объект 5" descr="Инвестиционные монеты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77072"/>
            <a:ext cx="3048000" cy="2300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070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>
                <a:hlinkClick r:id="rId3"/>
              </a:rPr>
              <a:t>Суррогатные и сувенирные монеты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987824" y="1340768"/>
            <a:ext cx="5976664" cy="47853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В данном разделе представлены монеты России, имеющие номинал, но не являющиеся официальным платёжным средством. Монеты могут быть выпущены как на российских монетных дворах, так и частными лицами, а также за границей (как, например, сувенирные монеты Татарстана, выпущенные предположительно в США). </a:t>
            </a:r>
          </a:p>
        </p:txBody>
      </p:sp>
      <p:pic>
        <p:nvPicPr>
          <p:cNvPr id="6" name="Объект 5" descr="Суррогатные и сувенирные монеты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05064"/>
            <a:ext cx="3096344" cy="2300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070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>
                <a:hlinkClick r:id="rId3"/>
              </a:rPr>
              <a:t>Народное творчество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131840" y="1340768"/>
            <a:ext cx="5915000" cy="482453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/>
              <a:t>В последнее время, в связи с ростом числа коллекционеров, в продаже стали появляться монеты, которые никогда официально не выпускались. Обычно это настоящие монеты, но модифицированные специальным образом. Например: позолоченная монета номиналом 25 рублей "Сочи-2014" или 2 рубля 1995 года.</a:t>
            </a:r>
            <a:br>
              <a:rPr lang="ru-RU" dirty="0"/>
            </a:br>
            <a:r>
              <a:rPr lang="ru-RU" dirty="0"/>
              <a:t>Такие монеты не имеют никакой коллекционной ценности и даже утратили номинальную стоимость. </a:t>
            </a:r>
          </a:p>
        </p:txBody>
      </p:sp>
      <p:pic>
        <p:nvPicPr>
          <p:cNvPr id="6" name="Объект 5" descr="Народное творчество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05064"/>
            <a:ext cx="3168352" cy="2300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070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>
                <a:hlinkClick r:id="rId3"/>
              </a:rPr>
              <a:t>Юбилейные монеты </a:t>
            </a:r>
            <a:r>
              <a:rPr lang="ru-RU" u="sng" dirty="0" smtClean="0">
                <a:hlinkClick r:id="rId3"/>
              </a:rPr>
              <a:t/>
            </a:r>
            <a:br>
              <a:rPr lang="ru-RU" u="sng" dirty="0" smtClean="0">
                <a:hlinkClick r:id="rId3"/>
              </a:rPr>
            </a:br>
            <a:r>
              <a:rPr lang="ru-RU" u="sng" dirty="0" smtClean="0">
                <a:hlinkClick r:id="rId3"/>
              </a:rPr>
              <a:t>из </a:t>
            </a:r>
            <a:r>
              <a:rPr lang="ru-RU" u="sng" dirty="0">
                <a:hlinkClick r:id="rId3"/>
              </a:rPr>
              <a:t>золота и серебра (2004-2011)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35896" y="1628800"/>
            <a:ext cx="5338936" cy="4525963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/>
              <a:t>С 2004 по 2011 год Банк России выпускает монеты из драгоценных металлов, включающие в себя золото и серебро. Всего существует 5 серий монет: "300-летие денежной реформы Петра I", "Золотое кольцо России", "150-летие Третьяковской галереи", "190-летие ФГУП Гознак" и "150-летие первой российской почтовой марки". Кроме этого, выпущены отдельные монеты: "Покровский собор, г. Воронеж" и "Год итальянской культуры и итальянского языка в России". </a:t>
            </a:r>
          </a:p>
        </p:txBody>
      </p:sp>
      <p:pic>
        <p:nvPicPr>
          <p:cNvPr id="6" name="Объект 5" descr="Юбилейные монеты из золота и серебра (2004-2011)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05064"/>
            <a:ext cx="3384376" cy="25167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070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>
                <a:hlinkClick r:id="rId3"/>
              </a:rPr>
              <a:t>Юбилейные и памятные палладиевые монеты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7784" y="1600200"/>
            <a:ext cx="6059016" cy="452596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/>
              <a:t>В период с 1992 по 1995 год, банк России выпускал юбилейные и памятные палладиевые монеты качеством </a:t>
            </a:r>
            <a:r>
              <a:rPr lang="ru-RU" dirty="0" err="1"/>
              <a:t>пруф</a:t>
            </a:r>
            <a:r>
              <a:rPr lang="ru-RU" dirty="0"/>
              <a:t> и </a:t>
            </a:r>
            <a:r>
              <a:rPr lang="ru-RU" dirty="0" err="1"/>
              <a:t>анциркулейтед</a:t>
            </a:r>
            <a:r>
              <a:rPr lang="ru-RU" dirty="0"/>
              <a:t>. Данные монеты в обращение не выпускались и являются редкими коллекционными монетами, приобрести их можно было только в банке. Магазины свободно принимают эти монеты по номинальной стоимости, которая иногда в сотни раз меньше их реальной стоимости. </a:t>
            </a:r>
          </a:p>
        </p:txBody>
      </p:sp>
      <p:pic>
        <p:nvPicPr>
          <p:cNvPr id="6" name="Объект 5" descr="Юбилейные и памятные палладиевые монеты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653136"/>
            <a:ext cx="2543944" cy="17966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070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63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Современные деньги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" name="Объект 6" descr="http://super-chevrolet.narod.ru/relaksatsiya/istoriya_deneg/money.gif.png?rand=9057487537672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388096"/>
            <a:ext cx="2857500" cy="381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super-chevrolet.narod.ru/relaksatsiya/istoriya_deneg/Euros.jpg?rand=73690311669326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475663"/>
            <a:ext cx="3366656" cy="26389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Объект 5" descr="http://what-happened.ru/files/centrbanki/creditcard.jpg"/>
          <p:cNvPicPr>
            <a:picLocks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4293096"/>
            <a:ext cx="3775364" cy="197462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4" descr="http://www.designboom.com/cms/images/money/0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628800"/>
            <a:ext cx="2965577" cy="1951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1070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источники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8856984" cy="4785395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>
                <a:hlinkClick r:id="rId3"/>
              </a:rPr>
              <a:t>http://www.b2386828.msk.ru/9/55-06.html</a:t>
            </a:r>
            <a:r>
              <a:rPr lang="ru-RU" dirty="0" smtClean="0"/>
              <a:t> - старинные русские деньги с изображениями </a:t>
            </a:r>
          </a:p>
          <a:p>
            <a:r>
              <a:rPr lang="ru-RU" dirty="0" smtClean="0">
                <a:hlinkClick r:id="rId4"/>
              </a:rPr>
              <a:t>http://tyagusheva.edurm.ru/doc/publikazia.htm-</a:t>
            </a:r>
            <a:r>
              <a:rPr lang="ru-RU" dirty="0" smtClean="0"/>
              <a:t> старинные русские деньги  </a:t>
            </a:r>
          </a:p>
          <a:p>
            <a:r>
              <a:rPr lang="ru-RU" dirty="0" smtClean="0">
                <a:hlinkClick r:id="rId5"/>
              </a:rPr>
              <a:t>http://www.iro.yar.ru/resource/distant/math/metrol_10.htm</a:t>
            </a:r>
            <a:r>
              <a:rPr lang="ru-RU" dirty="0" smtClean="0"/>
              <a:t> старинные русские деньги</a:t>
            </a:r>
          </a:p>
          <a:p>
            <a:r>
              <a:rPr lang="ru-RU" u="sng" dirty="0">
                <a:hlinkClick r:id="rId6"/>
              </a:rPr>
              <a:t>http://</a:t>
            </a:r>
            <a:r>
              <a:rPr lang="ru-RU" u="sng" dirty="0" smtClean="0">
                <a:hlinkClick r:id="rId6"/>
              </a:rPr>
              <a:t>www.russian-money.ru/CoinsCategory.aspx?id=11</a:t>
            </a:r>
            <a:r>
              <a:rPr lang="ru-RU" dirty="0"/>
              <a:t> </a:t>
            </a:r>
            <a:r>
              <a:rPr lang="ru-RU" dirty="0" smtClean="0"/>
              <a:t>история денег</a:t>
            </a:r>
          </a:p>
          <a:p>
            <a:r>
              <a:rPr lang="en-US" dirty="0" smtClean="0">
                <a:hlinkClick r:id="rId7"/>
              </a:rPr>
              <a:t>http://dengi-i-my.blogspot.ru/2010/07/blog-post_08.html</a:t>
            </a:r>
            <a:r>
              <a:rPr lang="ru-RU" dirty="0" smtClean="0"/>
              <a:t> - изображение клада с деньгами</a:t>
            </a:r>
          </a:p>
          <a:p>
            <a:r>
              <a:rPr lang="en-US" dirty="0" smtClean="0">
                <a:hlinkClick r:id="rId8"/>
              </a:rPr>
              <a:t>http://articlinx.blogspot.ru/2011_05_01_archive.html</a:t>
            </a:r>
            <a:endParaRPr lang="ru-RU" dirty="0" smtClean="0"/>
          </a:p>
          <a:p>
            <a:r>
              <a:rPr lang="en-US" dirty="0" smtClean="0">
                <a:hlinkClick r:id="rId9"/>
              </a:rPr>
              <a:t>http://russobor.com/publikaci-sobora/pro-finansy-i-ne-tolko.html</a:t>
            </a:r>
            <a:r>
              <a:rPr lang="ru-RU" dirty="0" smtClean="0"/>
              <a:t> - фото современных денег</a:t>
            </a:r>
          </a:p>
          <a:p>
            <a:r>
              <a:rPr lang="en-US" dirty="0" smtClean="0">
                <a:hlinkClick r:id="rId10"/>
              </a:rPr>
              <a:t>http://dgficc.com/news/%D0%BA%D0%B0%D0%BA%D0%B0%D0%BE-%D0%B1%D0%BE%D0%B1%D1%8B-%D0%BA%D0%B0%D1%87%D0%B5%D1%81%D1%82%D0%B2%D0%BE-%D0%BF%D1%80%D0%BE%D1%82%D0%B8%D0%B2-%D0%BA%D0%BE%D0%BB%D0%B8%D1%87%D0%B5%D1%81%D1%82%D0%B2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dirty="0" smtClean="0"/>
              <a:t>- мешок с зернами какао </a:t>
            </a:r>
          </a:p>
          <a:p>
            <a:r>
              <a:rPr lang="en-US" dirty="0" smtClean="0">
                <a:hlinkClick r:id="rId11"/>
              </a:rPr>
              <a:t>http://novostislyxi.webtalk.ru/viewtopic.php?id=4&amp;p=39</a:t>
            </a:r>
            <a:r>
              <a:rPr lang="ru-RU" dirty="0" smtClean="0"/>
              <a:t> –</a:t>
            </a:r>
            <a:r>
              <a:rPr lang="en-US" dirty="0" smtClean="0"/>
              <a:t> </a:t>
            </a:r>
            <a:r>
              <a:rPr lang="ru-RU" dirty="0" smtClean="0"/>
              <a:t>самородок золота</a:t>
            </a:r>
          </a:p>
          <a:p>
            <a:r>
              <a:rPr lang="en-US" dirty="0" smtClean="0">
                <a:hlinkClick r:id="rId12"/>
              </a:rPr>
              <a:t>http://romo.ua/1043096</a:t>
            </a:r>
            <a:r>
              <a:rPr lang="ru-RU" dirty="0" smtClean="0"/>
              <a:t> - кусок серебряной Киевской шейной гривны </a:t>
            </a:r>
          </a:p>
          <a:p>
            <a:r>
              <a:rPr lang="en-US" dirty="0" smtClean="0">
                <a:hlinkClick r:id="rId13"/>
              </a:rPr>
              <a:t>http://kulturarusi.ru/%D0%BA%D0%BB%D0%B0%D0%B4%D1%8B-%D0%BF%D0%BE%D0%B7%D0%B4%D0%BD%D0%B5%D0%B3%D0%BE-%D0%BF%D0%B5%D1%80%D0%B8%D0%BE%D0%B4%D0%B0-%D0%B4%D1%80%D0%B5%D0%B2%D0%BD%D0%B5%D0%B9-%D1%80%D1%83%D1%81%D0%B8/</a:t>
            </a:r>
            <a:r>
              <a:rPr lang="ru-RU" dirty="0" smtClean="0"/>
              <a:t> - Клад серебряных денежных гривен из Михайловского Златоверхого монастыря. 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239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ИСТОРИЯ ВОЗНИКНОВЕНИЯ ДЕНЕГ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28596" y="1714488"/>
            <a:ext cx="4038600" cy="3929089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начале цивилизации у людей не было денег. 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Они обменивались друг с другом предметами - </a:t>
            </a:r>
            <a:r>
              <a:rPr lang="ru-RU" sz="16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товаром</a:t>
            </a:r>
            <a:r>
              <a:rPr lang="ru-RU" sz="16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 Охотник, имеющий больше животного меха, чем он мог бы использовать сам, менялся им с  соседом, поймавшим больше рыбы, чем необходимо было тому для еды.  Это называется </a:t>
            </a:r>
            <a:r>
              <a:rPr lang="ru-RU" sz="16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бартером</a:t>
            </a:r>
            <a:r>
              <a:rPr lang="ru-RU" sz="16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Но бартер имел недостатки. Если не было больше людей, которые нуждаются в мехах  охотника, то он не мог купить  за шкурки то, что ему было нужно. Надо было как-то решать эту проблему.</a:t>
            </a:r>
            <a:endParaRPr lang="ru-RU" sz="3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http://s3.amazonaws.com/readers/2010/11/12/barter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clrChange>
              <a:clrFrom>
                <a:srgbClr val="FFFEDF"/>
              </a:clrFrom>
              <a:clrTo>
                <a:srgbClr val="FFFED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1500174"/>
            <a:ext cx="3542380" cy="4286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6859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35832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ИСТОРИЯ ВОЗНИКНОВЕНИЯ ДЕНЕГ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35832" y="3975607"/>
            <a:ext cx="4608176" cy="2847893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Шло время, люди догадались использовать для постоянного обмена то, что было ценного в качестве своего рода денег. Крупный рогатый скот был одной из самых ранних форм денег. Люди, которые имели много коров, считались очень богатыми.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http://www.pbs.org/wgbh/nova/assets/img/history-money/image-01-larg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8503" y="1470702"/>
            <a:ext cx="3012181" cy="1933372"/>
          </a:xfrm>
          <a:prstGeom prst="rect">
            <a:avLst/>
          </a:prstGeom>
          <a:noFill/>
        </p:spPr>
      </p:pic>
      <p:pic>
        <p:nvPicPr>
          <p:cNvPr id="11" name="Picture 2" descr="http://www.pbs.org/wgbh/nova/assets/img/history-money/image-01-large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2383591"/>
            <a:ext cx="2733076" cy="1754228"/>
          </a:xfrm>
          <a:prstGeom prst="rect">
            <a:avLst/>
          </a:prstGeom>
          <a:noFill/>
        </p:spPr>
      </p:pic>
      <p:pic>
        <p:nvPicPr>
          <p:cNvPr id="13" name="Picture 2" descr="http://lifedon.com.ua/uploads/posts/2012-05/1338286564_zerno_ruki_meshok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8144" y="1916832"/>
            <a:ext cx="2746648" cy="205877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4048" y="4668541"/>
            <a:ext cx="39604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Позже зерно и соль стали общей формой денег. У них было преимущество, потому что их можно было взвесить. Так можно было наглядно определить, кто богаче.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6859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ИСТОРИЯ ВОЗНИКНОВЕНИЯ ДЕНЕГ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571472" y="5000636"/>
            <a:ext cx="8358246" cy="1143008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На Руси и в Европе очень ценились «мягкие деньги» - пушнина. Даже налоги в княжескую казну платили по «три белки с дыма», то есть по три беличьих шкурки с каждой избы.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7282" name="Picture 2" descr="Самые странные деньги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643042" y="1285860"/>
            <a:ext cx="5643602" cy="33912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6859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ИСТОРИЯ ВОЗНИКНОВЕНИЯ ДЕНЕГ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571472" y="5000636"/>
            <a:ext cx="8358246" cy="1143008"/>
          </a:xfrm>
          <a:blipFill>
            <a:blip r:embed="rId3"/>
            <a:tile tx="0" ty="0" sx="100000" sy="100000" flip="none" algn="tl"/>
          </a:blipFill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dirty="0" smtClean="0"/>
              <a:t>	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В течение долгого времени люди искали лучшие способы для торговли товарами. Купцы и путешественники обнаружили, что металл, особенно золото и серебро, одинаково высоко  ценился в разных странах. И стали использовать его для торговли и обмена. </a:t>
            </a:r>
          </a:p>
        </p:txBody>
      </p:sp>
      <p:pic>
        <p:nvPicPr>
          <p:cNvPr id="99330" name="Picture 2" descr="http://romo.ua/images/lots5/1043096/1877850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1285860"/>
            <a:ext cx="3357586" cy="3515797"/>
          </a:xfrm>
          <a:prstGeom prst="rect">
            <a:avLst/>
          </a:prstGeom>
          <a:noFill/>
        </p:spPr>
      </p:pic>
      <p:pic>
        <p:nvPicPr>
          <p:cNvPr id="99334" name="Picture 6" descr="http://savepic.su/206886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1714488"/>
            <a:ext cx="2714644" cy="2643206"/>
          </a:xfrm>
          <a:prstGeom prst="ellipse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6859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ИСТОРИЯ ВОЗНИКНОВЕНИЯ ДЕНЕГ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357158" y="5000636"/>
            <a:ext cx="8572560" cy="1357322"/>
          </a:xfrm>
          <a:blipFill>
            <a:blip r:embed="rId3"/>
            <a:tile tx="0" ty="0" sx="100000" sy="100000" flip="none" algn="tl"/>
          </a:blipFill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000" dirty="0" smtClean="0"/>
              <a:t>	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 Древней  Руси в качестве денег стали использовать гривны.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«Новгородская гривна»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 — длинная серебряная палочка весом около 204 граммов. Имела наибольшее значение в денежном обращении. Но гривна была неудобна: не всегда количество серебра в ней было одинаковым, да и носить ее было тяжеловато.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1378" name="Picture 2" descr="File:Grivn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673980" y="1285875"/>
            <a:ext cx="5581728" cy="3390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6859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ИСТОРИЯ ВОЗНИКНОВЕНИЯ ДЕНЕГ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571472" y="5000636"/>
            <a:ext cx="8358246" cy="1143008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На Руси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0354" name="Picture 2" descr="http://kulturarusi.ru/wp-content/uploads/2012/04/klad-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63" y="1557207"/>
            <a:ext cx="6256698" cy="31576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6859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otoramochki.com/fon/fon-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ПОЛТИНА, ПОЛТИННИК = 50 копейкам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4572008"/>
            <a:ext cx="8572560" cy="1857388"/>
          </a:xfr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2800" dirty="0"/>
              <a:t>Р</a:t>
            </a:r>
            <a:r>
              <a:rPr lang="ru-RU" sz="2800" dirty="0" smtClean="0"/>
              <a:t>усская единица стоимости, выпускавшаяся в XIV-XV вв. только в виде слитков и равная половине рублевого слитка – рубля. Со второй половины XV в. и до 1656 г.- счетно-денежная единица в 50 копеек или 5 гривен. Полтина, введенная царем Алексеем Михайловичем (1645-1676) в 1654 г., весила 16-20 гр. меди, имела диаметр 45 мм. и следующее изображение: царь на коне и двуглавый орел.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1571612"/>
            <a:ext cx="2857520" cy="2786082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38129">
            <a:off x="4902259" y="1537731"/>
            <a:ext cx="2863111" cy="279327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750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</TotalTime>
  <Words>1052</Words>
  <Application>Microsoft Office PowerPoint</Application>
  <PresentationFormat>Экран (4:3)</PresentationFormat>
  <Paragraphs>84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Calibri</vt:lpstr>
      <vt:lpstr>Times New Roman</vt:lpstr>
      <vt:lpstr>Тема Office</vt:lpstr>
      <vt:lpstr>ИСТОРИЯ ДЕНЕГ</vt:lpstr>
      <vt:lpstr>ЧТО ТАКОЕ ДЕНЬГИ?</vt:lpstr>
      <vt:lpstr>ИСТОРИЯ ВОЗНИКНОВЕНИЯ ДЕНЕГ</vt:lpstr>
      <vt:lpstr>ИСТОРИЯ ВОЗНИКНОВЕНИЯ ДЕНЕГ</vt:lpstr>
      <vt:lpstr>ИСТОРИЯ ВОЗНИКНОВЕНИЯ ДЕНЕГ</vt:lpstr>
      <vt:lpstr>ИСТОРИЯ ВОЗНИКНОВЕНИЯ ДЕНЕГ</vt:lpstr>
      <vt:lpstr>ИСТОРИЯ ВОЗНИКНОВЕНИЯ ДЕНЕГ</vt:lpstr>
      <vt:lpstr>ИСТОРИЯ ВОЗНИКНОВЕНИЯ ДЕНЕГ</vt:lpstr>
      <vt:lpstr>ПОЛТИНА, ПОЛТИННИК = 50 копейкам</vt:lpstr>
      <vt:lpstr>АЛТЫН=3 копейкам</vt:lpstr>
      <vt:lpstr>ГРИВЕННИК=10 копейкам</vt:lpstr>
      <vt:lpstr>ПОЛУШКА, ПОЛУДЕНГА = 1/4 копейки</vt:lpstr>
      <vt:lpstr>КОПЕЙКА</vt:lpstr>
      <vt:lpstr>Денежные единицы</vt:lpstr>
      <vt:lpstr>БУМАЖНЫЕ ДЕНЬГИ</vt:lpstr>
      <vt:lpstr>Ассигнации (1769-1843)</vt:lpstr>
      <vt:lpstr>Первые советские деньги  (1919-1923)</vt:lpstr>
      <vt:lpstr>Оккупационные деньги 1941-1945 гг.</vt:lpstr>
      <vt:lpstr>Советские деньги 1961-1992 годов</vt:lpstr>
      <vt:lpstr>Билеты банка России образца  1997 года</vt:lpstr>
      <vt:lpstr>Инвестиционные монеты</vt:lpstr>
      <vt:lpstr>Суррогатные и сувенирные монеты</vt:lpstr>
      <vt:lpstr>Народное творчество</vt:lpstr>
      <vt:lpstr>Юбилейные монеты  из золота и серебра (2004-2011)</vt:lpstr>
      <vt:lpstr>Юбилейные и памятные палладиевые монеты</vt:lpstr>
      <vt:lpstr>Современные деньги</vt:lpstr>
      <vt:lpstr>Используемые источники: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ДЕНЕГ</dc:title>
  <dc:creator>Светлана</dc:creator>
  <cp:lastModifiedBy>User</cp:lastModifiedBy>
  <cp:revision>57</cp:revision>
  <dcterms:created xsi:type="dcterms:W3CDTF">2013-01-16T11:30:48Z</dcterms:created>
  <dcterms:modified xsi:type="dcterms:W3CDTF">2023-02-08T10:27:21Z</dcterms:modified>
</cp:coreProperties>
</file>