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0"/>
  </p:notesMasterIdLst>
  <p:sldIdLst>
    <p:sldId id="260" r:id="rId3"/>
    <p:sldId id="261" r:id="rId4"/>
    <p:sldId id="259" r:id="rId5"/>
    <p:sldId id="265" r:id="rId6"/>
    <p:sldId id="264" r:id="rId7"/>
    <p:sldId id="266" r:id="rId8"/>
    <p:sldId id="279" r:id="rId9"/>
    <p:sldId id="262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80" r:id="rId21"/>
    <p:sldId id="287" r:id="rId22"/>
    <p:sldId id="283" r:id="rId23"/>
    <p:sldId id="286" r:id="rId24"/>
    <p:sldId id="281" r:id="rId25"/>
    <p:sldId id="282" r:id="rId26"/>
    <p:sldId id="285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738BD-B9EB-4DCE-91EE-5335B0C468DD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610B7-CD4C-418B-AF10-3C3B2C10A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80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05A26-C915-4315-85B2-09840262115C}" type="slidenum">
              <a:rPr lang="ru-RU"/>
              <a:pPr/>
              <a:t>25</a:t>
            </a:fld>
            <a:endParaRPr lang="ru-RU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5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12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2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26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80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7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380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12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9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49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22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880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99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8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09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44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2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5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44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55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783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6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1DCC8-CFDA-40F6-9376-C780BE2B0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24.09.2015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45C8-6E5F-47E1-B123-BECEBC95B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03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Rectrangular_parallelepiped.png" TargetMode="External"/><Relationship Id="rId2" Type="http://schemas.openxmlformats.org/officeDocument/2006/relationships/hyperlink" Target="//commons.wikimedia.org/wiki/File:Rectrangular_parallelepiped.png?uselang=ru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shky.r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festival.1september.ru/articles/626153/presentation/pril.pptx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goo.gl/ryTuUZ" TargetMode="External"/><Relationship Id="rId13" Type="http://schemas.openxmlformats.org/officeDocument/2006/relationships/hyperlink" Target="http://goo.gl/w0sKfs" TargetMode="External"/><Relationship Id="rId3" Type="http://schemas.openxmlformats.org/officeDocument/2006/relationships/hyperlink" Target="http://goo.gl/U945k2" TargetMode="External"/><Relationship Id="rId7" Type="http://schemas.openxmlformats.org/officeDocument/2006/relationships/hyperlink" Target="http://goo.gl/2T0QWl" TargetMode="External"/><Relationship Id="rId12" Type="http://schemas.openxmlformats.org/officeDocument/2006/relationships/hyperlink" Target="http://goo.gl/WpIQoR" TargetMode="External"/><Relationship Id="rId2" Type="http://schemas.openxmlformats.org/officeDocument/2006/relationships/hyperlink" Target="http://goo.gl/fTmzAq" TargetMode="External"/><Relationship Id="rId16" Type="http://schemas.openxmlformats.org/officeDocument/2006/relationships/hyperlink" Target="http://goo.gl/xMir3u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goo.gl/S7IkHQ" TargetMode="External"/><Relationship Id="rId11" Type="http://schemas.openxmlformats.org/officeDocument/2006/relationships/hyperlink" Target="http://goo.gl/KnQZj2" TargetMode="External"/><Relationship Id="rId5" Type="http://schemas.openxmlformats.org/officeDocument/2006/relationships/hyperlink" Target="http://goo.gl/khGCqr" TargetMode="External"/><Relationship Id="rId15" Type="http://schemas.openxmlformats.org/officeDocument/2006/relationships/hyperlink" Target="http://goo.gl/nkmJh6" TargetMode="External"/><Relationship Id="rId10" Type="http://schemas.openxmlformats.org/officeDocument/2006/relationships/hyperlink" Target="http://goo.gl/EE9m93" TargetMode="External"/><Relationship Id="rId4" Type="http://schemas.openxmlformats.org/officeDocument/2006/relationships/hyperlink" Target="http://goo.gl/SIypvY" TargetMode="External"/><Relationship Id="rId9" Type="http://schemas.openxmlformats.org/officeDocument/2006/relationships/hyperlink" Target="http://goo.gl/vIX7C6" TargetMode="External"/><Relationship Id="rId14" Type="http://schemas.openxmlformats.org/officeDocument/2006/relationships/hyperlink" Target="http://goo.gl/s13QbQ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26" Type="http://schemas.openxmlformats.org/officeDocument/2006/relationships/image" Target="../media/image15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6.wmf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Прямоугольный параллелепипед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-1284967"/>
            <a:ext cx="1997075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rId2"/>
              </a:rPr>
              <a:t>  </a:t>
            </a:r>
            <a:r>
              <a:rPr lang="ru-RU" sz="12500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 </a:t>
            </a:r>
            <a:r>
              <a:rPr lang="ru-RU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                       </a:t>
            </a:r>
            <a:endParaRPr lang="ru-RU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rId3" tooltip="Увеличить"/>
              </a:rPr>
              <a:t>  </a:t>
            </a:r>
            <a:r>
              <a:rPr lang="ru-RU" sz="600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 </a:t>
            </a:r>
            <a:r>
              <a:rPr lang="ru-RU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 </a:t>
            </a:r>
            <a:endParaRPr lang="ru-RU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4338" name="Picture 2" descr="http://upload.wikimedia.org/wikipedia/commons/thumb/9/9b/Rectrangular_parallelepiped.png/160px-Rectrangular_parallelepiped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916832"/>
            <a:ext cx="3540224" cy="3600400"/>
          </a:xfrm>
          <a:prstGeom prst="rect">
            <a:avLst/>
          </a:prstGeom>
          <a:noFill/>
        </p:spPr>
      </p:pic>
      <p:pic>
        <p:nvPicPr>
          <p:cNvPr id="14339" name="Picture 3" descr="http://bits.wikimedia.org/static-1.22wmf5/skins/common/images/magnify-clip.png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617538"/>
            <a:ext cx="142875" cy="104775"/>
          </a:xfrm>
          <a:prstGeom prst="rect">
            <a:avLst/>
          </a:prstGeom>
          <a:noFill/>
        </p:spPr>
      </p:pic>
      <p:sp>
        <p:nvSpPr>
          <p:cNvPr id="7" name="Куб 6"/>
          <p:cNvSpPr/>
          <p:nvPr/>
        </p:nvSpPr>
        <p:spPr>
          <a:xfrm>
            <a:off x="6588224" y="1268760"/>
            <a:ext cx="2232248" cy="417646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5589240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prstClr val="black"/>
                </a:solidFill>
              </a:rPr>
              <a:t>Тисленко</a:t>
            </a:r>
            <a:r>
              <a:rPr lang="ru-RU" sz="2000" b="1" i="1" dirty="0" smtClean="0">
                <a:solidFill>
                  <a:prstClr val="black"/>
                </a:solidFill>
              </a:rPr>
              <a:t> Галина Петровна</a:t>
            </a:r>
          </a:p>
          <a:p>
            <a:pPr algn="ctr"/>
            <a:r>
              <a:rPr lang="ru-RU" sz="2000" b="1" i="1" dirty="0" smtClean="0">
                <a:solidFill>
                  <a:prstClr val="black"/>
                </a:solidFill>
              </a:rPr>
              <a:t>Учитель МБОУ СОШ №5</a:t>
            </a:r>
            <a:endParaRPr lang="ru-RU" sz="20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08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552728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Классная комната или учебный кабинет являются основным местом проведения</a:t>
            </a:r>
            <a:r>
              <a:rPr lang="ru-RU" b="1" i="1" dirty="0"/>
              <a:t> обучающихся в школе, где они </a:t>
            </a:r>
            <a:r>
              <a:rPr lang="ru-RU" i="1" dirty="0"/>
              <a:t>проводят большую часть времени, поэтому к гигиеническому состоянию этих помещений предъявляются особо высокие требования. Несоблюдение гигиенических требований к воздушному режиму ухудшает восприятие и усвоение учебного материала. Основные нормы отражены в Санитарных правилах, утвержденных СанПиН 2.4.2.2821-10 от 29 </a:t>
            </a:r>
            <a:r>
              <a:rPr lang="ru-RU" b="1" i="1" dirty="0"/>
              <a:t>июня 2011</a:t>
            </a:r>
            <a:r>
              <a:rPr lang="ru-RU" i="1" dirty="0"/>
              <a:t> г.</a:t>
            </a:r>
            <a:r>
              <a:rPr lang="ru-RU" b="1" i="1" dirty="0"/>
              <a:t> </a:t>
            </a:r>
            <a:r>
              <a:rPr lang="ru-RU" i="1" dirty="0"/>
              <a:t>Комфортные, т. е. физически хорошо воспринимаемые условия для  обучающихся в классах следующие: 18-20 градусов C°, атмосферное давление в среднем 760 мм ртутного столба, содержание 21% кислорода, 0,04% углекислого газа. В классной комнате во время урока возрастает концентрация углекислоты и падает содержание кислорода. Минимальная кубатура воздуха, приходящаяся на одного школьника-  достигает 4 куб. м. </a:t>
            </a:r>
            <a:endParaRPr lang="ru-RU" i="1" dirty="0" smtClean="0"/>
          </a:p>
          <a:p>
            <a:r>
              <a:rPr lang="ru-RU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019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781800" cy="1600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Проблема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543800" cy="38862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Соответствуют ли размеры нашего класса и наполняемость его нормам СанПиН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Что для этого необходимо знать?</a:t>
            </a:r>
          </a:p>
        </p:txBody>
      </p:sp>
    </p:spTree>
    <p:extLst>
      <p:ext uri="{BB962C8B-B14F-4D97-AF65-F5344CB8AC3E}">
        <p14:creationId xmlns:p14="http://schemas.microsoft.com/office/powerpoint/2010/main" val="42834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42938" y="714374"/>
            <a:ext cx="8105526" cy="308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i="1" dirty="0">
                <a:solidFill>
                  <a:srgbClr val="0070C0"/>
                </a:solidFill>
                <a:latin typeface="Calibri" pitchFamily="34" charset="0"/>
              </a:rPr>
              <a:t>Важным свойством тела является его</a:t>
            </a:r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</a:rPr>
              <a:t> вместимость.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</a:rPr>
              <a:t>     Вместимость </a:t>
            </a:r>
            <a:r>
              <a:rPr lang="ru-RU" sz="3600" b="1" i="1" dirty="0" smtClean="0">
                <a:solidFill>
                  <a:srgbClr val="0070C0"/>
                </a:solidFill>
                <a:latin typeface="Calibri" pitchFamily="34" charset="0"/>
              </a:rPr>
              <a:t>характеризуют </a:t>
            </a:r>
            <a:r>
              <a:rPr lang="ru-RU" sz="3600" b="1" i="1" dirty="0">
                <a:solidFill>
                  <a:srgbClr val="0070C0"/>
                </a:solidFill>
                <a:latin typeface="Calibri" pitchFamily="34" charset="0"/>
              </a:rPr>
              <a:t>объемом.</a:t>
            </a:r>
          </a:p>
          <a:p>
            <a:pPr>
              <a:lnSpc>
                <a:spcPct val="90000"/>
              </a:lnSpc>
            </a:pPr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</a:rPr>
              <a:t>           За </a:t>
            </a:r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</a:rPr>
              <a:t>единицу измерения объема принимают объем  </a:t>
            </a:r>
            <a:r>
              <a:rPr lang="ru-RU" sz="3600" b="1" i="1" dirty="0">
                <a:solidFill>
                  <a:srgbClr val="0070C0"/>
                </a:solidFill>
                <a:latin typeface="Calibri" pitchFamily="34" charset="0"/>
              </a:rPr>
              <a:t>единичного куба.</a:t>
            </a:r>
          </a:p>
        </p:txBody>
      </p:sp>
    </p:spTree>
    <p:extLst>
      <p:ext uri="{BB962C8B-B14F-4D97-AF65-F5344CB8AC3E}">
        <p14:creationId xmlns:p14="http://schemas.microsoft.com/office/powerpoint/2010/main" val="81761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81800" cy="1600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Гипотеза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543800" cy="38862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Если мы найдём формулу для вычисления объёма прямоугольного параллелепипеда и  научимся  его вычислять, то узнаем соответствуют ли размеры нашего класса нормам СанПиН.</a:t>
            </a:r>
          </a:p>
        </p:txBody>
      </p:sp>
    </p:spTree>
    <p:extLst>
      <p:ext uri="{BB962C8B-B14F-4D97-AF65-F5344CB8AC3E}">
        <p14:creationId xmlns:p14="http://schemas.microsoft.com/office/powerpoint/2010/main" val="276294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5735" y="44624"/>
            <a:ext cx="5687789" cy="1296813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7600" b="1" dirty="0" smtClean="0">
                <a:solidFill>
                  <a:srgbClr val="FF0000"/>
                </a:solidFill>
              </a:rPr>
              <a:t>ТЕМА УРОКА: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           </a:t>
            </a:r>
            <a:endParaRPr lang="ru-RU" sz="2800" i="1" u="sng" dirty="0" smtClean="0"/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2987675" y="1341438"/>
            <a:ext cx="2952750" cy="10080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6AB94">
                        <a:alpha val="11000"/>
                      </a:srgbClr>
                    </a:gs>
                    <a:gs pos="8500">
                      <a:srgbClr val="D4DEFF">
                        <a:alpha val="26130"/>
                      </a:srgbClr>
                    </a:gs>
                    <a:gs pos="23500">
                      <a:srgbClr val="D4DEFF">
                        <a:alpha val="52830"/>
                      </a:srgbClr>
                    </a:gs>
                    <a:gs pos="50000">
                      <a:srgbClr val="8488C4"/>
                    </a:gs>
                    <a:gs pos="76500">
                      <a:srgbClr val="D4DEFF">
                        <a:alpha val="52830"/>
                      </a:srgbClr>
                    </a:gs>
                    <a:gs pos="91500">
                      <a:srgbClr val="D4DEFF">
                        <a:alpha val="26130"/>
                      </a:srgbClr>
                    </a:gs>
                    <a:gs pos="100000">
                      <a:srgbClr val="96AB94">
                        <a:alpha val="11000"/>
                      </a:srgbClr>
                    </a:gs>
                  </a:gsLst>
                  <a:lin ang="5400000" scaled="1"/>
                </a:gradFill>
                <a:latin typeface="Impact"/>
              </a:rPr>
              <a:t>Объем</a:t>
            </a: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1042988" y="2852738"/>
            <a:ext cx="7048500" cy="10493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6AB94"/>
                    </a:gs>
                    <a:gs pos="8501">
                      <a:srgbClr val="D4DEFF"/>
                    </a:gs>
                    <a:gs pos="23500">
                      <a:srgbClr val="D4DEFF"/>
                    </a:gs>
                    <a:gs pos="50000">
                      <a:srgbClr val="8488C4"/>
                    </a:gs>
                    <a:gs pos="76500">
                      <a:srgbClr val="D4DEFF"/>
                    </a:gs>
                    <a:gs pos="91499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</a:gradFill>
                <a:latin typeface="Impact"/>
              </a:rPr>
              <a:t>прямоугольного параллелепипеда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2051050" y="4076700"/>
            <a:ext cx="1439863" cy="244792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FF5050"/>
              </a:gs>
              <a:gs pos="100000">
                <a:schemeClr val="tx2"/>
              </a:gs>
            </a:gsLst>
            <a:path path="rect">
              <a:fillToRect r="100000" b="100000"/>
            </a:path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7019925" y="1484313"/>
            <a:ext cx="1908175" cy="963612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FFE3ED"/>
              </a:gs>
              <a:gs pos="100000">
                <a:srgbClr val="FF66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684213" y="692150"/>
            <a:ext cx="1152525" cy="1150938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FFCC"/>
              </a:gs>
              <a:gs pos="50000">
                <a:srgbClr val="00CC66"/>
              </a:gs>
              <a:gs pos="100000">
                <a:srgbClr val="00FFCC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5364163" y="4076700"/>
            <a:ext cx="2519362" cy="1800225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2" grpId="0" animBg="1"/>
      <p:bldP spid="112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9292" name="Picture 12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93" name="Rectangle 128"/>
            <p:cNvSpPr>
              <a:spLocks noChangeArrowheads="1"/>
            </p:cNvSpPr>
            <p:nvPr/>
          </p:nvSpPr>
          <p:spPr bwMode="auto">
            <a:xfrm>
              <a:off x="612" y="550"/>
              <a:ext cx="4445" cy="322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1152525" y="4184650"/>
            <a:ext cx="1727200" cy="1727200"/>
            <a:chOff x="3402" y="2228"/>
            <a:chExt cx="907" cy="908"/>
          </a:xfrm>
        </p:grpSpPr>
        <p:sp>
          <p:nvSpPr>
            <p:cNvPr id="9277" name="AutoShape 70"/>
            <p:cNvSpPr>
              <a:spLocks noChangeArrowheads="1"/>
            </p:cNvSpPr>
            <p:nvPr/>
          </p:nvSpPr>
          <p:spPr bwMode="auto">
            <a:xfrm rot="10800000" flipH="1">
              <a:off x="4150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78" name="Rectangle 71"/>
            <p:cNvSpPr>
              <a:spLocks noChangeArrowheads="1"/>
            </p:cNvSpPr>
            <p:nvPr/>
          </p:nvSpPr>
          <p:spPr bwMode="auto">
            <a:xfrm>
              <a:off x="3560" y="2228"/>
              <a:ext cx="613" cy="182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79" name="Rectangle 72"/>
            <p:cNvSpPr>
              <a:spLocks noChangeArrowheads="1"/>
            </p:cNvSpPr>
            <p:nvPr/>
          </p:nvSpPr>
          <p:spPr bwMode="auto">
            <a:xfrm>
              <a:off x="4173" y="2410"/>
              <a:ext cx="136" cy="544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80" name="AutoShape 73"/>
            <p:cNvSpPr>
              <a:spLocks noChangeArrowheads="1"/>
            </p:cNvSpPr>
            <p:nvPr/>
          </p:nvSpPr>
          <p:spPr bwMode="auto">
            <a:xfrm flipH="1">
              <a:off x="3402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81" name="AutoShape 74"/>
            <p:cNvSpPr>
              <a:spLocks noChangeArrowheads="1"/>
            </p:cNvSpPr>
            <p:nvPr/>
          </p:nvSpPr>
          <p:spPr bwMode="auto">
            <a:xfrm rot="10800000" flipH="1">
              <a:off x="4150" y="2954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82" name="AutoShape 75"/>
            <p:cNvSpPr>
              <a:spLocks noChangeArrowheads="1"/>
            </p:cNvSpPr>
            <p:nvPr/>
          </p:nvSpPr>
          <p:spPr bwMode="auto">
            <a:xfrm flipH="1">
              <a:off x="4150" y="2251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83" name="Rectangle 76"/>
            <p:cNvSpPr>
              <a:spLocks noChangeArrowheads="1"/>
            </p:cNvSpPr>
            <p:nvPr/>
          </p:nvSpPr>
          <p:spPr bwMode="auto">
            <a:xfrm>
              <a:off x="3402" y="2410"/>
              <a:ext cx="766" cy="72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84" name="Line 77"/>
            <p:cNvSpPr>
              <a:spLocks noChangeShapeType="1"/>
            </p:cNvSpPr>
            <p:nvPr/>
          </p:nvSpPr>
          <p:spPr bwMode="auto">
            <a:xfrm flipV="1">
              <a:off x="3402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85" name="Line 78"/>
            <p:cNvSpPr>
              <a:spLocks noChangeShapeType="1"/>
            </p:cNvSpPr>
            <p:nvPr/>
          </p:nvSpPr>
          <p:spPr bwMode="auto">
            <a:xfrm flipV="1">
              <a:off x="4168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86" name="Line 79"/>
            <p:cNvSpPr>
              <a:spLocks noChangeShapeType="1"/>
            </p:cNvSpPr>
            <p:nvPr/>
          </p:nvSpPr>
          <p:spPr bwMode="auto">
            <a:xfrm flipV="1">
              <a:off x="4168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87" name="Line 80"/>
            <p:cNvSpPr>
              <a:spLocks noChangeShapeType="1"/>
            </p:cNvSpPr>
            <p:nvPr/>
          </p:nvSpPr>
          <p:spPr bwMode="auto">
            <a:xfrm flipV="1">
              <a:off x="3402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88" name="Line 81"/>
            <p:cNvSpPr>
              <a:spLocks noChangeShapeType="1"/>
            </p:cNvSpPr>
            <p:nvPr/>
          </p:nvSpPr>
          <p:spPr bwMode="auto">
            <a:xfrm>
              <a:off x="4309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89" name="Line 82"/>
            <p:cNvSpPr>
              <a:spLocks noChangeShapeType="1"/>
            </p:cNvSpPr>
            <p:nvPr/>
          </p:nvSpPr>
          <p:spPr bwMode="auto">
            <a:xfrm>
              <a:off x="3543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90" name="Line 83"/>
            <p:cNvSpPr>
              <a:spLocks noChangeShapeType="1"/>
            </p:cNvSpPr>
            <p:nvPr/>
          </p:nvSpPr>
          <p:spPr bwMode="auto">
            <a:xfrm flipH="1">
              <a:off x="3543" y="2954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91" name="Line 84"/>
            <p:cNvSpPr>
              <a:spLocks noChangeShapeType="1"/>
            </p:cNvSpPr>
            <p:nvPr/>
          </p:nvSpPr>
          <p:spPr bwMode="auto">
            <a:xfrm flipH="1">
              <a:off x="3543" y="2228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1620838" y="2565400"/>
            <a:ext cx="971550" cy="971550"/>
            <a:chOff x="3402" y="2228"/>
            <a:chExt cx="907" cy="908"/>
          </a:xfrm>
        </p:grpSpPr>
        <p:sp>
          <p:nvSpPr>
            <p:cNvPr id="9262" name="AutoShape 86"/>
            <p:cNvSpPr>
              <a:spLocks noChangeArrowheads="1"/>
            </p:cNvSpPr>
            <p:nvPr/>
          </p:nvSpPr>
          <p:spPr bwMode="auto">
            <a:xfrm rot="10800000" flipH="1">
              <a:off x="4150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3" name="Rectangle 87"/>
            <p:cNvSpPr>
              <a:spLocks noChangeArrowheads="1"/>
            </p:cNvSpPr>
            <p:nvPr/>
          </p:nvSpPr>
          <p:spPr bwMode="auto">
            <a:xfrm>
              <a:off x="3560" y="2228"/>
              <a:ext cx="613" cy="182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4" name="Rectangle 88"/>
            <p:cNvSpPr>
              <a:spLocks noChangeArrowheads="1"/>
            </p:cNvSpPr>
            <p:nvPr/>
          </p:nvSpPr>
          <p:spPr bwMode="auto">
            <a:xfrm>
              <a:off x="4173" y="2410"/>
              <a:ext cx="136" cy="544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5" name="AutoShape 89"/>
            <p:cNvSpPr>
              <a:spLocks noChangeArrowheads="1"/>
            </p:cNvSpPr>
            <p:nvPr/>
          </p:nvSpPr>
          <p:spPr bwMode="auto">
            <a:xfrm flipH="1">
              <a:off x="3402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6" name="AutoShape 90"/>
            <p:cNvSpPr>
              <a:spLocks noChangeArrowheads="1"/>
            </p:cNvSpPr>
            <p:nvPr/>
          </p:nvSpPr>
          <p:spPr bwMode="auto">
            <a:xfrm rot="10800000" flipH="1">
              <a:off x="4150" y="2954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7" name="AutoShape 91"/>
            <p:cNvSpPr>
              <a:spLocks noChangeArrowheads="1"/>
            </p:cNvSpPr>
            <p:nvPr/>
          </p:nvSpPr>
          <p:spPr bwMode="auto">
            <a:xfrm flipH="1">
              <a:off x="4150" y="2251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8" name="Rectangle 92"/>
            <p:cNvSpPr>
              <a:spLocks noChangeArrowheads="1"/>
            </p:cNvSpPr>
            <p:nvPr/>
          </p:nvSpPr>
          <p:spPr bwMode="auto">
            <a:xfrm>
              <a:off x="3402" y="2410"/>
              <a:ext cx="766" cy="72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69" name="Line 93"/>
            <p:cNvSpPr>
              <a:spLocks noChangeShapeType="1"/>
            </p:cNvSpPr>
            <p:nvPr/>
          </p:nvSpPr>
          <p:spPr bwMode="auto">
            <a:xfrm flipV="1">
              <a:off x="3402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0" name="Line 94"/>
            <p:cNvSpPr>
              <a:spLocks noChangeShapeType="1"/>
            </p:cNvSpPr>
            <p:nvPr/>
          </p:nvSpPr>
          <p:spPr bwMode="auto">
            <a:xfrm flipV="1">
              <a:off x="4168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1" name="Line 95"/>
            <p:cNvSpPr>
              <a:spLocks noChangeShapeType="1"/>
            </p:cNvSpPr>
            <p:nvPr/>
          </p:nvSpPr>
          <p:spPr bwMode="auto">
            <a:xfrm flipV="1">
              <a:off x="4168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2" name="Line 96"/>
            <p:cNvSpPr>
              <a:spLocks noChangeShapeType="1"/>
            </p:cNvSpPr>
            <p:nvPr/>
          </p:nvSpPr>
          <p:spPr bwMode="auto">
            <a:xfrm flipV="1">
              <a:off x="3402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3" name="Line 97"/>
            <p:cNvSpPr>
              <a:spLocks noChangeShapeType="1"/>
            </p:cNvSpPr>
            <p:nvPr/>
          </p:nvSpPr>
          <p:spPr bwMode="auto">
            <a:xfrm>
              <a:off x="4309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Line 98"/>
            <p:cNvSpPr>
              <a:spLocks noChangeShapeType="1"/>
            </p:cNvSpPr>
            <p:nvPr/>
          </p:nvSpPr>
          <p:spPr bwMode="auto">
            <a:xfrm>
              <a:off x="3543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5" name="Line 99"/>
            <p:cNvSpPr>
              <a:spLocks noChangeShapeType="1"/>
            </p:cNvSpPr>
            <p:nvPr/>
          </p:nvSpPr>
          <p:spPr bwMode="auto">
            <a:xfrm flipH="1">
              <a:off x="3543" y="2954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76" name="Line 100"/>
            <p:cNvSpPr>
              <a:spLocks noChangeShapeType="1"/>
            </p:cNvSpPr>
            <p:nvPr/>
          </p:nvSpPr>
          <p:spPr bwMode="auto">
            <a:xfrm flipH="1">
              <a:off x="3543" y="2228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17"/>
          <p:cNvGrpSpPr>
            <a:grpSpLocks/>
          </p:cNvGrpSpPr>
          <p:nvPr/>
        </p:nvGrpSpPr>
        <p:grpSpPr bwMode="auto">
          <a:xfrm>
            <a:off x="3348038" y="1374775"/>
            <a:ext cx="4608512" cy="4545013"/>
            <a:chOff x="2086" y="234"/>
            <a:chExt cx="3334" cy="3288"/>
          </a:xfrm>
        </p:grpSpPr>
        <p:sp>
          <p:nvSpPr>
            <p:cNvPr id="9247" name="AutoShape 102"/>
            <p:cNvSpPr>
              <a:spLocks noChangeArrowheads="1"/>
            </p:cNvSpPr>
            <p:nvPr/>
          </p:nvSpPr>
          <p:spPr bwMode="auto">
            <a:xfrm rot="10800000" flipH="1">
              <a:off x="4844" y="234"/>
              <a:ext cx="576" cy="655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8" name="Rectangle 103"/>
            <p:cNvSpPr>
              <a:spLocks noChangeArrowheads="1"/>
            </p:cNvSpPr>
            <p:nvPr/>
          </p:nvSpPr>
          <p:spPr bwMode="auto">
            <a:xfrm>
              <a:off x="2631" y="234"/>
              <a:ext cx="2273" cy="659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49" name="Rectangle 104"/>
            <p:cNvSpPr>
              <a:spLocks noChangeArrowheads="1"/>
            </p:cNvSpPr>
            <p:nvPr/>
          </p:nvSpPr>
          <p:spPr bwMode="auto">
            <a:xfrm>
              <a:off x="4904" y="893"/>
              <a:ext cx="493" cy="197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0" name="AutoShape 105"/>
            <p:cNvSpPr>
              <a:spLocks noChangeArrowheads="1"/>
            </p:cNvSpPr>
            <p:nvPr/>
          </p:nvSpPr>
          <p:spPr bwMode="auto">
            <a:xfrm rot="21432437" flipH="1">
              <a:off x="2086" y="234"/>
              <a:ext cx="576" cy="655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1" name="AutoShape 106"/>
            <p:cNvSpPr>
              <a:spLocks noChangeArrowheads="1"/>
            </p:cNvSpPr>
            <p:nvPr/>
          </p:nvSpPr>
          <p:spPr bwMode="auto">
            <a:xfrm rot="10547370" flipH="1">
              <a:off x="4844" y="2863"/>
              <a:ext cx="576" cy="655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2" name="AutoShape 107"/>
            <p:cNvSpPr>
              <a:spLocks noChangeArrowheads="1"/>
            </p:cNvSpPr>
            <p:nvPr/>
          </p:nvSpPr>
          <p:spPr bwMode="auto">
            <a:xfrm flipH="1">
              <a:off x="4821" y="255"/>
              <a:ext cx="576" cy="656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3" name="Rectangle 108"/>
            <p:cNvSpPr>
              <a:spLocks noChangeArrowheads="1"/>
            </p:cNvSpPr>
            <p:nvPr/>
          </p:nvSpPr>
          <p:spPr bwMode="auto">
            <a:xfrm>
              <a:off x="2109" y="893"/>
              <a:ext cx="2777" cy="262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54" name="Line 109"/>
            <p:cNvSpPr>
              <a:spLocks noChangeShapeType="1"/>
            </p:cNvSpPr>
            <p:nvPr/>
          </p:nvSpPr>
          <p:spPr bwMode="auto">
            <a:xfrm flipV="1">
              <a:off x="2109" y="234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5" name="Line 110"/>
            <p:cNvSpPr>
              <a:spLocks noChangeShapeType="1"/>
            </p:cNvSpPr>
            <p:nvPr/>
          </p:nvSpPr>
          <p:spPr bwMode="auto">
            <a:xfrm flipV="1">
              <a:off x="4886" y="234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Line 111"/>
            <p:cNvSpPr>
              <a:spLocks noChangeShapeType="1"/>
            </p:cNvSpPr>
            <p:nvPr/>
          </p:nvSpPr>
          <p:spPr bwMode="auto">
            <a:xfrm flipV="1">
              <a:off x="4886" y="2863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7" name="Line 112"/>
            <p:cNvSpPr>
              <a:spLocks noChangeShapeType="1"/>
            </p:cNvSpPr>
            <p:nvPr/>
          </p:nvSpPr>
          <p:spPr bwMode="auto">
            <a:xfrm flipV="1">
              <a:off x="2109" y="2863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8" name="Line 113"/>
            <p:cNvSpPr>
              <a:spLocks noChangeShapeType="1"/>
            </p:cNvSpPr>
            <p:nvPr/>
          </p:nvSpPr>
          <p:spPr bwMode="auto">
            <a:xfrm>
              <a:off x="5397" y="234"/>
              <a:ext cx="0" cy="262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9" name="Line 114"/>
            <p:cNvSpPr>
              <a:spLocks noChangeShapeType="1"/>
            </p:cNvSpPr>
            <p:nvPr/>
          </p:nvSpPr>
          <p:spPr bwMode="auto">
            <a:xfrm>
              <a:off x="2620" y="234"/>
              <a:ext cx="0" cy="262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60" name="Line 115"/>
            <p:cNvSpPr>
              <a:spLocks noChangeShapeType="1"/>
            </p:cNvSpPr>
            <p:nvPr/>
          </p:nvSpPr>
          <p:spPr bwMode="auto">
            <a:xfrm flipH="1">
              <a:off x="2620" y="2863"/>
              <a:ext cx="277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61" name="Line 116"/>
            <p:cNvSpPr>
              <a:spLocks noChangeShapeType="1"/>
            </p:cNvSpPr>
            <p:nvPr/>
          </p:nvSpPr>
          <p:spPr bwMode="auto">
            <a:xfrm flipH="1">
              <a:off x="2620" y="234"/>
              <a:ext cx="277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9510" name="Text Box 118"/>
          <p:cNvSpPr txBox="1">
            <a:spLocks noChangeArrowheads="1"/>
          </p:cNvSpPr>
          <p:nvPr/>
        </p:nvSpPr>
        <p:spPr bwMode="auto">
          <a:xfrm>
            <a:off x="1655763" y="3752850"/>
            <a:ext cx="86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ru-RU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дм</a:t>
            </a:r>
            <a:endParaRPr lang="ru-RU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511" name="Text Box 119"/>
          <p:cNvSpPr txBox="1">
            <a:spLocks noChangeArrowheads="1"/>
          </p:cNvSpPr>
          <p:nvPr/>
        </p:nvSpPr>
        <p:spPr bwMode="auto">
          <a:xfrm>
            <a:off x="1800225" y="2241550"/>
            <a:ext cx="863600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см</a:t>
            </a:r>
          </a:p>
        </p:txBody>
      </p:sp>
      <p:sp>
        <p:nvSpPr>
          <p:cNvPr id="59512" name="Text Box 120"/>
          <p:cNvSpPr txBox="1">
            <a:spLocks noChangeArrowheads="1"/>
          </p:cNvSpPr>
          <p:nvPr/>
        </p:nvSpPr>
        <p:spPr bwMode="auto">
          <a:xfrm>
            <a:off x="1871663" y="1066800"/>
            <a:ext cx="8636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мм</a:t>
            </a:r>
          </a:p>
        </p:txBody>
      </p:sp>
      <p:sp>
        <p:nvSpPr>
          <p:cNvPr id="59513" name="Text Box 121"/>
          <p:cNvSpPr txBox="1">
            <a:spLocks noChangeArrowheads="1"/>
          </p:cNvSpPr>
          <p:nvPr/>
        </p:nvSpPr>
        <p:spPr bwMode="auto">
          <a:xfrm>
            <a:off x="5111750" y="747713"/>
            <a:ext cx="1116013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</a:t>
            </a:r>
          </a:p>
        </p:txBody>
      </p:sp>
      <p:sp>
        <p:nvSpPr>
          <p:cNvPr id="59514" name="Text Box 122"/>
          <p:cNvSpPr txBox="1">
            <a:spLocks noChangeArrowheads="1"/>
          </p:cNvSpPr>
          <p:nvPr/>
        </p:nvSpPr>
        <p:spPr bwMode="auto">
          <a:xfrm>
            <a:off x="1546225" y="4868863"/>
            <a:ext cx="10810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дм</a:t>
            </a:r>
            <a:r>
              <a:rPr lang="ru-RU" sz="24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9515" name="Text Box 123"/>
          <p:cNvSpPr txBox="1">
            <a:spLocks noChangeArrowheads="1"/>
          </p:cNvSpPr>
          <p:nvPr/>
        </p:nvSpPr>
        <p:spPr bwMode="auto">
          <a:xfrm>
            <a:off x="5111750" y="3232150"/>
            <a:ext cx="1260475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</a:t>
            </a:r>
            <a:r>
              <a:rPr lang="ru-RU" sz="4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9516" name="Text Box 124"/>
          <p:cNvSpPr txBox="1">
            <a:spLocks noChangeArrowheads="1"/>
          </p:cNvSpPr>
          <p:nvPr/>
        </p:nvSpPr>
        <p:spPr bwMode="auto">
          <a:xfrm>
            <a:off x="1763713" y="2889250"/>
            <a:ext cx="863600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1см</a:t>
            </a:r>
            <a:r>
              <a:rPr lang="ru-RU" sz="16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grpSp>
        <p:nvGrpSpPr>
          <p:cNvPr id="6" name="Group 129"/>
          <p:cNvGrpSpPr>
            <a:grpSpLocks/>
          </p:cNvGrpSpPr>
          <p:nvPr/>
        </p:nvGrpSpPr>
        <p:grpSpPr bwMode="auto">
          <a:xfrm>
            <a:off x="1800225" y="1341438"/>
            <a:ext cx="649288" cy="649287"/>
            <a:chOff x="0" y="845"/>
            <a:chExt cx="1565" cy="1564"/>
          </a:xfrm>
        </p:grpSpPr>
        <p:sp>
          <p:nvSpPr>
            <p:cNvPr id="9231" name="AutoShape 130"/>
            <p:cNvSpPr>
              <a:spLocks noChangeArrowheads="1"/>
            </p:cNvSpPr>
            <p:nvPr/>
          </p:nvSpPr>
          <p:spPr bwMode="auto">
            <a:xfrm flipH="1">
              <a:off x="1272" y="867"/>
              <a:ext cx="270" cy="30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9232" name="Group 131"/>
            <p:cNvGrpSpPr>
              <a:grpSpLocks/>
            </p:cNvGrpSpPr>
            <p:nvPr/>
          </p:nvGrpSpPr>
          <p:grpSpPr bwMode="auto">
            <a:xfrm>
              <a:off x="0" y="845"/>
              <a:ext cx="1565" cy="1564"/>
              <a:chOff x="0" y="845"/>
              <a:chExt cx="1565" cy="1564"/>
            </a:xfrm>
          </p:grpSpPr>
          <p:sp>
            <p:nvSpPr>
              <p:cNvPr id="9233" name="AutoShape 132"/>
              <p:cNvSpPr>
                <a:spLocks noChangeArrowheads="1"/>
              </p:cNvSpPr>
              <p:nvPr/>
            </p:nvSpPr>
            <p:spPr bwMode="auto">
              <a:xfrm rot="10800000" flipH="1">
                <a:off x="1295" y="845"/>
                <a:ext cx="270" cy="307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234" name="Rectangle 133"/>
              <p:cNvSpPr>
                <a:spLocks noChangeArrowheads="1"/>
              </p:cNvSpPr>
              <p:nvPr/>
            </p:nvSpPr>
            <p:spPr bwMode="auto">
              <a:xfrm>
                <a:off x="269" y="845"/>
                <a:ext cx="1042" cy="309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235" name="Rectangle 134"/>
              <p:cNvSpPr>
                <a:spLocks noChangeArrowheads="1"/>
              </p:cNvSpPr>
              <p:nvPr/>
            </p:nvSpPr>
            <p:spPr bwMode="auto">
              <a:xfrm>
                <a:off x="1311" y="1162"/>
                <a:ext cx="231" cy="924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236" name="AutoShape 135"/>
              <p:cNvSpPr>
                <a:spLocks noChangeArrowheads="1"/>
              </p:cNvSpPr>
              <p:nvPr/>
            </p:nvSpPr>
            <p:spPr bwMode="auto">
              <a:xfrm flipH="1">
                <a:off x="0" y="845"/>
                <a:ext cx="270" cy="307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237" name="AutoShape 136"/>
              <p:cNvSpPr>
                <a:spLocks noChangeArrowheads="1"/>
              </p:cNvSpPr>
              <p:nvPr/>
            </p:nvSpPr>
            <p:spPr bwMode="auto">
              <a:xfrm rot="10800000" flipH="1">
                <a:off x="1272" y="2092"/>
                <a:ext cx="270" cy="317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238" name="Rectangle 137"/>
              <p:cNvSpPr>
                <a:spLocks noChangeArrowheads="1"/>
              </p:cNvSpPr>
              <p:nvPr/>
            </p:nvSpPr>
            <p:spPr bwMode="auto">
              <a:xfrm>
                <a:off x="0" y="1154"/>
                <a:ext cx="1302" cy="1231"/>
              </a:xfrm>
              <a:prstGeom prst="rect">
                <a:avLst/>
              </a:prstGeom>
              <a:solidFill>
                <a:srgbClr val="66FFFF"/>
              </a:solid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239" name="Line 138"/>
              <p:cNvSpPr>
                <a:spLocks noChangeShapeType="1"/>
              </p:cNvSpPr>
              <p:nvPr/>
            </p:nvSpPr>
            <p:spPr bwMode="auto">
              <a:xfrm flipV="1">
                <a:off x="0" y="845"/>
                <a:ext cx="240" cy="30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0" name="Line 139"/>
              <p:cNvSpPr>
                <a:spLocks noChangeShapeType="1"/>
              </p:cNvSpPr>
              <p:nvPr/>
            </p:nvSpPr>
            <p:spPr bwMode="auto">
              <a:xfrm flipV="1">
                <a:off x="1302" y="845"/>
                <a:ext cx="240" cy="30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1" name="Line 140"/>
              <p:cNvSpPr>
                <a:spLocks noChangeShapeType="1"/>
              </p:cNvSpPr>
              <p:nvPr/>
            </p:nvSpPr>
            <p:spPr bwMode="auto">
              <a:xfrm flipV="1">
                <a:off x="1302" y="2078"/>
                <a:ext cx="240" cy="30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2" name="Line 141"/>
              <p:cNvSpPr>
                <a:spLocks noChangeShapeType="1"/>
              </p:cNvSpPr>
              <p:nvPr/>
            </p:nvSpPr>
            <p:spPr bwMode="auto">
              <a:xfrm flipV="1">
                <a:off x="0" y="2078"/>
                <a:ext cx="240" cy="309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3" name="Line 142"/>
              <p:cNvSpPr>
                <a:spLocks noChangeShapeType="1"/>
              </p:cNvSpPr>
              <p:nvPr/>
            </p:nvSpPr>
            <p:spPr bwMode="auto">
              <a:xfrm>
                <a:off x="1542" y="845"/>
                <a:ext cx="0" cy="123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4" name="Line 143"/>
              <p:cNvSpPr>
                <a:spLocks noChangeShapeType="1"/>
              </p:cNvSpPr>
              <p:nvPr/>
            </p:nvSpPr>
            <p:spPr bwMode="auto">
              <a:xfrm>
                <a:off x="240" y="845"/>
                <a:ext cx="0" cy="123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5" name="Line 144"/>
              <p:cNvSpPr>
                <a:spLocks noChangeShapeType="1"/>
              </p:cNvSpPr>
              <p:nvPr/>
            </p:nvSpPr>
            <p:spPr bwMode="auto">
              <a:xfrm flipH="1">
                <a:off x="240" y="2078"/>
                <a:ext cx="1302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6" name="Line 145"/>
              <p:cNvSpPr>
                <a:spLocks noChangeShapeType="1"/>
              </p:cNvSpPr>
              <p:nvPr/>
            </p:nvSpPr>
            <p:spPr bwMode="auto">
              <a:xfrm flipH="1">
                <a:off x="240" y="845"/>
                <a:ext cx="1302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9517" name="Text Box 125"/>
          <p:cNvSpPr txBox="1">
            <a:spLocks noChangeArrowheads="1"/>
          </p:cNvSpPr>
          <p:nvPr/>
        </p:nvSpPr>
        <p:spPr bwMode="auto">
          <a:xfrm>
            <a:off x="1835150" y="1533525"/>
            <a:ext cx="8636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1мм</a:t>
            </a:r>
            <a:r>
              <a:rPr lang="ru-RU" sz="12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8663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9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510" grpId="0"/>
      <p:bldP spid="59511" grpId="0"/>
      <p:bldP spid="59512" grpId="0"/>
      <p:bldP spid="59513" grpId="0"/>
      <p:bldP spid="59514" grpId="0"/>
      <p:bldP spid="59515" grpId="0"/>
      <p:bldP spid="59516" grpId="0"/>
      <p:bldP spid="595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89F1-7FC1-4242-ABF3-CF2FFEBF2638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2627313" y="2997200"/>
            <a:ext cx="14287" cy="2038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74" name="AutoShape 42"/>
          <p:cNvSpPr>
            <a:spLocks noChangeArrowheads="1"/>
          </p:cNvSpPr>
          <p:nvPr/>
        </p:nvSpPr>
        <p:spPr bwMode="auto">
          <a:xfrm>
            <a:off x="2411413" y="3068638"/>
            <a:ext cx="576262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2627313" y="5084763"/>
            <a:ext cx="1152525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i="1" dirty="0">
                <a:solidFill>
                  <a:srgbClr val="C00000"/>
                </a:solidFill>
              </a:rPr>
              <a:t>Вычислим объем коробки, имеющей форму параллелепипеда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244975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dirty="0"/>
              <a:t>	Сколько кубиков объемом 1 </a:t>
            </a:r>
            <a:r>
              <a:rPr lang="ru-RU" altLang="ru-RU" sz="2400" dirty="0" smtClean="0"/>
              <a:t>дм</a:t>
            </a:r>
            <a:r>
              <a:rPr lang="ru-RU" altLang="ru-RU" sz="2400" baseline="30000" dirty="0" smtClean="0"/>
              <a:t>3</a:t>
            </a:r>
            <a:r>
              <a:rPr lang="ru-RU" altLang="ru-RU" sz="2400" dirty="0" smtClean="0"/>
              <a:t> уложится на </a:t>
            </a:r>
            <a:r>
              <a:rPr lang="ru-RU" altLang="ru-RU" sz="2400" dirty="0"/>
              <a:t>основании этой коробки вдоль ребра, равного 3 </a:t>
            </a:r>
            <a:r>
              <a:rPr lang="ru-RU" altLang="ru-RU" sz="2400" dirty="0" err="1" smtClean="0"/>
              <a:t>дм</a:t>
            </a:r>
            <a:r>
              <a:rPr lang="ru-RU" altLang="ru-RU" sz="2400" dirty="0" smtClean="0"/>
              <a:t>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dirty="0" smtClean="0"/>
              <a:t>Сколько рядов потребуется,    </a:t>
            </a:r>
            <a:r>
              <a:rPr lang="ru-RU" altLang="ru-RU" sz="2400" dirty="0"/>
              <a:t>ч</a:t>
            </a:r>
            <a:r>
              <a:rPr lang="ru-RU" altLang="ru-RU" sz="2400" dirty="0" smtClean="0"/>
              <a:t>тобы </a:t>
            </a:r>
            <a:r>
              <a:rPr lang="ru-RU" altLang="ru-RU" sz="2400" dirty="0"/>
              <a:t>выложить кубиками все </a:t>
            </a:r>
            <a:r>
              <a:rPr lang="ru-RU" altLang="ru-RU" sz="2400" dirty="0" smtClean="0"/>
              <a:t>основание?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dirty="0"/>
              <a:t>	</a:t>
            </a:r>
            <a:r>
              <a:rPr lang="ru-RU" altLang="ru-RU" sz="2400" dirty="0" smtClean="0"/>
              <a:t>Сколько получится слоев для </a:t>
            </a:r>
            <a:r>
              <a:rPr lang="ru-RU" altLang="ru-RU" sz="2400" dirty="0"/>
              <a:t>заполнения всей </a:t>
            </a:r>
            <a:r>
              <a:rPr lang="ru-RU" altLang="ru-RU" sz="2400" dirty="0" smtClean="0"/>
              <a:t>коробки?</a:t>
            </a:r>
            <a:endParaRPr lang="ru-RU" altLang="ru-RU" sz="2400" dirty="0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V="1">
            <a:off x="2195513" y="5084763"/>
            <a:ext cx="431800" cy="439737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2771775" y="3068638"/>
            <a:ext cx="576263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2" name="AutoShape 30"/>
          <p:cNvSpPr>
            <a:spLocks noChangeArrowheads="1"/>
          </p:cNvSpPr>
          <p:nvPr/>
        </p:nvSpPr>
        <p:spPr bwMode="auto">
          <a:xfrm>
            <a:off x="2339975" y="4797425"/>
            <a:ext cx="576263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3" name="AutoShape 31"/>
          <p:cNvSpPr>
            <a:spLocks noChangeArrowheads="1"/>
          </p:cNvSpPr>
          <p:nvPr/>
        </p:nvSpPr>
        <p:spPr bwMode="auto">
          <a:xfrm>
            <a:off x="2195513" y="4941888"/>
            <a:ext cx="576262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5" name="AutoShape 23"/>
          <p:cNvSpPr>
            <a:spLocks noChangeArrowheads="1"/>
          </p:cNvSpPr>
          <p:nvPr/>
        </p:nvSpPr>
        <p:spPr bwMode="auto">
          <a:xfrm>
            <a:off x="2195513" y="45085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81" name="AutoShape 49"/>
          <p:cNvSpPr>
            <a:spLocks noChangeArrowheads="1"/>
          </p:cNvSpPr>
          <p:nvPr/>
        </p:nvSpPr>
        <p:spPr bwMode="auto">
          <a:xfrm>
            <a:off x="2195513" y="40767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1" name="AutoShape 29"/>
          <p:cNvSpPr>
            <a:spLocks noChangeArrowheads="1"/>
          </p:cNvSpPr>
          <p:nvPr/>
        </p:nvSpPr>
        <p:spPr bwMode="auto">
          <a:xfrm>
            <a:off x="2195513" y="36449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5" name="AutoShape 33"/>
          <p:cNvSpPr>
            <a:spLocks noChangeArrowheads="1"/>
          </p:cNvSpPr>
          <p:nvPr/>
        </p:nvSpPr>
        <p:spPr bwMode="auto">
          <a:xfrm>
            <a:off x="2195513" y="32131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93" name="AutoShape 61"/>
          <p:cNvSpPr>
            <a:spLocks noChangeArrowheads="1"/>
          </p:cNvSpPr>
          <p:nvPr/>
        </p:nvSpPr>
        <p:spPr bwMode="auto">
          <a:xfrm>
            <a:off x="395288" y="1916113"/>
            <a:ext cx="2881312" cy="1008062"/>
          </a:xfrm>
          <a:prstGeom prst="cloudCallout">
            <a:avLst>
              <a:gd name="adj1" fmla="val -16282"/>
              <a:gd name="adj2" fmla="val 22597"/>
            </a:avLst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/>
          </a:p>
        </p:txBody>
      </p:sp>
      <p:sp>
        <p:nvSpPr>
          <p:cNvPr id="18494" name="Text Box 62"/>
          <p:cNvSpPr txBox="1">
            <a:spLocks noChangeArrowheads="1"/>
          </p:cNvSpPr>
          <p:nvPr/>
        </p:nvSpPr>
        <p:spPr bwMode="auto">
          <a:xfrm>
            <a:off x="611188" y="2198688"/>
            <a:ext cx="2663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800">
                <a:solidFill>
                  <a:srgbClr val="000000"/>
                </a:solidFill>
              </a:rPr>
              <a:t>V = </a:t>
            </a:r>
            <a:r>
              <a:rPr lang="ru-RU" altLang="ru-RU" sz="1800">
                <a:solidFill>
                  <a:srgbClr val="000000"/>
                </a:solidFill>
              </a:rPr>
              <a:t>3</a:t>
            </a:r>
            <a:r>
              <a:rPr lang="en-US" altLang="ru-RU" sz="1800">
                <a:solidFill>
                  <a:srgbClr val="000000"/>
                </a:solidFill>
              </a:rPr>
              <a:t>·</a:t>
            </a:r>
            <a:r>
              <a:rPr lang="ru-RU" altLang="ru-RU" sz="1800">
                <a:solidFill>
                  <a:srgbClr val="000000"/>
                </a:solidFill>
              </a:rPr>
              <a:t>2</a:t>
            </a:r>
            <a:r>
              <a:rPr lang="en-US" altLang="ru-RU" sz="1800">
                <a:solidFill>
                  <a:srgbClr val="000000"/>
                </a:solidFill>
              </a:rPr>
              <a:t>·</a:t>
            </a:r>
            <a:r>
              <a:rPr lang="ru-RU" altLang="ru-RU" sz="1800">
                <a:solidFill>
                  <a:srgbClr val="000000"/>
                </a:solidFill>
              </a:rPr>
              <a:t>5 = 30 (дм</a:t>
            </a:r>
            <a:r>
              <a:rPr lang="ru-RU" altLang="ru-RU" sz="1800" baseline="30000">
                <a:solidFill>
                  <a:srgbClr val="000000"/>
                </a:solidFill>
              </a:rPr>
              <a:t>3</a:t>
            </a:r>
            <a:r>
              <a:rPr lang="ru-RU" altLang="ru-RU" sz="18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2771775" y="4797425"/>
            <a:ext cx="576263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7" name="AutoShape 25"/>
          <p:cNvSpPr>
            <a:spLocks noChangeArrowheads="1"/>
          </p:cNvSpPr>
          <p:nvPr/>
        </p:nvSpPr>
        <p:spPr bwMode="auto">
          <a:xfrm>
            <a:off x="2627313" y="4941888"/>
            <a:ext cx="576262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3132138" y="4797425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4" name="AutoShape 32"/>
          <p:cNvSpPr>
            <a:spLocks noChangeArrowheads="1"/>
          </p:cNvSpPr>
          <p:nvPr/>
        </p:nvSpPr>
        <p:spPr bwMode="auto">
          <a:xfrm>
            <a:off x="2987675" y="4941888"/>
            <a:ext cx="576263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77" name="AutoShape 45"/>
          <p:cNvSpPr>
            <a:spLocks noChangeArrowheads="1"/>
          </p:cNvSpPr>
          <p:nvPr/>
        </p:nvSpPr>
        <p:spPr bwMode="auto">
          <a:xfrm>
            <a:off x="3132138" y="4365625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80" name="AutoShape 48"/>
          <p:cNvSpPr>
            <a:spLocks noChangeArrowheads="1"/>
          </p:cNvSpPr>
          <p:nvPr/>
        </p:nvSpPr>
        <p:spPr bwMode="auto">
          <a:xfrm>
            <a:off x="3132138" y="3932238"/>
            <a:ext cx="576262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71" name="AutoShape 39"/>
          <p:cNvSpPr>
            <a:spLocks noChangeArrowheads="1"/>
          </p:cNvSpPr>
          <p:nvPr/>
        </p:nvSpPr>
        <p:spPr bwMode="auto">
          <a:xfrm>
            <a:off x="3132138" y="3500438"/>
            <a:ext cx="576262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83" name="AutoShape 51"/>
          <p:cNvSpPr>
            <a:spLocks noChangeArrowheads="1"/>
          </p:cNvSpPr>
          <p:nvPr/>
        </p:nvSpPr>
        <p:spPr bwMode="auto">
          <a:xfrm>
            <a:off x="3132138" y="3068638"/>
            <a:ext cx="576262" cy="5762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9" name="AutoShape 37"/>
          <p:cNvSpPr>
            <a:spLocks noChangeArrowheads="1"/>
          </p:cNvSpPr>
          <p:nvPr/>
        </p:nvSpPr>
        <p:spPr bwMode="auto">
          <a:xfrm>
            <a:off x="2627313" y="45085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6" name="AutoShape 24"/>
          <p:cNvSpPr>
            <a:spLocks noChangeArrowheads="1"/>
          </p:cNvSpPr>
          <p:nvPr/>
        </p:nvSpPr>
        <p:spPr bwMode="auto">
          <a:xfrm>
            <a:off x="2987675" y="4508500"/>
            <a:ext cx="576263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9" name="AutoShape 27"/>
          <p:cNvSpPr>
            <a:spLocks noChangeArrowheads="1"/>
          </p:cNvSpPr>
          <p:nvPr/>
        </p:nvSpPr>
        <p:spPr bwMode="auto">
          <a:xfrm>
            <a:off x="2627313" y="40767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8" name="AutoShape 26"/>
          <p:cNvSpPr>
            <a:spLocks noChangeArrowheads="1"/>
          </p:cNvSpPr>
          <p:nvPr/>
        </p:nvSpPr>
        <p:spPr bwMode="auto">
          <a:xfrm>
            <a:off x="2987675" y="4076700"/>
            <a:ext cx="576263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0" name="AutoShape 28"/>
          <p:cNvSpPr>
            <a:spLocks noChangeArrowheads="1"/>
          </p:cNvSpPr>
          <p:nvPr/>
        </p:nvSpPr>
        <p:spPr bwMode="auto">
          <a:xfrm>
            <a:off x="2627313" y="36449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72" name="AutoShape 40"/>
          <p:cNvSpPr>
            <a:spLocks noChangeArrowheads="1"/>
          </p:cNvSpPr>
          <p:nvPr/>
        </p:nvSpPr>
        <p:spPr bwMode="auto">
          <a:xfrm>
            <a:off x="2987675" y="3644900"/>
            <a:ext cx="576263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66" name="AutoShape 34"/>
          <p:cNvSpPr>
            <a:spLocks noChangeArrowheads="1"/>
          </p:cNvSpPr>
          <p:nvPr/>
        </p:nvSpPr>
        <p:spPr bwMode="auto">
          <a:xfrm>
            <a:off x="2627313" y="3213100"/>
            <a:ext cx="576262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70" name="AutoShape 38"/>
          <p:cNvSpPr>
            <a:spLocks noChangeArrowheads="1"/>
          </p:cNvSpPr>
          <p:nvPr/>
        </p:nvSpPr>
        <p:spPr bwMode="auto">
          <a:xfrm>
            <a:off x="2987675" y="3213100"/>
            <a:ext cx="576263" cy="5762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2195513" y="2997200"/>
            <a:ext cx="1584325" cy="2519363"/>
          </a:xfrm>
          <a:prstGeom prst="cube">
            <a:avLst>
              <a:gd name="adj" fmla="val 250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8495" name="Picture 63" descr="colormov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628775"/>
            <a:ext cx="571500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3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10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 animBg="1"/>
      <p:bldP spid="18474" grpId="0" animBg="1"/>
      <p:bldP spid="18445" grpId="0" animBg="1"/>
      <p:bldP spid="18437" grpId="0"/>
      <p:bldP spid="18439" grpId="0" build="p"/>
      <p:bldP spid="18447" grpId="0" animBg="1"/>
      <p:bldP spid="18450" grpId="0" animBg="1"/>
      <p:bldP spid="18462" grpId="0" animBg="1"/>
      <p:bldP spid="18463" grpId="0" animBg="1"/>
      <p:bldP spid="18455" grpId="0" animBg="1"/>
      <p:bldP spid="18481" grpId="0" animBg="1"/>
      <p:bldP spid="18461" grpId="0" animBg="1"/>
      <p:bldP spid="18465" grpId="0" animBg="1"/>
      <p:bldP spid="18493" grpId="0" animBg="1"/>
      <p:bldP spid="18494" grpId="0"/>
      <p:bldP spid="18451" grpId="0" animBg="1"/>
      <p:bldP spid="18457" grpId="0" animBg="1"/>
      <p:bldP spid="18452" grpId="0" animBg="1"/>
      <p:bldP spid="18464" grpId="0" animBg="1"/>
      <p:bldP spid="18477" grpId="0" animBg="1"/>
      <p:bldP spid="18480" grpId="0" animBg="1"/>
      <p:bldP spid="18471" grpId="0" animBg="1"/>
      <p:bldP spid="18483" grpId="0" animBg="1"/>
      <p:bldP spid="18469" grpId="0" animBg="1"/>
      <p:bldP spid="18456" grpId="0" animBg="1"/>
      <p:bldP spid="18459" grpId="0" animBg="1"/>
      <p:bldP spid="18458" grpId="0" animBg="1"/>
      <p:bldP spid="18460" grpId="0" animBg="1"/>
      <p:bldP spid="18472" grpId="0" animBg="1"/>
      <p:bldP spid="18466" grpId="0" animBg="1"/>
      <p:bldP spid="18470" grpId="0" animBg="1"/>
      <p:bldP spid="184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61D4-ADBA-4D5E-A4B1-AFE43020DF36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260350"/>
            <a:ext cx="4038600" cy="5980113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endParaRPr lang="ru-RU" altLang="ru-RU" sz="2800" dirty="0"/>
          </a:p>
          <a:p>
            <a:pPr>
              <a:lnSpc>
                <a:spcPct val="90000"/>
              </a:lnSpc>
            </a:pPr>
            <a:r>
              <a:rPr lang="en-US" altLang="ru-RU" sz="2800" dirty="0"/>
              <a:t>    </a:t>
            </a:r>
            <a:r>
              <a:rPr lang="ru-RU" altLang="ru-RU" sz="2800" dirty="0"/>
              <a:t> </a:t>
            </a:r>
            <a:r>
              <a:rPr lang="ru-RU" altLang="ru-RU" sz="3600" b="1" dirty="0">
                <a:solidFill>
                  <a:srgbClr val="C00000"/>
                </a:solidFill>
              </a:rPr>
              <a:t>V = a</a:t>
            </a:r>
            <a:r>
              <a:rPr lang="el-GR" altLang="ru-RU" sz="3600" b="1" dirty="0">
                <a:solidFill>
                  <a:srgbClr val="C00000"/>
                </a:solidFill>
                <a:cs typeface="Tahoma" pitchFamily="34" charset="0"/>
              </a:rPr>
              <a:t>·</a:t>
            </a:r>
            <a:r>
              <a:rPr lang="ru-RU" altLang="ru-RU" sz="3600" b="1" dirty="0">
                <a:solidFill>
                  <a:srgbClr val="C00000"/>
                </a:solidFill>
              </a:rPr>
              <a:t>b</a:t>
            </a:r>
            <a:r>
              <a:rPr lang="el-GR" altLang="ru-RU" sz="3600" b="1" dirty="0">
                <a:solidFill>
                  <a:srgbClr val="C00000"/>
                </a:solidFill>
                <a:cs typeface="Tahoma" pitchFamily="34" charset="0"/>
              </a:rPr>
              <a:t>·</a:t>
            </a:r>
            <a:r>
              <a:rPr lang="ru-RU" altLang="ru-RU" sz="3600" b="1" dirty="0">
                <a:solidFill>
                  <a:srgbClr val="C00000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solidFill>
                  <a:srgbClr val="E8FAFC"/>
                </a:solidFill>
              </a:rPr>
              <a:t>Объем куба</a:t>
            </a:r>
            <a:r>
              <a:rPr lang="ru-RU" altLang="ru-RU" sz="3600" b="1" dirty="0">
                <a:solidFill>
                  <a:srgbClr val="FF9900"/>
                </a:solidFill>
              </a:rPr>
              <a:t> </a:t>
            </a:r>
            <a:endParaRPr lang="en-US" altLang="ru-RU" sz="3600" b="1" dirty="0">
              <a:solidFill>
                <a:srgbClr val="FF99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ru-RU" sz="3600" b="1" dirty="0">
                <a:solidFill>
                  <a:srgbClr val="FF9900"/>
                </a:solidFill>
              </a:rPr>
              <a:t>     </a:t>
            </a:r>
            <a:r>
              <a:rPr lang="en-US" altLang="ru-RU" sz="3600" b="1" dirty="0">
                <a:solidFill>
                  <a:srgbClr val="C00000"/>
                </a:solidFill>
              </a:rPr>
              <a:t>V = a</a:t>
            </a:r>
            <a:r>
              <a:rPr lang="en-US" altLang="ru-RU" sz="3600" b="1" baseline="30000" dirty="0">
                <a:solidFill>
                  <a:srgbClr val="C00000"/>
                </a:solidFill>
              </a:rPr>
              <a:t>3</a:t>
            </a:r>
            <a:endParaRPr lang="ru-RU" altLang="ru-RU" sz="3600" b="1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3600" b="1" dirty="0">
              <a:solidFill>
                <a:srgbClr val="FF9900"/>
              </a:solidFill>
            </a:endParaRPr>
          </a:p>
        </p:txBody>
      </p:sp>
      <p:pic>
        <p:nvPicPr>
          <p:cNvPr id="12297" name="Picture 9" descr="colormov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476250"/>
            <a:ext cx="5715000" cy="7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187450" y="4005263"/>
            <a:ext cx="2663825" cy="6477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PubRRectCallout"/>
          <p:cNvSpPr>
            <a:spLocks noEditPoints="1" noChangeArrowheads="1"/>
          </p:cNvSpPr>
          <p:nvPr/>
        </p:nvSpPr>
        <p:spPr bwMode="auto">
          <a:xfrm>
            <a:off x="468313" y="1052513"/>
            <a:ext cx="4391025" cy="25209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altLang="ru-RU" sz="2000" b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Объем прямоугольного параллелепипеда равен произведению трех его измерений: длины, ширины и высоты</a:t>
            </a:r>
          </a:p>
          <a:p>
            <a:endParaRPr lang="ru-RU" altLang="ru-RU" sz="2000" b="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331913" y="5300663"/>
            <a:ext cx="1871662" cy="576262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5795963" y="1196975"/>
            <a:ext cx="2881312" cy="4391025"/>
          </a:xfrm>
          <a:prstGeom prst="cube">
            <a:avLst>
              <a:gd name="adj" fmla="val 25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443663" y="5516563"/>
            <a:ext cx="112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ширина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 rot="-2614866">
            <a:off x="7885113" y="5157788"/>
            <a:ext cx="9159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длина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 rot="16200000">
            <a:off x="4886325" y="3475038"/>
            <a:ext cx="132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/>
              <a:t>высота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6100870"/>
            <a:ext cx="8532440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i="1" dirty="0">
                <a:solidFill>
                  <a:srgbClr val="FF0000"/>
                </a:solidFill>
                <a:latin typeface="Calibri" pitchFamily="34" charset="0"/>
              </a:rPr>
              <a:t>Внимание!</a:t>
            </a:r>
            <a:r>
              <a:rPr lang="ru-RU" sz="2800" dirty="0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2800" b="1" i="1" dirty="0">
                <a:solidFill>
                  <a:srgbClr val="0070C0"/>
                </a:solidFill>
                <a:latin typeface="Calibri" pitchFamily="34" charset="0"/>
              </a:rPr>
              <a:t>При вычислениях все измерения должны быть  выражены в одинаковых единицах.</a:t>
            </a: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795963" y="1196974"/>
            <a:ext cx="2881312" cy="4391025"/>
          </a:xfrm>
          <a:prstGeom prst="cube">
            <a:avLst>
              <a:gd name="adj" fmla="val 25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9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/>
      <p:bldP spid="12298" grpId="0" animBg="1"/>
      <p:bldP spid="12300" grpId="0" animBg="1"/>
      <p:bldP spid="12301" grpId="0" animBg="1"/>
      <p:bldP spid="12302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5B833-0776-436E-970B-A44761F9A32C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Найдите объем параллелепипеда</a:t>
            </a:r>
          </a:p>
        </p:txBody>
      </p:sp>
      <p:pic>
        <p:nvPicPr>
          <p:cNvPr id="35844" name="Picture 4" descr="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8667750" cy="5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539750" y="2636838"/>
            <a:ext cx="2087563" cy="2160587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95375" y="4740275"/>
            <a:ext cx="5699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4 м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 rot="-2795550">
            <a:off x="323851" y="2636837"/>
            <a:ext cx="5699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4 м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 rot="16021229">
            <a:off x="112712" y="3641726"/>
            <a:ext cx="569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4 м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7380288" y="5445125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3 дм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 rot="16200000">
            <a:off x="6701632" y="3675856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6 дм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 rot="-23750625">
            <a:off x="8172450" y="5229225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2 дм</a:t>
            </a:r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7235825" y="2133600"/>
            <a:ext cx="1295400" cy="3384550"/>
          </a:xfrm>
          <a:prstGeom prst="cube">
            <a:avLst>
              <a:gd name="adj" fmla="val 25000"/>
            </a:avLst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3" name="AutoShape 13"/>
          <p:cNvSpPr>
            <a:spLocks noChangeArrowheads="1"/>
          </p:cNvSpPr>
          <p:nvPr/>
        </p:nvSpPr>
        <p:spPr bwMode="auto">
          <a:xfrm>
            <a:off x="3203575" y="3213100"/>
            <a:ext cx="3455988" cy="2016125"/>
          </a:xfrm>
          <a:prstGeom prst="cube">
            <a:avLst>
              <a:gd name="adj" fmla="val 25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4140200" y="5249863"/>
            <a:ext cx="690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9 см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 rot="-24427493">
            <a:off x="2963862" y="3197226"/>
            <a:ext cx="690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3 см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 rot="16200000">
            <a:off x="2674937" y="4311651"/>
            <a:ext cx="690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800"/>
              <a:t>5 c</a:t>
            </a:r>
            <a:r>
              <a:rPr lang="ru-RU" altLang="ru-RU" sz="1800"/>
              <a:t>м</a:t>
            </a:r>
          </a:p>
        </p:txBody>
      </p:sp>
      <p:pic>
        <p:nvPicPr>
          <p:cNvPr id="35857" name="Picture 17" descr="njhv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876925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09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/>
      <p:bldP spid="35847" grpId="0"/>
      <p:bldP spid="35848" grpId="0"/>
      <p:bldP spid="35849" grpId="0"/>
      <p:bldP spid="35850" grpId="0"/>
      <p:bldP spid="35851" grpId="0"/>
      <p:bldP spid="35852" grpId="0" animBg="1"/>
      <p:bldP spid="35853" grpId="0" animBg="1"/>
      <p:bldP spid="35854" grpId="0"/>
      <p:bldP spid="35855" grpId="0"/>
      <p:bldP spid="358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971550" y="0"/>
            <a:ext cx="8218488" cy="6858000"/>
            <a:chOff x="612" y="0"/>
            <a:chExt cx="5177" cy="4320"/>
          </a:xfrm>
        </p:grpSpPr>
        <p:pic>
          <p:nvPicPr>
            <p:cNvPr id="1031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760" y="0"/>
              <a:ext cx="29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18" name="Rectangle 4"/>
            <p:cNvSpPr>
              <a:spLocks noChangeArrowheads="1"/>
            </p:cNvSpPr>
            <p:nvPr/>
          </p:nvSpPr>
          <p:spPr bwMode="auto">
            <a:xfrm>
              <a:off x="612" y="550"/>
              <a:ext cx="4445" cy="322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3" name="Group 130"/>
          <p:cNvGrpSpPr>
            <a:grpSpLocks/>
          </p:cNvGrpSpPr>
          <p:nvPr/>
        </p:nvGrpSpPr>
        <p:grpSpPr bwMode="auto">
          <a:xfrm>
            <a:off x="1835150" y="3933825"/>
            <a:ext cx="1727200" cy="1727200"/>
            <a:chOff x="1156" y="2478"/>
            <a:chExt cx="1088" cy="1088"/>
          </a:xfrm>
        </p:grpSpPr>
        <p:grpSp>
          <p:nvGrpSpPr>
            <p:cNvPr id="10300" name="Group 5"/>
            <p:cNvGrpSpPr>
              <a:grpSpLocks/>
            </p:cNvGrpSpPr>
            <p:nvPr/>
          </p:nvGrpSpPr>
          <p:grpSpPr bwMode="auto">
            <a:xfrm>
              <a:off x="1156" y="2478"/>
              <a:ext cx="1088" cy="1088"/>
              <a:chOff x="3402" y="2228"/>
              <a:chExt cx="907" cy="908"/>
            </a:xfrm>
          </p:grpSpPr>
          <p:sp>
            <p:nvSpPr>
              <p:cNvPr id="10302" name="AutoShape 6"/>
              <p:cNvSpPr>
                <a:spLocks noChangeArrowheads="1"/>
              </p:cNvSpPr>
              <p:nvPr/>
            </p:nvSpPr>
            <p:spPr bwMode="auto">
              <a:xfrm rot="10800000" flipH="1">
                <a:off x="4150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3" name="Rectangle 7"/>
              <p:cNvSpPr>
                <a:spLocks noChangeArrowheads="1"/>
              </p:cNvSpPr>
              <p:nvPr/>
            </p:nvSpPr>
            <p:spPr bwMode="auto">
              <a:xfrm>
                <a:off x="3560" y="2228"/>
                <a:ext cx="613" cy="182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4" name="Rectangle 8"/>
              <p:cNvSpPr>
                <a:spLocks noChangeArrowheads="1"/>
              </p:cNvSpPr>
              <p:nvPr/>
            </p:nvSpPr>
            <p:spPr bwMode="auto">
              <a:xfrm>
                <a:off x="4173" y="2410"/>
                <a:ext cx="136" cy="544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5" name="AutoShape 9"/>
              <p:cNvSpPr>
                <a:spLocks noChangeArrowheads="1"/>
              </p:cNvSpPr>
              <p:nvPr/>
            </p:nvSpPr>
            <p:spPr bwMode="auto">
              <a:xfrm flipH="1">
                <a:off x="3402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6" name="AutoShape 10"/>
              <p:cNvSpPr>
                <a:spLocks noChangeArrowheads="1"/>
              </p:cNvSpPr>
              <p:nvPr/>
            </p:nvSpPr>
            <p:spPr bwMode="auto">
              <a:xfrm rot="10800000" flipH="1">
                <a:off x="4150" y="2954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7" name="AutoShape 11"/>
              <p:cNvSpPr>
                <a:spLocks noChangeArrowheads="1"/>
              </p:cNvSpPr>
              <p:nvPr/>
            </p:nvSpPr>
            <p:spPr bwMode="auto">
              <a:xfrm flipH="1">
                <a:off x="4150" y="2251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8" name="Rectangle 12"/>
              <p:cNvSpPr>
                <a:spLocks noChangeArrowheads="1"/>
              </p:cNvSpPr>
              <p:nvPr/>
            </p:nvSpPr>
            <p:spPr bwMode="auto">
              <a:xfrm>
                <a:off x="3402" y="2410"/>
                <a:ext cx="766" cy="725"/>
              </a:xfrm>
              <a:prstGeom prst="rect">
                <a:avLst/>
              </a:prstGeom>
              <a:solidFill>
                <a:srgbClr val="66FF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309" name="Line 13"/>
              <p:cNvSpPr>
                <a:spLocks noChangeShapeType="1"/>
              </p:cNvSpPr>
              <p:nvPr/>
            </p:nvSpPr>
            <p:spPr bwMode="auto">
              <a:xfrm flipV="1">
                <a:off x="3402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0" name="Line 14"/>
              <p:cNvSpPr>
                <a:spLocks noChangeShapeType="1"/>
              </p:cNvSpPr>
              <p:nvPr/>
            </p:nvSpPr>
            <p:spPr bwMode="auto">
              <a:xfrm flipV="1">
                <a:off x="4168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1" name="Line 15"/>
              <p:cNvSpPr>
                <a:spLocks noChangeShapeType="1"/>
              </p:cNvSpPr>
              <p:nvPr/>
            </p:nvSpPr>
            <p:spPr bwMode="auto">
              <a:xfrm flipV="1">
                <a:off x="4168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2" name="Line 16"/>
              <p:cNvSpPr>
                <a:spLocks noChangeShapeType="1"/>
              </p:cNvSpPr>
              <p:nvPr/>
            </p:nvSpPr>
            <p:spPr bwMode="auto">
              <a:xfrm flipV="1">
                <a:off x="3402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3" name="Line 17"/>
              <p:cNvSpPr>
                <a:spLocks noChangeShapeType="1"/>
              </p:cNvSpPr>
              <p:nvPr/>
            </p:nvSpPr>
            <p:spPr bwMode="auto">
              <a:xfrm>
                <a:off x="4309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4" name="Line 18"/>
              <p:cNvSpPr>
                <a:spLocks noChangeShapeType="1"/>
              </p:cNvSpPr>
              <p:nvPr/>
            </p:nvSpPr>
            <p:spPr bwMode="auto">
              <a:xfrm>
                <a:off x="3543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5" name="Line 19"/>
              <p:cNvSpPr>
                <a:spLocks noChangeShapeType="1"/>
              </p:cNvSpPr>
              <p:nvPr/>
            </p:nvSpPr>
            <p:spPr bwMode="auto">
              <a:xfrm flipH="1">
                <a:off x="3543" y="2954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6" name="Line 20"/>
              <p:cNvSpPr>
                <a:spLocks noChangeShapeType="1"/>
              </p:cNvSpPr>
              <p:nvPr/>
            </p:nvSpPr>
            <p:spPr bwMode="auto">
              <a:xfrm flipH="1">
                <a:off x="3543" y="2228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662" name="Text Box 126"/>
            <p:cNvSpPr txBox="1">
              <a:spLocks noChangeArrowheads="1"/>
            </p:cNvSpPr>
            <p:nvPr/>
          </p:nvSpPr>
          <p:spPr bwMode="auto">
            <a:xfrm>
              <a:off x="1406" y="2886"/>
              <a:ext cx="521" cy="2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м</a:t>
              </a:r>
              <a:r>
                <a:rPr lang="ru-RU" sz="2400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5" name="Group 131"/>
          <p:cNvGrpSpPr>
            <a:grpSpLocks/>
          </p:cNvGrpSpPr>
          <p:nvPr/>
        </p:nvGrpSpPr>
        <p:grpSpPr bwMode="auto">
          <a:xfrm>
            <a:off x="3276600" y="3933825"/>
            <a:ext cx="1727200" cy="1727200"/>
            <a:chOff x="2064" y="2478"/>
            <a:chExt cx="1088" cy="1088"/>
          </a:xfrm>
        </p:grpSpPr>
        <p:grpSp>
          <p:nvGrpSpPr>
            <p:cNvPr id="10283" name="Group 78"/>
            <p:cNvGrpSpPr>
              <a:grpSpLocks/>
            </p:cNvGrpSpPr>
            <p:nvPr/>
          </p:nvGrpSpPr>
          <p:grpSpPr bwMode="auto">
            <a:xfrm>
              <a:off x="2064" y="2478"/>
              <a:ext cx="1088" cy="1088"/>
              <a:chOff x="3402" y="2228"/>
              <a:chExt cx="907" cy="908"/>
            </a:xfrm>
          </p:grpSpPr>
          <p:sp>
            <p:nvSpPr>
              <p:cNvPr id="10285" name="AutoShape 79"/>
              <p:cNvSpPr>
                <a:spLocks noChangeArrowheads="1"/>
              </p:cNvSpPr>
              <p:nvPr/>
            </p:nvSpPr>
            <p:spPr bwMode="auto">
              <a:xfrm rot="10800000" flipH="1">
                <a:off x="4150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86" name="Rectangle 80"/>
              <p:cNvSpPr>
                <a:spLocks noChangeArrowheads="1"/>
              </p:cNvSpPr>
              <p:nvPr/>
            </p:nvSpPr>
            <p:spPr bwMode="auto">
              <a:xfrm>
                <a:off x="3560" y="2228"/>
                <a:ext cx="613" cy="182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87" name="Rectangle 81"/>
              <p:cNvSpPr>
                <a:spLocks noChangeArrowheads="1"/>
              </p:cNvSpPr>
              <p:nvPr/>
            </p:nvSpPr>
            <p:spPr bwMode="auto">
              <a:xfrm>
                <a:off x="4173" y="2410"/>
                <a:ext cx="136" cy="544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88" name="AutoShape 82"/>
              <p:cNvSpPr>
                <a:spLocks noChangeArrowheads="1"/>
              </p:cNvSpPr>
              <p:nvPr/>
            </p:nvSpPr>
            <p:spPr bwMode="auto">
              <a:xfrm flipH="1">
                <a:off x="3402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89" name="AutoShape 83"/>
              <p:cNvSpPr>
                <a:spLocks noChangeArrowheads="1"/>
              </p:cNvSpPr>
              <p:nvPr/>
            </p:nvSpPr>
            <p:spPr bwMode="auto">
              <a:xfrm rot="10800000" flipH="1">
                <a:off x="4150" y="2954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90" name="AutoShape 84"/>
              <p:cNvSpPr>
                <a:spLocks noChangeArrowheads="1"/>
              </p:cNvSpPr>
              <p:nvPr/>
            </p:nvSpPr>
            <p:spPr bwMode="auto">
              <a:xfrm flipH="1">
                <a:off x="4150" y="2251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91" name="Rectangle 85"/>
              <p:cNvSpPr>
                <a:spLocks noChangeArrowheads="1"/>
              </p:cNvSpPr>
              <p:nvPr/>
            </p:nvSpPr>
            <p:spPr bwMode="auto">
              <a:xfrm>
                <a:off x="3402" y="2410"/>
                <a:ext cx="766" cy="725"/>
              </a:xfrm>
              <a:prstGeom prst="rect">
                <a:avLst/>
              </a:prstGeom>
              <a:solidFill>
                <a:srgbClr val="66FF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92" name="Line 86"/>
              <p:cNvSpPr>
                <a:spLocks noChangeShapeType="1"/>
              </p:cNvSpPr>
              <p:nvPr/>
            </p:nvSpPr>
            <p:spPr bwMode="auto">
              <a:xfrm flipV="1">
                <a:off x="3402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3" name="Line 87"/>
              <p:cNvSpPr>
                <a:spLocks noChangeShapeType="1"/>
              </p:cNvSpPr>
              <p:nvPr/>
            </p:nvSpPr>
            <p:spPr bwMode="auto">
              <a:xfrm flipV="1">
                <a:off x="4168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4" name="Line 88"/>
              <p:cNvSpPr>
                <a:spLocks noChangeShapeType="1"/>
              </p:cNvSpPr>
              <p:nvPr/>
            </p:nvSpPr>
            <p:spPr bwMode="auto">
              <a:xfrm flipV="1">
                <a:off x="4168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5" name="Line 89"/>
              <p:cNvSpPr>
                <a:spLocks noChangeShapeType="1"/>
              </p:cNvSpPr>
              <p:nvPr/>
            </p:nvSpPr>
            <p:spPr bwMode="auto">
              <a:xfrm flipV="1">
                <a:off x="3402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6" name="Line 90"/>
              <p:cNvSpPr>
                <a:spLocks noChangeShapeType="1"/>
              </p:cNvSpPr>
              <p:nvPr/>
            </p:nvSpPr>
            <p:spPr bwMode="auto">
              <a:xfrm>
                <a:off x="4309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7" name="Line 91"/>
              <p:cNvSpPr>
                <a:spLocks noChangeShapeType="1"/>
              </p:cNvSpPr>
              <p:nvPr/>
            </p:nvSpPr>
            <p:spPr bwMode="auto">
              <a:xfrm>
                <a:off x="3543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8" name="Line 92"/>
              <p:cNvSpPr>
                <a:spLocks noChangeShapeType="1"/>
              </p:cNvSpPr>
              <p:nvPr/>
            </p:nvSpPr>
            <p:spPr bwMode="auto">
              <a:xfrm flipH="1">
                <a:off x="3543" y="2954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9" name="Line 93"/>
              <p:cNvSpPr>
                <a:spLocks noChangeShapeType="1"/>
              </p:cNvSpPr>
              <p:nvPr/>
            </p:nvSpPr>
            <p:spPr bwMode="auto">
              <a:xfrm flipH="1">
                <a:off x="3543" y="2228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663" name="Text Box 127"/>
            <p:cNvSpPr txBox="1">
              <a:spLocks noChangeArrowheads="1"/>
            </p:cNvSpPr>
            <p:nvPr/>
          </p:nvSpPr>
          <p:spPr bwMode="auto">
            <a:xfrm>
              <a:off x="2336" y="2886"/>
              <a:ext cx="521" cy="2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м</a:t>
              </a:r>
              <a:r>
                <a:rPr lang="ru-RU" sz="2400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7" name="Group 132"/>
          <p:cNvGrpSpPr>
            <a:grpSpLocks/>
          </p:cNvGrpSpPr>
          <p:nvPr/>
        </p:nvGrpSpPr>
        <p:grpSpPr bwMode="auto">
          <a:xfrm>
            <a:off x="4716463" y="3933825"/>
            <a:ext cx="1727200" cy="1727200"/>
            <a:chOff x="2971" y="2478"/>
            <a:chExt cx="1088" cy="1088"/>
          </a:xfrm>
        </p:grpSpPr>
        <p:grpSp>
          <p:nvGrpSpPr>
            <p:cNvPr id="10266" name="Group 110"/>
            <p:cNvGrpSpPr>
              <a:grpSpLocks/>
            </p:cNvGrpSpPr>
            <p:nvPr/>
          </p:nvGrpSpPr>
          <p:grpSpPr bwMode="auto">
            <a:xfrm>
              <a:off x="2971" y="2478"/>
              <a:ext cx="1088" cy="1088"/>
              <a:chOff x="3402" y="2228"/>
              <a:chExt cx="907" cy="908"/>
            </a:xfrm>
          </p:grpSpPr>
          <p:sp>
            <p:nvSpPr>
              <p:cNvPr id="10268" name="AutoShape 111"/>
              <p:cNvSpPr>
                <a:spLocks noChangeArrowheads="1"/>
              </p:cNvSpPr>
              <p:nvPr/>
            </p:nvSpPr>
            <p:spPr bwMode="auto">
              <a:xfrm rot="10800000" flipH="1">
                <a:off x="4150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69" name="Rectangle 112"/>
              <p:cNvSpPr>
                <a:spLocks noChangeArrowheads="1"/>
              </p:cNvSpPr>
              <p:nvPr/>
            </p:nvSpPr>
            <p:spPr bwMode="auto">
              <a:xfrm>
                <a:off x="3560" y="2228"/>
                <a:ext cx="613" cy="182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70" name="Rectangle 113"/>
              <p:cNvSpPr>
                <a:spLocks noChangeArrowheads="1"/>
              </p:cNvSpPr>
              <p:nvPr/>
            </p:nvSpPr>
            <p:spPr bwMode="auto">
              <a:xfrm>
                <a:off x="4173" y="2410"/>
                <a:ext cx="136" cy="544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71" name="AutoShape 114"/>
              <p:cNvSpPr>
                <a:spLocks noChangeArrowheads="1"/>
              </p:cNvSpPr>
              <p:nvPr/>
            </p:nvSpPr>
            <p:spPr bwMode="auto">
              <a:xfrm flipH="1">
                <a:off x="3402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72" name="AutoShape 115"/>
              <p:cNvSpPr>
                <a:spLocks noChangeArrowheads="1"/>
              </p:cNvSpPr>
              <p:nvPr/>
            </p:nvSpPr>
            <p:spPr bwMode="auto">
              <a:xfrm rot="10800000" flipH="1">
                <a:off x="4150" y="2954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73" name="AutoShape 116"/>
              <p:cNvSpPr>
                <a:spLocks noChangeArrowheads="1"/>
              </p:cNvSpPr>
              <p:nvPr/>
            </p:nvSpPr>
            <p:spPr bwMode="auto">
              <a:xfrm flipH="1">
                <a:off x="4150" y="2251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74" name="Rectangle 117"/>
              <p:cNvSpPr>
                <a:spLocks noChangeArrowheads="1"/>
              </p:cNvSpPr>
              <p:nvPr/>
            </p:nvSpPr>
            <p:spPr bwMode="auto">
              <a:xfrm>
                <a:off x="3402" y="2410"/>
                <a:ext cx="766" cy="725"/>
              </a:xfrm>
              <a:prstGeom prst="rect">
                <a:avLst/>
              </a:prstGeom>
              <a:solidFill>
                <a:srgbClr val="66FF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75" name="Line 118"/>
              <p:cNvSpPr>
                <a:spLocks noChangeShapeType="1"/>
              </p:cNvSpPr>
              <p:nvPr/>
            </p:nvSpPr>
            <p:spPr bwMode="auto">
              <a:xfrm flipV="1">
                <a:off x="3402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6" name="Line 119"/>
              <p:cNvSpPr>
                <a:spLocks noChangeShapeType="1"/>
              </p:cNvSpPr>
              <p:nvPr/>
            </p:nvSpPr>
            <p:spPr bwMode="auto">
              <a:xfrm flipV="1">
                <a:off x="4168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7" name="Line 120"/>
              <p:cNvSpPr>
                <a:spLocks noChangeShapeType="1"/>
              </p:cNvSpPr>
              <p:nvPr/>
            </p:nvSpPr>
            <p:spPr bwMode="auto">
              <a:xfrm flipV="1">
                <a:off x="4168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8" name="Line 121"/>
              <p:cNvSpPr>
                <a:spLocks noChangeShapeType="1"/>
              </p:cNvSpPr>
              <p:nvPr/>
            </p:nvSpPr>
            <p:spPr bwMode="auto">
              <a:xfrm flipV="1">
                <a:off x="3402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9" name="Line 122"/>
              <p:cNvSpPr>
                <a:spLocks noChangeShapeType="1"/>
              </p:cNvSpPr>
              <p:nvPr/>
            </p:nvSpPr>
            <p:spPr bwMode="auto">
              <a:xfrm>
                <a:off x="4309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0" name="Line 123"/>
              <p:cNvSpPr>
                <a:spLocks noChangeShapeType="1"/>
              </p:cNvSpPr>
              <p:nvPr/>
            </p:nvSpPr>
            <p:spPr bwMode="auto">
              <a:xfrm>
                <a:off x="3543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1" name="Line 124"/>
              <p:cNvSpPr>
                <a:spLocks noChangeShapeType="1"/>
              </p:cNvSpPr>
              <p:nvPr/>
            </p:nvSpPr>
            <p:spPr bwMode="auto">
              <a:xfrm flipH="1">
                <a:off x="3543" y="2954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Line 125"/>
              <p:cNvSpPr>
                <a:spLocks noChangeShapeType="1"/>
              </p:cNvSpPr>
              <p:nvPr/>
            </p:nvSpPr>
            <p:spPr bwMode="auto">
              <a:xfrm flipH="1">
                <a:off x="3543" y="2228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664" name="Text Box 128"/>
            <p:cNvSpPr txBox="1">
              <a:spLocks noChangeArrowheads="1"/>
            </p:cNvSpPr>
            <p:nvPr/>
          </p:nvSpPr>
          <p:spPr bwMode="auto">
            <a:xfrm>
              <a:off x="3243" y="2886"/>
              <a:ext cx="521" cy="2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м</a:t>
              </a:r>
              <a:r>
                <a:rPr lang="ru-RU" sz="2400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9" name="Group 129"/>
          <p:cNvGrpSpPr>
            <a:grpSpLocks/>
          </p:cNvGrpSpPr>
          <p:nvPr/>
        </p:nvGrpSpPr>
        <p:grpSpPr bwMode="auto">
          <a:xfrm>
            <a:off x="1836738" y="2565400"/>
            <a:ext cx="1727200" cy="1727200"/>
            <a:chOff x="1157" y="1616"/>
            <a:chExt cx="1088" cy="1088"/>
          </a:xfrm>
        </p:grpSpPr>
        <p:grpSp>
          <p:nvGrpSpPr>
            <p:cNvPr id="10249" name="Group 94"/>
            <p:cNvGrpSpPr>
              <a:grpSpLocks/>
            </p:cNvGrpSpPr>
            <p:nvPr/>
          </p:nvGrpSpPr>
          <p:grpSpPr bwMode="auto">
            <a:xfrm>
              <a:off x="1157" y="1616"/>
              <a:ext cx="1088" cy="1088"/>
              <a:chOff x="3402" y="2228"/>
              <a:chExt cx="907" cy="908"/>
            </a:xfrm>
          </p:grpSpPr>
          <p:sp>
            <p:nvSpPr>
              <p:cNvPr id="10251" name="AutoShape 95"/>
              <p:cNvSpPr>
                <a:spLocks noChangeArrowheads="1"/>
              </p:cNvSpPr>
              <p:nvPr/>
            </p:nvSpPr>
            <p:spPr bwMode="auto">
              <a:xfrm rot="10800000" flipH="1">
                <a:off x="4150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2" name="Rectangle 96"/>
              <p:cNvSpPr>
                <a:spLocks noChangeArrowheads="1"/>
              </p:cNvSpPr>
              <p:nvPr/>
            </p:nvSpPr>
            <p:spPr bwMode="auto">
              <a:xfrm>
                <a:off x="3560" y="2228"/>
                <a:ext cx="613" cy="182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3" name="Rectangle 97"/>
              <p:cNvSpPr>
                <a:spLocks noChangeArrowheads="1"/>
              </p:cNvSpPr>
              <p:nvPr/>
            </p:nvSpPr>
            <p:spPr bwMode="auto">
              <a:xfrm>
                <a:off x="4173" y="2410"/>
                <a:ext cx="136" cy="544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4" name="AutoShape 98"/>
              <p:cNvSpPr>
                <a:spLocks noChangeArrowheads="1"/>
              </p:cNvSpPr>
              <p:nvPr/>
            </p:nvSpPr>
            <p:spPr bwMode="auto">
              <a:xfrm flipH="1">
                <a:off x="3402" y="2228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5" name="AutoShape 99"/>
              <p:cNvSpPr>
                <a:spLocks noChangeArrowheads="1"/>
              </p:cNvSpPr>
              <p:nvPr/>
            </p:nvSpPr>
            <p:spPr bwMode="auto">
              <a:xfrm rot="10800000" flipH="1">
                <a:off x="4150" y="2954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6" name="AutoShape 100"/>
              <p:cNvSpPr>
                <a:spLocks noChangeArrowheads="1"/>
              </p:cNvSpPr>
              <p:nvPr/>
            </p:nvSpPr>
            <p:spPr bwMode="auto">
              <a:xfrm flipH="1">
                <a:off x="4150" y="2251"/>
                <a:ext cx="159" cy="181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7" name="Rectangle 101"/>
              <p:cNvSpPr>
                <a:spLocks noChangeArrowheads="1"/>
              </p:cNvSpPr>
              <p:nvPr/>
            </p:nvSpPr>
            <p:spPr bwMode="auto">
              <a:xfrm>
                <a:off x="3402" y="2410"/>
                <a:ext cx="766" cy="725"/>
              </a:xfrm>
              <a:prstGeom prst="rect">
                <a:avLst/>
              </a:prstGeom>
              <a:solidFill>
                <a:srgbClr val="66FF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258" name="Line 102"/>
              <p:cNvSpPr>
                <a:spLocks noChangeShapeType="1"/>
              </p:cNvSpPr>
              <p:nvPr/>
            </p:nvSpPr>
            <p:spPr bwMode="auto">
              <a:xfrm flipV="1">
                <a:off x="3402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9" name="Line 103"/>
              <p:cNvSpPr>
                <a:spLocks noChangeShapeType="1"/>
              </p:cNvSpPr>
              <p:nvPr/>
            </p:nvSpPr>
            <p:spPr bwMode="auto">
              <a:xfrm flipV="1">
                <a:off x="4168" y="2228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Line 104"/>
              <p:cNvSpPr>
                <a:spLocks noChangeShapeType="1"/>
              </p:cNvSpPr>
              <p:nvPr/>
            </p:nvSpPr>
            <p:spPr bwMode="auto">
              <a:xfrm flipV="1">
                <a:off x="4168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Line 105"/>
              <p:cNvSpPr>
                <a:spLocks noChangeShapeType="1"/>
              </p:cNvSpPr>
              <p:nvPr/>
            </p:nvSpPr>
            <p:spPr bwMode="auto">
              <a:xfrm flipV="1">
                <a:off x="3402" y="2954"/>
                <a:ext cx="141" cy="18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2" name="Line 106"/>
              <p:cNvSpPr>
                <a:spLocks noChangeShapeType="1"/>
              </p:cNvSpPr>
              <p:nvPr/>
            </p:nvSpPr>
            <p:spPr bwMode="auto">
              <a:xfrm>
                <a:off x="4309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Line 107"/>
              <p:cNvSpPr>
                <a:spLocks noChangeShapeType="1"/>
              </p:cNvSpPr>
              <p:nvPr/>
            </p:nvSpPr>
            <p:spPr bwMode="auto">
              <a:xfrm>
                <a:off x="3543" y="2228"/>
                <a:ext cx="0" cy="72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Line 108"/>
              <p:cNvSpPr>
                <a:spLocks noChangeShapeType="1"/>
              </p:cNvSpPr>
              <p:nvPr/>
            </p:nvSpPr>
            <p:spPr bwMode="auto">
              <a:xfrm flipH="1">
                <a:off x="3543" y="2954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5" name="Line 109"/>
              <p:cNvSpPr>
                <a:spLocks noChangeShapeType="1"/>
              </p:cNvSpPr>
              <p:nvPr/>
            </p:nvSpPr>
            <p:spPr bwMode="auto">
              <a:xfrm flipH="1">
                <a:off x="3543" y="2228"/>
                <a:ext cx="76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593" name="Text Box 57"/>
            <p:cNvSpPr txBox="1">
              <a:spLocks noChangeArrowheads="1"/>
            </p:cNvSpPr>
            <p:nvPr/>
          </p:nvSpPr>
          <p:spPr bwMode="auto">
            <a:xfrm>
              <a:off x="1406" y="2001"/>
              <a:ext cx="521" cy="2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м</a:t>
              </a:r>
              <a:r>
                <a:rPr lang="ru-RU" sz="2400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sp>
        <p:nvSpPr>
          <p:cNvPr id="65669" name="Text Box 133"/>
          <p:cNvSpPr txBox="1">
            <a:spLocks noChangeArrowheads="1"/>
          </p:cNvSpPr>
          <p:nvPr/>
        </p:nvSpPr>
        <p:spPr bwMode="auto">
          <a:xfrm>
            <a:off x="3743325" y="3105150"/>
            <a:ext cx="41417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 м</a:t>
            </a:r>
            <a:r>
              <a:rPr lang="ru-RU" sz="2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2000">
                <a:solidFill>
                  <a:srgbClr val="CC0000"/>
                </a:solidFill>
              </a:rPr>
              <a:t> 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+1 м</a:t>
            </a:r>
            <a:r>
              <a:rPr lang="ru-RU" sz="2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2000">
                <a:solidFill>
                  <a:srgbClr val="CC0000"/>
                </a:solidFill>
              </a:rPr>
              <a:t> 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+1 м</a:t>
            </a:r>
            <a:r>
              <a:rPr lang="ru-RU" sz="2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2000">
                <a:solidFill>
                  <a:srgbClr val="CC0000"/>
                </a:solidFill>
              </a:rPr>
              <a:t> 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+1 м</a:t>
            </a:r>
            <a:r>
              <a:rPr lang="ru-RU" sz="2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2000">
                <a:solidFill>
                  <a:srgbClr val="CC0000"/>
                </a:solidFill>
              </a:rPr>
              <a:t> 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  <a:r>
              <a:rPr lang="ru-RU" sz="2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2356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300"/>
                                        <p:tgtEl>
                                          <p:spTgt spid="656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300"/>
                                        <p:tgtEl>
                                          <p:spTgt spid="65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300"/>
                                        <p:tgtEl>
                                          <p:spTgt spid="65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65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69" grpId="0"/>
      <p:bldP spid="6566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«…Ум человеческий только тогда понимает обобщение, когда он сам его сделал или проверил»</a:t>
            </a:r>
          </a:p>
          <a:p>
            <a:pPr marL="0" indent="0" algn="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Л.Н. Толстой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31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43841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/>
              <a:t>Рисуй глазами треугольник.</a:t>
            </a:r>
            <a:endParaRPr lang="ru-RU" sz="2400" b="1" dirty="0"/>
          </a:p>
          <a:p>
            <a:r>
              <a:rPr lang="ru-RU" sz="2400" b="1" dirty="0"/>
              <a:t>Рисуй глазами треугольник.</a:t>
            </a:r>
          </a:p>
          <a:p>
            <a:r>
              <a:rPr lang="ru-RU" sz="2400" b="1" dirty="0"/>
              <a:t>Теперь его переверни вершиной вниз.</a:t>
            </a:r>
          </a:p>
          <a:p>
            <a:r>
              <a:rPr lang="ru-RU" sz="2400" b="1" dirty="0"/>
              <a:t>И вновь глазами ты по периметру веди.</a:t>
            </a:r>
          </a:p>
          <a:p>
            <a:r>
              <a:rPr lang="ru-RU" sz="2400" b="1" dirty="0"/>
              <a:t>Рисуй восьмерку вертикально.</a:t>
            </a:r>
          </a:p>
          <a:p>
            <a:r>
              <a:rPr lang="ru-RU" sz="2400" b="1" dirty="0"/>
              <a:t>Ты головою не крути,</a:t>
            </a:r>
          </a:p>
          <a:p>
            <a:r>
              <a:rPr lang="ru-RU" sz="2400" b="1" dirty="0"/>
              <a:t>А лишь глазами осторожно ты вдоль по линиям води.</a:t>
            </a:r>
          </a:p>
          <a:p>
            <a:r>
              <a:rPr lang="ru-RU" sz="2400" b="1" dirty="0"/>
              <a:t>И на бочок ее клади.</a:t>
            </a:r>
          </a:p>
          <a:p>
            <a:r>
              <a:rPr lang="ru-RU" sz="2400" b="1" dirty="0"/>
              <a:t>Теперь следи горизонтально, и в центре ты остановись.</a:t>
            </a:r>
          </a:p>
          <a:p>
            <a:r>
              <a:rPr lang="ru-RU" sz="2400" b="1" dirty="0"/>
              <a:t>Зажмурься крепко, не ленись.</a:t>
            </a:r>
          </a:p>
          <a:p>
            <a:r>
              <a:rPr lang="ru-RU" sz="2400" b="1" dirty="0"/>
              <a:t>Глаза открываем мы, наконец.</a:t>
            </a:r>
          </a:p>
          <a:p>
            <a:r>
              <a:rPr lang="ru-RU" sz="2400" b="1" dirty="0"/>
              <a:t>Зарядка окончилась.</a:t>
            </a:r>
          </a:p>
        </p:txBody>
      </p:sp>
    </p:spTree>
    <p:extLst>
      <p:ext uri="{BB962C8B-B14F-4D97-AF65-F5344CB8AC3E}">
        <p14:creationId xmlns:p14="http://schemas.microsoft.com/office/powerpoint/2010/main" val="154674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97"/>
          <p:cNvSpPr txBox="1">
            <a:spLocks noChangeArrowheads="1"/>
          </p:cNvSpPr>
          <p:nvPr/>
        </p:nvSpPr>
        <p:spPr bwMode="auto">
          <a:xfrm>
            <a:off x="1223963" y="1160463"/>
            <a:ext cx="3708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graphicFrame>
        <p:nvGraphicFramePr>
          <p:cNvPr id="69833" name="Group 2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741263"/>
              </p:ext>
            </p:extLst>
          </p:nvPr>
        </p:nvGraphicFramePr>
        <p:xfrm>
          <a:off x="1044575" y="1070133"/>
          <a:ext cx="7271840" cy="2594966"/>
        </p:xfrm>
        <a:graphic>
          <a:graphicData uri="http://schemas.openxmlformats.org/drawingml/2006/table">
            <a:tbl>
              <a:tblPr/>
              <a:tblGrid>
                <a:gridCol w="626186"/>
                <a:gridCol w="1532642"/>
                <a:gridCol w="1532641"/>
                <a:gridCol w="1759887"/>
                <a:gridCol w="1820484"/>
              </a:tblGrid>
              <a:tr h="12379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Объём,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a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Ширина,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Высота, 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8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 дм</a:t>
                      </a:r>
                      <a:r>
                        <a:rPr kumimoji="0" lang="ru-RU" sz="24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дм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см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43608" y="4077072"/>
            <a:ext cx="5729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объем куба с ребром 7 см</a:t>
            </a:r>
            <a:endParaRPr lang="ru-RU" sz="28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89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908720"/>
            <a:ext cx="88204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классной комнаты: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– 8 метров;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– 6 метров;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– 3 метра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Минимальная кубатура воздуха, приходящаяся на одного школьника,  достигает 4 куб. 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30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47" name="Group 223"/>
          <p:cNvGrpSpPr>
            <a:grpSpLocks/>
          </p:cNvGrpSpPr>
          <p:nvPr/>
        </p:nvGrpSpPr>
        <p:grpSpPr bwMode="auto">
          <a:xfrm>
            <a:off x="531813" y="2971800"/>
            <a:ext cx="763587" cy="3430588"/>
            <a:chOff x="4847" y="1199"/>
            <a:chExt cx="481" cy="2161"/>
          </a:xfrm>
        </p:grpSpPr>
        <p:grpSp>
          <p:nvGrpSpPr>
            <p:cNvPr id="26736" name="Group 112"/>
            <p:cNvGrpSpPr>
              <a:grpSpLocks/>
            </p:cNvGrpSpPr>
            <p:nvPr/>
          </p:nvGrpSpPr>
          <p:grpSpPr bwMode="auto">
            <a:xfrm rot="5400000" flipH="1" flipV="1">
              <a:off x="4344" y="2376"/>
              <a:ext cx="1488" cy="480"/>
              <a:chOff x="960" y="1968"/>
              <a:chExt cx="1488" cy="480"/>
            </a:xfrm>
          </p:grpSpPr>
          <p:sp>
            <p:nvSpPr>
              <p:cNvPr id="26723" name="AutoShape 99"/>
              <p:cNvSpPr>
                <a:spLocks noChangeArrowheads="1"/>
              </p:cNvSpPr>
              <p:nvPr/>
            </p:nvSpPr>
            <p:spPr bwMode="auto">
              <a:xfrm>
                <a:off x="960" y="1968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100000">
                    <a:srgbClr val="0080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24" name="AutoShape 100"/>
              <p:cNvSpPr>
                <a:spLocks noChangeArrowheads="1"/>
              </p:cNvSpPr>
              <p:nvPr/>
            </p:nvSpPr>
            <p:spPr bwMode="auto">
              <a:xfrm>
                <a:off x="1296" y="1968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100000">
                    <a:srgbClr val="0080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25" name="AutoShape 101"/>
              <p:cNvSpPr>
                <a:spLocks noChangeArrowheads="1"/>
              </p:cNvSpPr>
              <p:nvPr/>
            </p:nvSpPr>
            <p:spPr bwMode="auto">
              <a:xfrm>
                <a:off x="1632" y="1968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100000">
                    <a:srgbClr val="0080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26" name="AutoShape 102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008000">
                      <a:gamma/>
                      <a:shade val="46275"/>
                      <a:invGamma/>
                    </a:srgbClr>
                  </a:gs>
                  <a:gs pos="100000">
                    <a:srgbClr val="0080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6727" name="AutoShape 103"/>
            <p:cNvSpPr>
              <a:spLocks noChangeArrowheads="1"/>
            </p:cNvSpPr>
            <p:nvPr/>
          </p:nvSpPr>
          <p:spPr bwMode="auto">
            <a:xfrm rot="-5400000">
              <a:off x="4847" y="1535"/>
              <a:ext cx="480" cy="480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8" name="AutoShape 104"/>
            <p:cNvSpPr>
              <a:spLocks noChangeArrowheads="1"/>
            </p:cNvSpPr>
            <p:nvPr/>
          </p:nvSpPr>
          <p:spPr bwMode="auto">
            <a:xfrm rot="-5400000">
              <a:off x="4847" y="1199"/>
              <a:ext cx="480" cy="480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6734" name="AutoShape 110"/>
          <p:cNvSpPr>
            <a:spLocks noChangeArrowheads="1"/>
          </p:cNvSpPr>
          <p:nvPr/>
        </p:nvSpPr>
        <p:spPr bwMode="auto">
          <a:xfrm>
            <a:off x="5638800" y="1676400"/>
            <a:ext cx="762000" cy="762000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rgbClr val="00196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6776" name="Group 152"/>
          <p:cNvGrpSpPr>
            <a:grpSpLocks/>
          </p:cNvGrpSpPr>
          <p:nvPr/>
        </p:nvGrpSpPr>
        <p:grpSpPr bwMode="auto">
          <a:xfrm>
            <a:off x="1905000" y="4038600"/>
            <a:ext cx="1295400" cy="2362200"/>
            <a:chOff x="3408" y="1680"/>
            <a:chExt cx="816" cy="1488"/>
          </a:xfrm>
        </p:grpSpPr>
        <p:grpSp>
          <p:nvGrpSpPr>
            <p:cNvPr id="26770" name="Group 146"/>
            <p:cNvGrpSpPr>
              <a:grpSpLocks/>
            </p:cNvGrpSpPr>
            <p:nvPr/>
          </p:nvGrpSpPr>
          <p:grpSpPr bwMode="auto">
            <a:xfrm>
              <a:off x="3744" y="1680"/>
              <a:ext cx="480" cy="1488"/>
              <a:chOff x="4631" y="1319"/>
              <a:chExt cx="480" cy="1488"/>
            </a:xfrm>
          </p:grpSpPr>
          <p:sp>
            <p:nvSpPr>
              <p:cNvPr id="26719" name="AutoShape 95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2327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20" name="AutoShape 96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991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21" name="AutoShape 97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655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22" name="AutoShape 98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319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6771" name="Group 147"/>
            <p:cNvGrpSpPr>
              <a:grpSpLocks/>
            </p:cNvGrpSpPr>
            <p:nvPr/>
          </p:nvGrpSpPr>
          <p:grpSpPr bwMode="auto">
            <a:xfrm>
              <a:off x="3408" y="1680"/>
              <a:ext cx="480" cy="1488"/>
              <a:chOff x="4631" y="1319"/>
              <a:chExt cx="480" cy="1488"/>
            </a:xfrm>
          </p:grpSpPr>
          <p:sp>
            <p:nvSpPr>
              <p:cNvPr id="26772" name="AutoShape 148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2327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73" name="AutoShape 149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991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74" name="AutoShape 150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655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75" name="AutoShape 151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319"/>
                <a:ext cx="480" cy="480"/>
              </a:xfrm>
              <a:prstGeom prst="cube">
                <a:avLst>
                  <a:gd name="adj" fmla="val 25000"/>
                </a:avLst>
              </a:prstGeom>
              <a:gradFill rotWithShape="0">
                <a:gsLst>
                  <a:gs pos="0">
                    <a:srgbClr val="800080">
                      <a:gamma/>
                      <a:tint val="63529"/>
                      <a:invGamma/>
                    </a:srgbClr>
                  </a:gs>
                  <a:gs pos="100000">
                    <a:srgbClr val="800080"/>
                  </a:gs>
                </a:gsLst>
                <a:path path="rect">
                  <a:fillToRect l="50000" t="50000" r="50000" b="50000"/>
                </a:path>
              </a:gradFill>
              <a:ln w="38100">
                <a:solidFill>
                  <a:srgbClr val="6600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6850" name="Group 226"/>
          <p:cNvGrpSpPr>
            <a:grpSpLocks/>
          </p:cNvGrpSpPr>
          <p:nvPr/>
        </p:nvGrpSpPr>
        <p:grpSpPr bwMode="auto">
          <a:xfrm>
            <a:off x="3810000" y="4191000"/>
            <a:ext cx="4800600" cy="2133600"/>
            <a:chOff x="2400" y="2640"/>
            <a:chExt cx="3024" cy="1344"/>
          </a:xfrm>
        </p:grpSpPr>
        <p:grpSp>
          <p:nvGrpSpPr>
            <p:cNvPr id="26819" name="Group 195"/>
            <p:cNvGrpSpPr>
              <a:grpSpLocks/>
            </p:cNvGrpSpPr>
            <p:nvPr/>
          </p:nvGrpSpPr>
          <p:grpSpPr bwMode="auto">
            <a:xfrm>
              <a:off x="2400" y="3312"/>
              <a:ext cx="3024" cy="672"/>
              <a:chOff x="960" y="2688"/>
              <a:chExt cx="3024" cy="672"/>
            </a:xfrm>
          </p:grpSpPr>
          <p:grpSp>
            <p:nvGrpSpPr>
              <p:cNvPr id="26743" name="Group 119"/>
              <p:cNvGrpSpPr>
                <a:grpSpLocks/>
              </p:cNvGrpSpPr>
              <p:nvPr/>
            </p:nvGrpSpPr>
            <p:grpSpPr bwMode="auto">
              <a:xfrm>
                <a:off x="960" y="2688"/>
                <a:ext cx="1680" cy="672"/>
                <a:chOff x="960" y="2448"/>
                <a:chExt cx="1680" cy="672"/>
              </a:xfrm>
            </p:grpSpPr>
            <p:sp>
              <p:nvSpPr>
                <p:cNvPr id="26741" name="AutoShape 117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42" name="AutoShape 118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40" name="AutoShape 116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3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39" name="AutoShape 115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33" name="AutoShape 109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32" name="AutoShape 108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31" name="AutoShape 107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15" name="AutoShape 91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16" name="AutoShape 92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17" name="AutoShape 93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18" name="AutoShape 94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6803" name="Group 179"/>
              <p:cNvGrpSpPr>
                <a:grpSpLocks/>
              </p:cNvGrpSpPr>
              <p:nvPr/>
            </p:nvGrpSpPr>
            <p:grpSpPr bwMode="auto">
              <a:xfrm>
                <a:off x="2304" y="2688"/>
                <a:ext cx="1680" cy="672"/>
                <a:chOff x="960" y="2448"/>
                <a:chExt cx="1680" cy="672"/>
              </a:xfrm>
            </p:grpSpPr>
            <p:sp>
              <p:nvSpPr>
                <p:cNvPr id="26804" name="AutoShape 180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5" name="AutoShape 181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6" name="AutoShape 182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7" name="AutoShape 183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8" name="AutoShape 184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9" name="AutoShape 185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10" name="AutoShape 186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11" name="AutoShape 187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12" name="AutoShape 188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13" name="AutoShape 189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14" name="AutoShape 190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15" name="AutoShape 191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26818" name="Group 194"/>
            <p:cNvGrpSpPr>
              <a:grpSpLocks/>
            </p:cNvGrpSpPr>
            <p:nvPr/>
          </p:nvGrpSpPr>
          <p:grpSpPr bwMode="auto">
            <a:xfrm>
              <a:off x="2400" y="2976"/>
              <a:ext cx="3024" cy="672"/>
              <a:chOff x="960" y="2352"/>
              <a:chExt cx="3024" cy="672"/>
            </a:xfrm>
          </p:grpSpPr>
          <p:grpSp>
            <p:nvGrpSpPr>
              <p:cNvPr id="26744" name="Group 120"/>
              <p:cNvGrpSpPr>
                <a:grpSpLocks/>
              </p:cNvGrpSpPr>
              <p:nvPr/>
            </p:nvGrpSpPr>
            <p:grpSpPr bwMode="auto">
              <a:xfrm>
                <a:off x="960" y="2352"/>
                <a:ext cx="1680" cy="672"/>
                <a:chOff x="960" y="2448"/>
                <a:chExt cx="1680" cy="672"/>
              </a:xfrm>
            </p:grpSpPr>
            <p:sp>
              <p:nvSpPr>
                <p:cNvPr id="26745" name="AutoShape 121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46" name="AutoShape 122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47" name="AutoShape 123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48" name="AutoShape 124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49" name="AutoShape 125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0" name="AutoShape 126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1" name="AutoShape 127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2" name="AutoShape 128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3" name="AutoShape 129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4" name="AutoShape 130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5" name="AutoShape 131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6" name="AutoShape 132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6790" name="Group 166"/>
              <p:cNvGrpSpPr>
                <a:grpSpLocks/>
              </p:cNvGrpSpPr>
              <p:nvPr/>
            </p:nvGrpSpPr>
            <p:grpSpPr bwMode="auto">
              <a:xfrm>
                <a:off x="2304" y="2352"/>
                <a:ext cx="1680" cy="672"/>
                <a:chOff x="960" y="2448"/>
                <a:chExt cx="1680" cy="672"/>
              </a:xfrm>
            </p:grpSpPr>
            <p:sp>
              <p:nvSpPr>
                <p:cNvPr id="26791" name="AutoShape 167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2" name="AutoShape 168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3" name="AutoShape 169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4" name="AutoShape 170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5" name="AutoShape 171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6" name="AutoShape 172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7" name="AutoShape 173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8" name="AutoShape 174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99" name="AutoShape 175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0" name="AutoShape 176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1" name="AutoShape 177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802" name="AutoShape 178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26817" name="Group 193"/>
            <p:cNvGrpSpPr>
              <a:grpSpLocks/>
            </p:cNvGrpSpPr>
            <p:nvPr/>
          </p:nvGrpSpPr>
          <p:grpSpPr bwMode="auto">
            <a:xfrm>
              <a:off x="2400" y="2640"/>
              <a:ext cx="3024" cy="672"/>
              <a:chOff x="960" y="2016"/>
              <a:chExt cx="3024" cy="672"/>
            </a:xfrm>
          </p:grpSpPr>
          <p:grpSp>
            <p:nvGrpSpPr>
              <p:cNvPr id="26757" name="Group 133"/>
              <p:cNvGrpSpPr>
                <a:grpSpLocks/>
              </p:cNvGrpSpPr>
              <p:nvPr/>
            </p:nvGrpSpPr>
            <p:grpSpPr bwMode="auto">
              <a:xfrm>
                <a:off x="960" y="2016"/>
                <a:ext cx="1680" cy="672"/>
                <a:chOff x="960" y="2448"/>
                <a:chExt cx="1680" cy="672"/>
              </a:xfrm>
            </p:grpSpPr>
            <p:sp>
              <p:nvSpPr>
                <p:cNvPr id="26758" name="AutoShape 134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59" name="AutoShape 135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0" name="AutoShape 136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1" name="AutoShape 137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2" name="AutoShape 138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3" name="AutoShape 139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4" name="AutoShape 140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5" name="AutoShape 141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6" name="AutoShape 142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7" name="AutoShape 143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8" name="AutoShape 144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69" name="AutoShape 145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6777" name="Group 153"/>
              <p:cNvGrpSpPr>
                <a:grpSpLocks/>
              </p:cNvGrpSpPr>
              <p:nvPr/>
            </p:nvGrpSpPr>
            <p:grpSpPr bwMode="auto">
              <a:xfrm>
                <a:off x="2304" y="2016"/>
                <a:ext cx="1680" cy="672"/>
                <a:chOff x="960" y="2448"/>
                <a:chExt cx="1680" cy="672"/>
              </a:xfrm>
            </p:grpSpPr>
            <p:sp>
              <p:nvSpPr>
                <p:cNvPr id="26778" name="AutoShape 154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79" name="AutoShape 155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0" name="AutoShape 156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1" name="AutoShape 157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2" name="AutoShape 158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3" name="AutoShape 159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4" name="AutoShape 160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5" name="AutoShape 161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6" name="AutoShape 162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7" name="AutoShape 163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8" name="AutoShape 164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89" name="AutoShape 165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0099CC"/>
                    </a:gs>
                    <a:gs pos="100000">
                      <a:srgbClr val="0099CC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28575">
                  <a:solidFill>
                    <a:srgbClr val="00196A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6848" name="Group 224"/>
          <p:cNvGrpSpPr>
            <a:grpSpLocks/>
          </p:cNvGrpSpPr>
          <p:nvPr/>
        </p:nvGrpSpPr>
        <p:grpSpPr bwMode="auto">
          <a:xfrm flipH="1">
            <a:off x="4953000" y="2667000"/>
            <a:ext cx="3733800" cy="1066800"/>
            <a:chOff x="384" y="3456"/>
            <a:chExt cx="2352" cy="672"/>
          </a:xfrm>
        </p:grpSpPr>
        <p:grpSp>
          <p:nvGrpSpPr>
            <p:cNvPr id="26821" name="Group 197" descr="chocolate"/>
            <p:cNvGrpSpPr>
              <a:grpSpLocks/>
            </p:cNvGrpSpPr>
            <p:nvPr/>
          </p:nvGrpSpPr>
          <p:grpSpPr bwMode="auto">
            <a:xfrm>
              <a:off x="384" y="3456"/>
              <a:ext cx="1680" cy="672"/>
              <a:chOff x="960" y="2448"/>
              <a:chExt cx="1680" cy="672"/>
            </a:xfrm>
          </p:grpSpPr>
          <p:sp>
            <p:nvSpPr>
              <p:cNvPr id="26822" name="AutoShape 198" descr="chocolate"/>
              <p:cNvSpPr>
                <a:spLocks noChangeArrowheads="1"/>
              </p:cNvSpPr>
              <p:nvPr/>
            </p:nvSpPr>
            <p:spPr bwMode="auto">
              <a:xfrm>
                <a:off x="1152" y="2448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3" name="AutoShape 199" descr="chocolate"/>
              <p:cNvSpPr>
                <a:spLocks noChangeArrowheads="1"/>
              </p:cNvSpPr>
              <p:nvPr/>
            </p:nvSpPr>
            <p:spPr bwMode="auto">
              <a:xfrm>
                <a:off x="1488" y="2448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4" name="AutoShape 200" descr="chocolate"/>
              <p:cNvSpPr>
                <a:spLocks noChangeArrowheads="1"/>
              </p:cNvSpPr>
              <p:nvPr/>
            </p:nvSpPr>
            <p:spPr bwMode="auto">
              <a:xfrm>
                <a:off x="1824" y="2448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5" name="AutoShape 201" descr="chocolate"/>
              <p:cNvSpPr>
                <a:spLocks noChangeArrowheads="1"/>
              </p:cNvSpPr>
              <p:nvPr/>
            </p:nvSpPr>
            <p:spPr bwMode="auto">
              <a:xfrm>
                <a:off x="1056" y="2544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6" name="AutoShape 202" descr="chocolate"/>
              <p:cNvSpPr>
                <a:spLocks noChangeArrowheads="1"/>
              </p:cNvSpPr>
              <p:nvPr/>
            </p:nvSpPr>
            <p:spPr bwMode="auto">
              <a:xfrm>
                <a:off x="1392" y="2544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7" name="AutoShape 203" descr="chocolate"/>
              <p:cNvSpPr>
                <a:spLocks noChangeArrowheads="1"/>
              </p:cNvSpPr>
              <p:nvPr/>
            </p:nvSpPr>
            <p:spPr bwMode="auto">
              <a:xfrm>
                <a:off x="1728" y="2544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8" name="AutoShape 204" descr="chocolate"/>
              <p:cNvSpPr>
                <a:spLocks noChangeArrowheads="1"/>
              </p:cNvSpPr>
              <p:nvPr/>
            </p:nvSpPr>
            <p:spPr bwMode="auto">
              <a:xfrm>
                <a:off x="2160" y="2448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29" name="AutoShape 205" descr="chocolate"/>
              <p:cNvSpPr>
                <a:spLocks noChangeArrowheads="1"/>
              </p:cNvSpPr>
              <p:nvPr/>
            </p:nvSpPr>
            <p:spPr bwMode="auto">
              <a:xfrm>
                <a:off x="2064" y="2544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30" name="AutoShape 206" descr="chocolate"/>
              <p:cNvSpPr>
                <a:spLocks noChangeArrowheads="1"/>
              </p:cNvSpPr>
              <p:nvPr/>
            </p:nvSpPr>
            <p:spPr bwMode="auto">
              <a:xfrm>
                <a:off x="960" y="2640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31" name="AutoShape 207" descr="chocolate"/>
              <p:cNvSpPr>
                <a:spLocks noChangeArrowheads="1"/>
              </p:cNvSpPr>
              <p:nvPr/>
            </p:nvSpPr>
            <p:spPr bwMode="auto">
              <a:xfrm>
                <a:off x="1296" y="2640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32" name="AutoShape 208" descr="chocolate"/>
              <p:cNvSpPr>
                <a:spLocks noChangeArrowheads="1"/>
              </p:cNvSpPr>
              <p:nvPr/>
            </p:nvSpPr>
            <p:spPr bwMode="auto">
              <a:xfrm>
                <a:off x="1632" y="2640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833" name="AutoShape 209" descr="chocolate"/>
              <p:cNvSpPr>
                <a:spLocks noChangeArrowheads="1"/>
              </p:cNvSpPr>
              <p:nvPr/>
            </p:nvSpPr>
            <p:spPr bwMode="auto">
              <a:xfrm>
                <a:off x="1968" y="2640"/>
                <a:ext cx="480" cy="480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822B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6835" name="AutoShape 211" descr="chocolate"/>
            <p:cNvSpPr>
              <a:spLocks noChangeArrowheads="1"/>
            </p:cNvSpPr>
            <p:nvPr/>
          </p:nvSpPr>
          <p:spPr bwMode="auto">
            <a:xfrm>
              <a:off x="1920" y="3456"/>
              <a:ext cx="480" cy="480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rgbClr val="822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36" name="AutoShape 212" descr="chocolate"/>
            <p:cNvSpPr>
              <a:spLocks noChangeArrowheads="1"/>
            </p:cNvSpPr>
            <p:nvPr/>
          </p:nvSpPr>
          <p:spPr bwMode="auto">
            <a:xfrm>
              <a:off x="2256" y="3456"/>
              <a:ext cx="480" cy="480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rgbClr val="822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38" name="AutoShape 214" descr="chocolate"/>
            <p:cNvSpPr>
              <a:spLocks noChangeArrowheads="1"/>
            </p:cNvSpPr>
            <p:nvPr/>
          </p:nvSpPr>
          <p:spPr bwMode="auto">
            <a:xfrm>
              <a:off x="1824" y="3552"/>
              <a:ext cx="480" cy="480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rgbClr val="822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39" name="AutoShape 215" descr="chocolate"/>
            <p:cNvSpPr>
              <a:spLocks noChangeArrowheads="1"/>
            </p:cNvSpPr>
            <p:nvPr/>
          </p:nvSpPr>
          <p:spPr bwMode="auto">
            <a:xfrm>
              <a:off x="2160" y="3552"/>
              <a:ext cx="480" cy="480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rgbClr val="822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43" name="AutoShape 219" descr="chocolate"/>
            <p:cNvSpPr>
              <a:spLocks noChangeArrowheads="1"/>
            </p:cNvSpPr>
            <p:nvPr/>
          </p:nvSpPr>
          <p:spPr bwMode="auto">
            <a:xfrm>
              <a:off x="1728" y="3648"/>
              <a:ext cx="480" cy="480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rgbClr val="822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44" name="AutoShape 220" descr="chocolate"/>
            <p:cNvSpPr>
              <a:spLocks noChangeArrowheads="1"/>
            </p:cNvSpPr>
            <p:nvPr/>
          </p:nvSpPr>
          <p:spPr bwMode="auto">
            <a:xfrm>
              <a:off x="2064" y="3648"/>
              <a:ext cx="480" cy="480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rgbClr val="822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6849" name="WordArt 225"/>
          <p:cNvSpPr>
            <a:spLocks noChangeArrowheads="1" noChangeShapeType="1" noTextEdit="1"/>
          </p:cNvSpPr>
          <p:nvPr/>
        </p:nvSpPr>
        <p:spPr bwMode="auto">
          <a:xfrm>
            <a:off x="1219200" y="457200"/>
            <a:ext cx="6705600" cy="914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Найти объём фигур</a:t>
            </a:r>
          </a:p>
        </p:txBody>
      </p:sp>
      <p:grpSp>
        <p:nvGrpSpPr>
          <p:cNvPr id="26856" name="Group 232"/>
          <p:cNvGrpSpPr>
            <a:grpSpLocks/>
          </p:cNvGrpSpPr>
          <p:nvPr/>
        </p:nvGrpSpPr>
        <p:grpSpPr bwMode="auto">
          <a:xfrm>
            <a:off x="2667000" y="1676400"/>
            <a:ext cx="1676400" cy="2057400"/>
            <a:chOff x="1920" y="2880"/>
            <a:chExt cx="1056" cy="1296"/>
          </a:xfrm>
        </p:grpSpPr>
        <p:sp>
          <p:nvSpPr>
            <p:cNvPr id="26857" name="AutoShape 233" descr="aqua"/>
            <p:cNvSpPr>
              <a:spLocks noChangeArrowheads="1"/>
            </p:cNvSpPr>
            <p:nvPr/>
          </p:nvSpPr>
          <p:spPr bwMode="auto">
            <a:xfrm>
              <a:off x="2208" y="2880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58" name="AutoShape 234" descr="aqua"/>
            <p:cNvSpPr>
              <a:spLocks noChangeArrowheads="1"/>
            </p:cNvSpPr>
            <p:nvPr/>
          </p:nvSpPr>
          <p:spPr bwMode="auto">
            <a:xfrm>
              <a:off x="2112" y="297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59" name="AutoShape 235" descr="aqua"/>
            <p:cNvSpPr>
              <a:spLocks noChangeArrowheads="1"/>
            </p:cNvSpPr>
            <p:nvPr/>
          </p:nvSpPr>
          <p:spPr bwMode="auto">
            <a:xfrm>
              <a:off x="2016" y="307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0" name="AutoShape 236" descr="aqua"/>
            <p:cNvSpPr>
              <a:spLocks noChangeArrowheads="1"/>
            </p:cNvSpPr>
            <p:nvPr/>
          </p:nvSpPr>
          <p:spPr bwMode="auto">
            <a:xfrm>
              <a:off x="2208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1" name="AutoShape 237" descr="aqua"/>
            <p:cNvSpPr>
              <a:spLocks noChangeArrowheads="1"/>
            </p:cNvSpPr>
            <p:nvPr/>
          </p:nvSpPr>
          <p:spPr bwMode="auto">
            <a:xfrm>
              <a:off x="2112" y="355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2" name="AutoShape 238" descr="aqua"/>
            <p:cNvSpPr>
              <a:spLocks noChangeArrowheads="1"/>
            </p:cNvSpPr>
            <p:nvPr/>
          </p:nvSpPr>
          <p:spPr bwMode="auto">
            <a:xfrm>
              <a:off x="2016" y="364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3" name="AutoShape 239" descr="aqua"/>
            <p:cNvSpPr>
              <a:spLocks noChangeArrowheads="1"/>
            </p:cNvSpPr>
            <p:nvPr/>
          </p:nvSpPr>
          <p:spPr bwMode="auto">
            <a:xfrm>
              <a:off x="1920" y="3744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</p:txBody>
        </p:sp>
        <p:sp>
          <p:nvSpPr>
            <p:cNvPr id="26864" name="AutoShape 240" descr="aqua"/>
            <p:cNvSpPr>
              <a:spLocks noChangeArrowheads="1"/>
            </p:cNvSpPr>
            <p:nvPr/>
          </p:nvSpPr>
          <p:spPr bwMode="auto">
            <a:xfrm>
              <a:off x="2544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5" name="AutoShape 241" descr="aqua"/>
            <p:cNvSpPr>
              <a:spLocks noChangeArrowheads="1"/>
            </p:cNvSpPr>
            <p:nvPr/>
          </p:nvSpPr>
          <p:spPr bwMode="auto">
            <a:xfrm>
              <a:off x="2448" y="355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6" name="AutoShape 242" descr="aqua"/>
            <p:cNvSpPr>
              <a:spLocks noChangeArrowheads="1"/>
            </p:cNvSpPr>
            <p:nvPr/>
          </p:nvSpPr>
          <p:spPr bwMode="auto">
            <a:xfrm>
              <a:off x="2352" y="364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7" name="AutoShape 243" descr="aqua"/>
            <p:cNvSpPr>
              <a:spLocks noChangeArrowheads="1"/>
            </p:cNvSpPr>
            <p:nvPr/>
          </p:nvSpPr>
          <p:spPr bwMode="auto">
            <a:xfrm>
              <a:off x="2256" y="3744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8" name="AutoShape 244" descr="aqua"/>
            <p:cNvSpPr>
              <a:spLocks noChangeArrowheads="1"/>
            </p:cNvSpPr>
            <p:nvPr/>
          </p:nvSpPr>
          <p:spPr bwMode="auto">
            <a:xfrm>
              <a:off x="2544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69" name="AutoShape 245" descr="aqua"/>
            <p:cNvSpPr>
              <a:spLocks noChangeArrowheads="1"/>
            </p:cNvSpPr>
            <p:nvPr/>
          </p:nvSpPr>
          <p:spPr bwMode="auto">
            <a:xfrm>
              <a:off x="2448" y="3264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0" name="AutoShape 246" descr="aqua"/>
            <p:cNvSpPr>
              <a:spLocks noChangeArrowheads="1"/>
            </p:cNvSpPr>
            <p:nvPr/>
          </p:nvSpPr>
          <p:spPr bwMode="auto">
            <a:xfrm>
              <a:off x="2352" y="3360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1" name="AutoShape 247" descr="aqua"/>
            <p:cNvSpPr>
              <a:spLocks noChangeArrowheads="1"/>
            </p:cNvSpPr>
            <p:nvPr/>
          </p:nvSpPr>
          <p:spPr bwMode="auto">
            <a:xfrm>
              <a:off x="2208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2" name="AutoShape 248" descr="aqua"/>
            <p:cNvSpPr>
              <a:spLocks noChangeArrowheads="1"/>
            </p:cNvSpPr>
            <p:nvPr/>
          </p:nvSpPr>
          <p:spPr bwMode="auto">
            <a:xfrm>
              <a:off x="2112" y="321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3" name="AutoShape 249" descr="aqua"/>
            <p:cNvSpPr>
              <a:spLocks noChangeArrowheads="1"/>
            </p:cNvSpPr>
            <p:nvPr/>
          </p:nvSpPr>
          <p:spPr bwMode="auto">
            <a:xfrm>
              <a:off x="2016" y="331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4" name="AutoShape 250" descr="aqua"/>
            <p:cNvSpPr>
              <a:spLocks noChangeArrowheads="1"/>
            </p:cNvSpPr>
            <p:nvPr/>
          </p:nvSpPr>
          <p:spPr bwMode="auto">
            <a:xfrm>
              <a:off x="1920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5" name="AutoShape 251" descr="aqua"/>
            <p:cNvSpPr>
              <a:spLocks noChangeArrowheads="1"/>
            </p:cNvSpPr>
            <p:nvPr/>
          </p:nvSpPr>
          <p:spPr bwMode="auto">
            <a:xfrm>
              <a:off x="2256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6" name="AutoShape 252" descr="aqua"/>
            <p:cNvSpPr>
              <a:spLocks noChangeArrowheads="1"/>
            </p:cNvSpPr>
            <p:nvPr/>
          </p:nvSpPr>
          <p:spPr bwMode="auto">
            <a:xfrm>
              <a:off x="2544" y="2880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7" name="AutoShape 253" descr="aqua"/>
            <p:cNvSpPr>
              <a:spLocks noChangeArrowheads="1"/>
            </p:cNvSpPr>
            <p:nvPr/>
          </p:nvSpPr>
          <p:spPr bwMode="auto">
            <a:xfrm>
              <a:off x="2448" y="297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8" name="AutoShape 254" descr="aqua"/>
            <p:cNvSpPr>
              <a:spLocks noChangeArrowheads="1"/>
            </p:cNvSpPr>
            <p:nvPr/>
          </p:nvSpPr>
          <p:spPr bwMode="auto">
            <a:xfrm>
              <a:off x="2352" y="307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79" name="AutoShape 255" descr="aqua"/>
            <p:cNvSpPr>
              <a:spLocks noChangeArrowheads="1"/>
            </p:cNvSpPr>
            <p:nvPr/>
          </p:nvSpPr>
          <p:spPr bwMode="auto">
            <a:xfrm>
              <a:off x="1920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80" name="AutoShape 256" descr="aqua"/>
            <p:cNvSpPr>
              <a:spLocks noChangeArrowheads="1"/>
            </p:cNvSpPr>
            <p:nvPr/>
          </p:nvSpPr>
          <p:spPr bwMode="auto">
            <a:xfrm>
              <a:off x="2256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</p:txBody>
        </p:sp>
      </p:grpSp>
      <p:grpSp>
        <p:nvGrpSpPr>
          <p:cNvPr id="26890" name="Group 266"/>
          <p:cNvGrpSpPr>
            <a:grpSpLocks/>
          </p:cNvGrpSpPr>
          <p:nvPr/>
        </p:nvGrpSpPr>
        <p:grpSpPr bwMode="auto">
          <a:xfrm>
            <a:off x="533400" y="1447800"/>
            <a:ext cx="1295400" cy="1295400"/>
            <a:chOff x="432" y="1008"/>
            <a:chExt cx="816" cy="816"/>
          </a:xfrm>
        </p:grpSpPr>
        <p:sp>
          <p:nvSpPr>
            <p:cNvPr id="26891" name="AutoShape 267"/>
            <p:cNvSpPr>
              <a:spLocks noChangeArrowheads="1"/>
            </p:cNvSpPr>
            <p:nvPr/>
          </p:nvSpPr>
          <p:spPr bwMode="auto">
            <a:xfrm>
              <a:off x="528" y="1296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2" name="AutoShape 268"/>
            <p:cNvSpPr>
              <a:spLocks noChangeArrowheads="1"/>
            </p:cNvSpPr>
            <p:nvPr/>
          </p:nvSpPr>
          <p:spPr bwMode="auto">
            <a:xfrm>
              <a:off x="432" y="1392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3" name="AutoShape 269"/>
            <p:cNvSpPr>
              <a:spLocks noChangeArrowheads="1"/>
            </p:cNvSpPr>
            <p:nvPr/>
          </p:nvSpPr>
          <p:spPr bwMode="auto">
            <a:xfrm>
              <a:off x="528" y="1008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4" name="AutoShape 270"/>
            <p:cNvSpPr>
              <a:spLocks noChangeArrowheads="1"/>
            </p:cNvSpPr>
            <p:nvPr/>
          </p:nvSpPr>
          <p:spPr bwMode="auto">
            <a:xfrm>
              <a:off x="816" y="1296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5" name="AutoShape 271"/>
            <p:cNvSpPr>
              <a:spLocks noChangeArrowheads="1"/>
            </p:cNvSpPr>
            <p:nvPr/>
          </p:nvSpPr>
          <p:spPr bwMode="auto">
            <a:xfrm>
              <a:off x="720" y="1392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6" name="AutoShape 272"/>
            <p:cNvSpPr>
              <a:spLocks noChangeArrowheads="1"/>
            </p:cNvSpPr>
            <p:nvPr/>
          </p:nvSpPr>
          <p:spPr bwMode="auto">
            <a:xfrm>
              <a:off x="816" y="1008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7" name="AutoShape 273"/>
            <p:cNvSpPr>
              <a:spLocks noChangeArrowheads="1"/>
            </p:cNvSpPr>
            <p:nvPr/>
          </p:nvSpPr>
          <p:spPr bwMode="auto">
            <a:xfrm>
              <a:off x="432" y="1104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898" name="AutoShape 274"/>
            <p:cNvSpPr>
              <a:spLocks noChangeArrowheads="1"/>
            </p:cNvSpPr>
            <p:nvPr/>
          </p:nvSpPr>
          <p:spPr bwMode="auto">
            <a:xfrm>
              <a:off x="720" y="1104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9741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6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34" grpId="0" animBg="1"/>
      <p:bldP spid="268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64" name="WordArt 124"/>
          <p:cNvSpPr>
            <a:spLocks noChangeArrowheads="1" noChangeShapeType="1" noTextEdit="1"/>
          </p:cNvSpPr>
          <p:nvPr/>
        </p:nvSpPr>
        <p:spPr bwMode="auto">
          <a:xfrm>
            <a:off x="1752600" y="533400"/>
            <a:ext cx="6400800" cy="914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Проверь себя:</a:t>
            </a:r>
          </a:p>
        </p:txBody>
      </p:sp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539750" y="2636838"/>
            <a:ext cx="503238" cy="2016125"/>
            <a:chOff x="4847" y="1199"/>
            <a:chExt cx="481" cy="2161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 rot="5400000" flipH="1" flipV="1">
              <a:off x="4344" y="2376"/>
              <a:ext cx="1488" cy="480"/>
              <a:chOff x="960" y="1968"/>
              <a:chExt cx="1488" cy="480"/>
            </a:xfrm>
          </p:grpSpPr>
          <p:sp>
            <p:nvSpPr>
              <p:cNvPr id="35844" name="AutoShape 4"/>
              <p:cNvSpPr>
                <a:spLocks noChangeArrowheads="1"/>
              </p:cNvSpPr>
              <p:nvPr/>
            </p:nvSpPr>
            <p:spPr bwMode="auto">
              <a:xfrm>
                <a:off x="960" y="196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45" name="AutoShape 5"/>
              <p:cNvSpPr>
                <a:spLocks noChangeArrowheads="1"/>
              </p:cNvSpPr>
              <p:nvPr/>
            </p:nvSpPr>
            <p:spPr bwMode="auto">
              <a:xfrm>
                <a:off x="1296" y="196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46" name="AutoShape 6"/>
              <p:cNvSpPr>
                <a:spLocks noChangeArrowheads="1"/>
              </p:cNvSpPr>
              <p:nvPr/>
            </p:nvSpPr>
            <p:spPr bwMode="auto">
              <a:xfrm>
                <a:off x="1632" y="196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47" name="AutoShape 7"/>
              <p:cNvSpPr>
                <a:spLocks noChangeArrowheads="1"/>
              </p:cNvSpPr>
              <p:nvPr/>
            </p:nvSpPr>
            <p:spPr bwMode="auto">
              <a:xfrm>
                <a:off x="1968" y="196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-5400000">
              <a:off x="4847" y="1535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9" name="AutoShape 9"/>
            <p:cNvSpPr>
              <a:spLocks noChangeArrowheads="1"/>
            </p:cNvSpPr>
            <p:nvPr/>
          </p:nvSpPr>
          <p:spPr bwMode="auto">
            <a:xfrm rot="-5400000">
              <a:off x="4847" y="1199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611188" y="1773238"/>
            <a:ext cx="547687" cy="490537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5851" name="Group 11"/>
          <p:cNvGrpSpPr>
            <a:grpSpLocks/>
          </p:cNvGrpSpPr>
          <p:nvPr/>
        </p:nvGrpSpPr>
        <p:grpSpPr bwMode="auto">
          <a:xfrm>
            <a:off x="468313" y="4868863"/>
            <a:ext cx="719137" cy="1439862"/>
            <a:chOff x="3408" y="1680"/>
            <a:chExt cx="816" cy="1488"/>
          </a:xfrm>
        </p:grpSpPr>
        <p:grpSp>
          <p:nvGrpSpPr>
            <p:cNvPr id="35852" name="Group 12"/>
            <p:cNvGrpSpPr>
              <a:grpSpLocks/>
            </p:cNvGrpSpPr>
            <p:nvPr/>
          </p:nvGrpSpPr>
          <p:grpSpPr bwMode="auto">
            <a:xfrm>
              <a:off x="3744" y="1680"/>
              <a:ext cx="480" cy="1488"/>
              <a:chOff x="4631" y="1319"/>
              <a:chExt cx="480" cy="1488"/>
            </a:xfrm>
          </p:grpSpPr>
          <p:sp>
            <p:nvSpPr>
              <p:cNvPr id="35853" name="AutoShape 13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2327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4" name="AutoShape 14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991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5" name="AutoShape 15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655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6" name="AutoShape 16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319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5857" name="Group 17"/>
            <p:cNvGrpSpPr>
              <a:grpSpLocks/>
            </p:cNvGrpSpPr>
            <p:nvPr/>
          </p:nvGrpSpPr>
          <p:grpSpPr bwMode="auto">
            <a:xfrm>
              <a:off x="3408" y="1680"/>
              <a:ext cx="480" cy="1488"/>
              <a:chOff x="4631" y="1319"/>
              <a:chExt cx="480" cy="1488"/>
            </a:xfrm>
          </p:grpSpPr>
          <p:sp>
            <p:nvSpPr>
              <p:cNvPr id="35858" name="AutoShape 18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2327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9" name="AutoShape 19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991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0" name="AutoShape 20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655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1" name="AutoShape 21"/>
              <p:cNvSpPr>
                <a:spLocks noChangeArrowheads="1"/>
              </p:cNvSpPr>
              <p:nvPr/>
            </p:nvSpPr>
            <p:spPr bwMode="auto">
              <a:xfrm rot="5400000" flipH="1" flipV="1">
                <a:off x="4631" y="1319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5862" name="Group 22"/>
          <p:cNvGrpSpPr>
            <a:grpSpLocks/>
          </p:cNvGrpSpPr>
          <p:nvPr/>
        </p:nvGrpSpPr>
        <p:grpSpPr bwMode="auto">
          <a:xfrm>
            <a:off x="3779838" y="5300663"/>
            <a:ext cx="2066925" cy="936625"/>
            <a:chOff x="2400" y="2640"/>
            <a:chExt cx="3024" cy="1344"/>
          </a:xfrm>
        </p:grpSpPr>
        <p:grpSp>
          <p:nvGrpSpPr>
            <p:cNvPr id="35863" name="Group 23"/>
            <p:cNvGrpSpPr>
              <a:grpSpLocks/>
            </p:cNvGrpSpPr>
            <p:nvPr/>
          </p:nvGrpSpPr>
          <p:grpSpPr bwMode="auto">
            <a:xfrm>
              <a:off x="2400" y="3312"/>
              <a:ext cx="3024" cy="672"/>
              <a:chOff x="960" y="2688"/>
              <a:chExt cx="3024" cy="672"/>
            </a:xfrm>
          </p:grpSpPr>
          <p:grpSp>
            <p:nvGrpSpPr>
              <p:cNvPr id="35864" name="Group 24"/>
              <p:cNvGrpSpPr>
                <a:grpSpLocks/>
              </p:cNvGrpSpPr>
              <p:nvPr/>
            </p:nvGrpSpPr>
            <p:grpSpPr bwMode="auto">
              <a:xfrm>
                <a:off x="960" y="2688"/>
                <a:ext cx="1680" cy="672"/>
                <a:chOff x="960" y="2448"/>
                <a:chExt cx="1680" cy="672"/>
              </a:xfrm>
            </p:grpSpPr>
            <p:sp>
              <p:nvSpPr>
                <p:cNvPr id="35865" name="AutoShape 25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6" name="AutoShape 26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7" name="AutoShape 27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8" name="AutoShape 28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69" name="AutoShape 29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0" name="AutoShape 30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1" name="AutoShape 31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2" name="AutoShape 32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3" name="AutoShape 33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4" name="AutoShape 34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5" name="AutoShape 35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6" name="AutoShape 36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5877" name="Group 37"/>
              <p:cNvGrpSpPr>
                <a:grpSpLocks/>
              </p:cNvGrpSpPr>
              <p:nvPr/>
            </p:nvGrpSpPr>
            <p:grpSpPr bwMode="auto">
              <a:xfrm>
                <a:off x="2304" y="2688"/>
                <a:ext cx="1680" cy="672"/>
                <a:chOff x="960" y="2448"/>
                <a:chExt cx="1680" cy="672"/>
              </a:xfrm>
            </p:grpSpPr>
            <p:sp>
              <p:nvSpPr>
                <p:cNvPr id="35878" name="AutoShape 38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79" name="AutoShape 39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0" name="AutoShape 40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1" name="AutoShape 41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2" name="AutoShape 42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3" name="AutoShape 43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4" name="AutoShape 44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5" name="AutoShape 45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6" name="AutoShape 46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7" name="AutoShape 47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8" name="AutoShape 48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89" name="AutoShape 49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5890" name="Group 50"/>
            <p:cNvGrpSpPr>
              <a:grpSpLocks/>
            </p:cNvGrpSpPr>
            <p:nvPr/>
          </p:nvGrpSpPr>
          <p:grpSpPr bwMode="auto">
            <a:xfrm>
              <a:off x="2400" y="2976"/>
              <a:ext cx="3024" cy="672"/>
              <a:chOff x="960" y="2352"/>
              <a:chExt cx="3024" cy="672"/>
            </a:xfrm>
          </p:grpSpPr>
          <p:grpSp>
            <p:nvGrpSpPr>
              <p:cNvPr id="35891" name="Group 51"/>
              <p:cNvGrpSpPr>
                <a:grpSpLocks/>
              </p:cNvGrpSpPr>
              <p:nvPr/>
            </p:nvGrpSpPr>
            <p:grpSpPr bwMode="auto">
              <a:xfrm>
                <a:off x="960" y="2352"/>
                <a:ext cx="1680" cy="672"/>
                <a:chOff x="960" y="2448"/>
                <a:chExt cx="1680" cy="672"/>
              </a:xfrm>
            </p:grpSpPr>
            <p:sp>
              <p:nvSpPr>
                <p:cNvPr id="35892" name="AutoShape 52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3" name="AutoShape 53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4" name="AutoShape 54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5" name="AutoShape 55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6" name="AutoShape 56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7" name="AutoShape 57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8" name="AutoShape 58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899" name="AutoShape 59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0" name="AutoShape 60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1" name="AutoShape 61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2" name="AutoShape 62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3" name="AutoShape 63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5904" name="Group 64"/>
              <p:cNvGrpSpPr>
                <a:grpSpLocks/>
              </p:cNvGrpSpPr>
              <p:nvPr/>
            </p:nvGrpSpPr>
            <p:grpSpPr bwMode="auto">
              <a:xfrm>
                <a:off x="2304" y="2352"/>
                <a:ext cx="1680" cy="672"/>
                <a:chOff x="960" y="2448"/>
                <a:chExt cx="1680" cy="672"/>
              </a:xfrm>
            </p:grpSpPr>
            <p:sp>
              <p:nvSpPr>
                <p:cNvPr id="35905" name="AutoShape 65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6" name="AutoShape 66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7" name="AutoShape 67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8" name="AutoShape 68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09" name="AutoShape 69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0" name="AutoShape 70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1" name="AutoShape 71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2" name="AutoShape 72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3" name="AutoShape 73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4" name="AutoShape 74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5" name="AutoShape 75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16" name="AutoShape 76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5917" name="Group 77"/>
            <p:cNvGrpSpPr>
              <a:grpSpLocks/>
            </p:cNvGrpSpPr>
            <p:nvPr/>
          </p:nvGrpSpPr>
          <p:grpSpPr bwMode="auto">
            <a:xfrm>
              <a:off x="2400" y="2640"/>
              <a:ext cx="3024" cy="672"/>
              <a:chOff x="960" y="2016"/>
              <a:chExt cx="3024" cy="672"/>
            </a:xfrm>
          </p:grpSpPr>
          <p:grpSp>
            <p:nvGrpSpPr>
              <p:cNvPr id="35918" name="Group 78"/>
              <p:cNvGrpSpPr>
                <a:grpSpLocks/>
              </p:cNvGrpSpPr>
              <p:nvPr/>
            </p:nvGrpSpPr>
            <p:grpSpPr bwMode="auto">
              <a:xfrm>
                <a:off x="960" y="2016"/>
                <a:ext cx="1680" cy="672"/>
                <a:chOff x="960" y="2448"/>
                <a:chExt cx="1680" cy="672"/>
              </a:xfrm>
            </p:grpSpPr>
            <p:sp>
              <p:nvSpPr>
                <p:cNvPr id="35919" name="AutoShape 79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0" name="AutoShape 80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1" name="AutoShape 81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2" name="AutoShape 82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3" name="AutoShape 83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4" name="AutoShape 84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5" name="AutoShape 85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6" name="AutoShape 86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7" name="AutoShape 87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8" name="AutoShape 88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29" name="AutoShape 89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0" name="AutoShape 90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5931" name="Group 91"/>
              <p:cNvGrpSpPr>
                <a:grpSpLocks/>
              </p:cNvGrpSpPr>
              <p:nvPr/>
            </p:nvGrpSpPr>
            <p:grpSpPr bwMode="auto">
              <a:xfrm>
                <a:off x="2304" y="2016"/>
                <a:ext cx="1680" cy="672"/>
                <a:chOff x="960" y="2448"/>
                <a:chExt cx="1680" cy="672"/>
              </a:xfrm>
            </p:grpSpPr>
            <p:sp>
              <p:nvSpPr>
                <p:cNvPr id="35932" name="AutoShape 92"/>
                <p:cNvSpPr>
                  <a:spLocks noChangeArrowheads="1"/>
                </p:cNvSpPr>
                <p:nvPr/>
              </p:nvSpPr>
              <p:spPr bwMode="auto">
                <a:xfrm>
                  <a:off x="1152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3" name="AutoShape 93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4" name="AutoShape 94"/>
                <p:cNvSpPr>
                  <a:spLocks noChangeArrowheads="1"/>
                </p:cNvSpPr>
                <p:nvPr/>
              </p:nvSpPr>
              <p:spPr bwMode="auto">
                <a:xfrm>
                  <a:off x="1824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5" name="AutoShape 95"/>
                <p:cNvSpPr>
                  <a:spLocks noChangeArrowheads="1"/>
                </p:cNvSpPr>
                <p:nvPr/>
              </p:nvSpPr>
              <p:spPr bwMode="auto">
                <a:xfrm>
                  <a:off x="1056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6" name="AutoShape 96"/>
                <p:cNvSpPr>
                  <a:spLocks noChangeArrowheads="1"/>
                </p:cNvSpPr>
                <p:nvPr/>
              </p:nvSpPr>
              <p:spPr bwMode="auto">
                <a:xfrm>
                  <a:off x="1392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7" name="AutoShape 97"/>
                <p:cNvSpPr>
                  <a:spLocks noChangeArrowheads="1"/>
                </p:cNvSpPr>
                <p:nvPr/>
              </p:nvSpPr>
              <p:spPr bwMode="auto">
                <a:xfrm>
                  <a:off x="1728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8" name="AutoShape 98"/>
                <p:cNvSpPr>
                  <a:spLocks noChangeArrowheads="1"/>
                </p:cNvSpPr>
                <p:nvPr/>
              </p:nvSpPr>
              <p:spPr bwMode="auto">
                <a:xfrm>
                  <a:off x="2160" y="2448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39" name="AutoShape 99"/>
                <p:cNvSpPr>
                  <a:spLocks noChangeArrowheads="1"/>
                </p:cNvSpPr>
                <p:nvPr/>
              </p:nvSpPr>
              <p:spPr bwMode="auto">
                <a:xfrm>
                  <a:off x="2064" y="2544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0" name="AutoShape 100"/>
                <p:cNvSpPr>
                  <a:spLocks noChangeArrowheads="1"/>
                </p:cNvSpPr>
                <p:nvPr/>
              </p:nvSpPr>
              <p:spPr bwMode="auto">
                <a:xfrm>
                  <a:off x="960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1" name="AutoShape 101"/>
                <p:cNvSpPr>
                  <a:spLocks noChangeArrowheads="1"/>
                </p:cNvSpPr>
                <p:nvPr/>
              </p:nvSpPr>
              <p:spPr bwMode="auto">
                <a:xfrm>
                  <a:off x="1296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2" name="AutoShape 102"/>
                <p:cNvSpPr>
                  <a:spLocks noChangeArrowheads="1"/>
                </p:cNvSpPr>
                <p:nvPr/>
              </p:nvSpPr>
              <p:spPr bwMode="auto">
                <a:xfrm>
                  <a:off x="1632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943" name="AutoShape 103"/>
                <p:cNvSpPr>
                  <a:spLocks noChangeArrowheads="1"/>
                </p:cNvSpPr>
                <p:nvPr/>
              </p:nvSpPr>
              <p:spPr bwMode="auto">
                <a:xfrm>
                  <a:off x="1968" y="2640"/>
                  <a:ext cx="480" cy="48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99CC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5944" name="Group 104"/>
          <p:cNvGrpSpPr>
            <a:grpSpLocks/>
          </p:cNvGrpSpPr>
          <p:nvPr/>
        </p:nvGrpSpPr>
        <p:grpSpPr bwMode="auto">
          <a:xfrm>
            <a:off x="3779838" y="1700213"/>
            <a:ext cx="1944687" cy="576262"/>
            <a:chOff x="384" y="3456"/>
            <a:chExt cx="2352" cy="672"/>
          </a:xfrm>
        </p:grpSpPr>
        <p:grpSp>
          <p:nvGrpSpPr>
            <p:cNvPr id="35945" name="Group 105"/>
            <p:cNvGrpSpPr>
              <a:grpSpLocks/>
            </p:cNvGrpSpPr>
            <p:nvPr/>
          </p:nvGrpSpPr>
          <p:grpSpPr bwMode="auto">
            <a:xfrm>
              <a:off x="384" y="3456"/>
              <a:ext cx="1680" cy="672"/>
              <a:chOff x="960" y="2448"/>
              <a:chExt cx="1680" cy="672"/>
            </a:xfrm>
          </p:grpSpPr>
          <p:sp>
            <p:nvSpPr>
              <p:cNvPr id="35946" name="AutoShape 106"/>
              <p:cNvSpPr>
                <a:spLocks noChangeArrowheads="1"/>
              </p:cNvSpPr>
              <p:nvPr/>
            </p:nvSpPr>
            <p:spPr bwMode="auto">
              <a:xfrm>
                <a:off x="1152" y="244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7" name="AutoShape 107"/>
              <p:cNvSpPr>
                <a:spLocks noChangeArrowheads="1"/>
              </p:cNvSpPr>
              <p:nvPr/>
            </p:nvSpPr>
            <p:spPr bwMode="auto">
              <a:xfrm>
                <a:off x="1488" y="244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8" name="AutoShape 108"/>
              <p:cNvSpPr>
                <a:spLocks noChangeArrowheads="1"/>
              </p:cNvSpPr>
              <p:nvPr/>
            </p:nvSpPr>
            <p:spPr bwMode="auto">
              <a:xfrm>
                <a:off x="1824" y="244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49" name="AutoShape 109"/>
              <p:cNvSpPr>
                <a:spLocks noChangeArrowheads="1"/>
              </p:cNvSpPr>
              <p:nvPr/>
            </p:nvSpPr>
            <p:spPr bwMode="auto">
              <a:xfrm>
                <a:off x="1056" y="2544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0" name="AutoShape 110"/>
              <p:cNvSpPr>
                <a:spLocks noChangeArrowheads="1"/>
              </p:cNvSpPr>
              <p:nvPr/>
            </p:nvSpPr>
            <p:spPr bwMode="auto">
              <a:xfrm>
                <a:off x="1392" y="2544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1" name="AutoShape 111"/>
              <p:cNvSpPr>
                <a:spLocks noChangeArrowheads="1"/>
              </p:cNvSpPr>
              <p:nvPr/>
            </p:nvSpPr>
            <p:spPr bwMode="auto">
              <a:xfrm>
                <a:off x="1728" y="2544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2" name="AutoShape 112"/>
              <p:cNvSpPr>
                <a:spLocks noChangeArrowheads="1"/>
              </p:cNvSpPr>
              <p:nvPr/>
            </p:nvSpPr>
            <p:spPr bwMode="auto">
              <a:xfrm>
                <a:off x="2160" y="2448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3" name="AutoShape 113"/>
              <p:cNvSpPr>
                <a:spLocks noChangeArrowheads="1"/>
              </p:cNvSpPr>
              <p:nvPr/>
            </p:nvSpPr>
            <p:spPr bwMode="auto">
              <a:xfrm>
                <a:off x="2064" y="2544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4" name="AutoShape 114"/>
              <p:cNvSpPr>
                <a:spLocks noChangeArrowheads="1"/>
              </p:cNvSpPr>
              <p:nvPr/>
            </p:nvSpPr>
            <p:spPr bwMode="auto">
              <a:xfrm>
                <a:off x="960" y="2640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5" name="AutoShape 115"/>
              <p:cNvSpPr>
                <a:spLocks noChangeArrowheads="1"/>
              </p:cNvSpPr>
              <p:nvPr/>
            </p:nvSpPr>
            <p:spPr bwMode="auto">
              <a:xfrm>
                <a:off x="1296" y="2640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6" name="AutoShape 116"/>
              <p:cNvSpPr>
                <a:spLocks noChangeArrowheads="1"/>
              </p:cNvSpPr>
              <p:nvPr/>
            </p:nvSpPr>
            <p:spPr bwMode="auto">
              <a:xfrm>
                <a:off x="1632" y="2640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7" name="AutoShape 117"/>
              <p:cNvSpPr>
                <a:spLocks noChangeArrowheads="1"/>
              </p:cNvSpPr>
              <p:nvPr/>
            </p:nvSpPr>
            <p:spPr bwMode="auto">
              <a:xfrm>
                <a:off x="1968" y="2640"/>
                <a:ext cx="480" cy="480"/>
              </a:xfrm>
              <a:prstGeom prst="cube">
                <a:avLst>
                  <a:gd name="adj" fmla="val 25000"/>
                </a:avLst>
              </a:prstGeom>
              <a:solidFill>
                <a:srgbClr val="FF99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958" name="AutoShape 118"/>
            <p:cNvSpPr>
              <a:spLocks noChangeArrowheads="1"/>
            </p:cNvSpPr>
            <p:nvPr/>
          </p:nvSpPr>
          <p:spPr bwMode="auto">
            <a:xfrm>
              <a:off x="1920" y="3456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59" name="AutoShape 119"/>
            <p:cNvSpPr>
              <a:spLocks noChangeArrowheads="1"/>
            </p:cNvSpPr>
            <p:nvPr/>
          </p:nvSpPr>
          <p:spPr bwMode="auto">
            <a:xfrm>
              <a:off x="2256" y="3456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0" name="AutoShape 120"/>
            <p:cNvSpPr>
              <a:spLocks noChangeArrowheads="1"/>
            </p:cNvSpPr>
            <p:nvPr/>
          </p:nvSpPr>
          <p:spPr bwMode="auto">
            <a:xfrm>
              <a:off x="1824" y="3552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1" name="AutoShape 121"/>
            <p:cNvSpPr>
              <a:spLocks noChangeArrowheads="1"/>
            </p:cNvSpPr>
            <p:nvPr/>
          </p:nvSpPr>
          <p:spPr bwMode="auto">
            <a:xfrm>
              <a:off x="2160" y="3552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2" name="AutoShape 122"/>
            <p:cNvSpPr>
              <a:spLocks noChangeArrowheads="1"/>
            </p:cNvSpPr>
            <p:nvPr/>
          </p:nvSpPr>
          <p:spPr bwMode="auto">
            <a:xfrm>
              <a:off x="1728" y="3648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3" name="AutoShape 123"/>
            <p:cNvSpPr>
              <a:spLocks noChangeArrowheads="1"/>
            </p:cNvSpPr>
            <p:nvPr/>
          </p:nvSpPr>
          <p:spPr bwMode="auto">
            <a:xfrm>
              <a:off x="2064" y="3648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5966" name="Text Box 126"/>
          <p:cNvSpPr txBox="1">
            <a:spLocks noChangeArrowheads="1"/>
          </p:cNvSpPr>
          <p:nvPr/>
        </p:nvSpPr>
        <p:spPr bwMode="auto">
          <a:xfrm>
            <a:off x="971550" y="1393825"/>
            <a:ext cx="2590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1)</a:t>
            </a:r>
            <a:r>
              <a:rPr lang="en-US" altLang="ru-RU" sz="6600" b="1"/>
              <a:t>V</a:t>
            </a:r>
            <a:r>
              <a:rPr lang="ru-RU" altLang="ru-RU" sz="6600" b="1"/>
              <a:t>=1</a:t>
            </a:r>
          </a:p>
        </p:txBody>
      </p:sp>
      <p:sp>
        <p:nvSpPr>
          <p:cNvPr id="35967" name="Text Box 127"/>
          <p:cNvSpPr txBox="1">
            <a:spLocks noChangeArrowheads="1"/>
          </p:cNvSpPr>
          <p:nvPr/>
        </p:nvSpPr>
        <p:spPr bwMode="auto">
          <a:xfrm>
            <a:off x="971550" y="3068638"/>
            <a:ext cx="27432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2)</a:t>
            </a:r>
            <a:r>
              <a:rPr lang="en-US" altLang="ru-RU" sz="6600" b="1"/>
              <a:t>V</a:t>
            </a:r>
            <a:r>
              <a:rPr lang="ru-RU" altLang="ru-RU" sz="6600" b="1"/>
              <a:t>=6</a:t>
            </a:r>
          </a:p>
        </p:txBody>
      </p:sp>
      <p:sp>
        <p:nvSpPr>
          <p:cNvPr id="35968" name="Text Box 128"/>
          <p:cNvSpPr txBox="1">
            <a:spLocks noChangeArrowheads="1"/>
          </p:cNvSpPr>
          <p:nvPr/>
        </p:nvSpPr>
        <p:spPr bwMode="auto">
          <a:xfrm>
            <a:off x="971550" y="5013325"/>
            <a:ext cx="2590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3)</a:t>
            </a:r>
            <a:r>
              <a:rPr lang="en-US" altLang="ru-RU" sz="6600" b="1"/>
              <a:t>V</a:t>
            </a:r>
            <a:r>
              <a:rPr lang="ru-RU" altLang="ru-RU" sz="6600" b="1"/>
              <a:t>=8</a:t>
            </a:r>
          </a:p>
        </p:txBody>
      </p:sp>
      <p:sp>
        <p:nvSpPr>
          <p:cNvPr id="35969" name="Text Box 129"/>
          <p:cNvSpPr txBox="1">
            <a:spLocks noChangeArrowheads="1"/>
          </p:cNvSpPr>
          <p:nvPr/>
        </p:nvSpPr>
        <p:spPr bwMode="auto">
          <a:xfrm>
            <a:off x="5789613" y="1393825"/>
            <a:ext cx="27432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4)</a:t>
            </a:r>
            <a:r>
              <a:rPr lang="en-US" altLang="ru-RU" sz="6600" b="1"/>
              <a:t>V</a:t>
            </a:r>
            <a:r>
              <a:rPr lang="ru-RU" altLang="ru-RU" sz="6600" b="1"/>
              <a:t>=18</a:t>
            </a:r>
          </a:p>
        </p:txBody>
      </p:sp>
      <p:sp>
        <p:nvSpPr>
          <p:cNvPr id="35970" name="Text Box 130"/>
          <p:cNvSpPr txBox="1">
            <a:spLocks noChangeArrowheads="1"/>
          </p:cNvSpPr>
          <p:nvPr/>
        </p:nvSpPr>
        <p:spPr bwMode="auto">
          <a:xfrm>
            <a:off x="5651500" y="4868863"/>
            <a:ext cx="30480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7)</a:t>
            </a:r>
            <a:r>
              <a:rPr lang="en-US" altLang="ru-RU" sz="6600" b="1"/>
              <a:t>V</a:t>
            </a:r>
            <a:r>
              <a:rPr lang="ru-RU" altLang="ru-RU" sz="6600" b="1"/>
              <a:t>=72</a:t>
            </a:r>
          </a:p>
        </p:txBody>
      </p:sp>
      <p:grpSp>
        <p:nvGrpSpPr>
          <p:cNvPr id="35977" name="Group 137"/>
          <p:cNvGrpSpPr>
            <a:grpSpLocks/>
          </p:cNvGrpSpPr>
          <p:nvPr/>
        </p:nvGrpSpPr>
        <p:grpSpPr bwMode="auto">
          <a:xfrm>
            <a:off x="4427538" y="3716338"/>
            <a:ext cx="935037" cy="1241425"/>
            <a:chOff x="1920" y="2880"/>
            <a:chExt cx="1056" cy="1296"/>
          </a:xfrm>
        </p:grpSpPr>
        <p:sp>
          <p:nvSpPr>
            <p:cNvPr id="35978" name="AutoShape 138" descr="aqua"/>
            <p:cNvSpPr>
              <a:spLocks noChangeArrowheads="1"/>
            </p:cNvSpPr>
            <p:nvPr/>
          </p:nvSpPr>
          <p:spPr bwMode="auto">
            <a:xfrm>
              <a:off x="2208" y="2880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9" name="AutoShape 139" descr="aqua"/>
            <p:cNvSpPr>
              <a:spLocks noChangeArrowheads="1"/>
            </p:cNvSpPr>
            <p:nvPr/>
          </p:nvSpPr>
          <p:spPr bwMode="auto">
            <a:xfrm>
              <a:off x="2112" y="297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0" name="AutoShape 140" descr="aqua"/>
            <p:cNvSpPr>
              <a:spLocks noChangeArrowheads="1"/>
            </p:cNvSpPr>
            <p:nvPr/>
          </p:nvSpPr>
          <p:spPr bwMode="auto">
            <a:xfrm>
              <a:off x="2016" y="307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1" name="AutoShape 141" descr="aqua"/>
            <p:cNvSpPr>
              <a:spLocks noChangeArrowheads="1"/>
            </p:cNvSpPr>
            <p:nvPr/>
          </p:nvSpPr>
          <p:spPr bwMode="auto">
            <a:xfrm>
              <a:off x="2208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2" name="AutoShape 142" descr="aqua"/>
            <p:cNvSpPr>
              <a:spLocks noChangeArrowheads="1"/>
            </p:cNvSpPr>
            <p:nvPr/>
          </p:nvSpPr>
          <p:spPr bwMode="auto">
            <a:xfrm>
              <a:off x="2112" y="355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3" name="AutoShape 143" descr="aqua"/>
            <p:cNvSpPr>
              <a:spLocks noChangeArrowheads="1"/>
            </p:cNvSpPr>
            <p:nvPr/>
          </p:nvSpPr>
          <p:spPr bwMode="auto">
            <a:xfrm>
              <a:off x="2016" y="364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4" name="AutoShape 144" descr="aqua"/>
            <p:cNvSpPr>
              <a:spLocks noChangeArrowheads="1"/>
            </p:cNvSpPr>
            <p:nvPr/>
          </p:nvSpPr>
          <p:spPr bwMode="auto">
            <a:xfrm>
              <a:off x="1920" y="3744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</p:txBody>
        </p:sp>
        <p:sp>
          <p:nvSpPr>
            <p:cNvPr id="35985" name="AutoShape 145" descr="aqua"/>
            <p:cNvSpPr>
              <a:spLocks noChangeArrowheads="1"/>
            </p:cNvSpPr>
            <p:nvPr/>
          </p:nvSpPr>
          <p:spPr bwMode="auto">
            <a:xfrm>
              <a:off x="2544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6" name="AutoShape 146" descr="aqua"/>
            <p:cNvSpPr>
              <a:spLocks noChangeArrowheads="1"/>
            </p:cNvSpPr>
            <p:nvPr/>
          </p:nvSpPr>
          <p:spPr bwMode="auto">
            <a:xfrm>
              <a:off x="2448" y="355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7" name="AutoShape 147" descr="aqua"/>
            <p:cNvSpPr>
              <a:spLocks noChangeArrowheads="1"/>
            </p:cNvSpPr>
            <p:nvPr/>
          </p:nvSpPr>
          <p:spPr bwMode="auto">
            <a:xfrm>
              <a:off x="2352" y="364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8" name="AutoShape 148" descr="aqua"/>
            <p:cNvSpPr>
              <a:spLocks noChangeArrowheads="1"/>
            </p:cNvSpPr>
            <p:nvPr/>
          </p:nvSpPr>
          <p:spPr bwMode="auto">
            <a:xfrm>
              <a:off x="2256" y="3744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9" name="AutoShape 149" descr="aqua"/>
            <p:cNvSpPr>
              <a:spLocks noChangeArrowheads="1"/>
            </p:cNvSpPr>
            <p:nvPr/>
          </p:nvSpPr>
          <p:spPr bwMode="auto">
            <a:xfrm>
              <a:off x="2544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0" name="AutoShape 150" descr="aqua"/>
            <p:cNvSpPr>
              <a:spLocks noChangeArrowheads="1"/>
            </p:cNvSpPr>
            <p:nvPr/>
          </p:nvSpPr>
          <p:spPr bwMode="auto">
            <a:xfrm>
              <a:off x="2448" y="3264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1" name="AutoShape 151" descr="aqua"/>
            <p:cNvSpPr>
              <a:spLocks noChangeArrowheads="1"/>
            </p:cNvSpPr>
            <p:nvPr/>
          </p:nvSpPr>
          <p:spPr bwMode="auto">
            <a:xfrm>
              <a:off x="2352" y="3360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2" name="AutoShape 152" descr="aqua"/>
            <p:cNvSpPr>
              <a:spLocks noChangeArrowheads="1"/>
            </p:cNvSpPr>
            <p:nvPr/>
          </p:nvSpPr>
          <p:spPr bwMode="auto">
            <a:xfrm>
              <a:off x="2208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3" name="AutoShape 153" descr="aqua"/>
            <p:cNvSpPr>
              <a:spLocks noChangeArrowheads="1"/>
            </p:cNvSpPr>
            <p:nvPr/>
          </p:nvSpPr>
          <p:spPr bwMode="auto">
            <a:xfrm>
              <a:off x="2112" y="321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4" name="AutoShape 154" descr="aqua"/>
            <p:cNvSpPr>
              <a:spLocks noChangeArrowheads="1"/>
            </p:cNvSpPr>
            <p:nvPr/>
          </p:nvSpPr>
          <p:spPr bwMode="auto">
            <a:xfrm>
              <a:off x="2016" y="331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5" name="AutoShape 155" descr="aqua"/>
            <p:cNvSpPr>
              <a:spLocks noChangeArrowheads="1"/>
            </p:cNvSpPr>
            <p:nvPr/>
          </p:nvSpPr>
          <p:spPr bwMode="auto">
            <a:xfrm>
              <a:off x="1920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6" name="AutoShape 156" descr="aqua"/>
            <p:cNvSpPr>
              <a:spLocks noChangeArrowheads="1"/>
            </p:cNvSpPr>
            <p:nvPr/>
          </p:nvSpPr>
          <p:spPr bwMode="auto">
            <a:xfrm>
              <a:off x="2256" y="345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7" name="AutoShape 157" descr="aqua"/>
            <p:cNvSpPr>
              <a:spLocks noChangeArrowheads="1"/>
            </p:cNvSpPr>
            <p:nvPr/>
          </p:nvSpPr>
          <p:spPr bwMode="auto">
            <a:xfrm>
              <a:off x="2544" y="2880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8" name="AutoShape 158" descr="aqua"/>
            <p:cNvSpPr>
              <a:spLocks noChangeArrowheads="1"/>
            </p:cNvSpPr>
            <p:nvPr/>
          </p:nvSpPr>
          <p:spPr bwMode="auto">
            <a:xfrm>
              <a:off x="2448" y="2976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99" name="AutoShape 159" descr="aqua"/>
            <p:cNvSpPr>
              <a:spLocks noChangeArrowheads="1"/>
            </p:cNvSpPr>
            <p:nvPr/>
          </p:nvSpPr>
          <p:spPr bwMode="auto">
            <a:xfrm>
              <a:off x="2352" y="3072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0" name="AutoShape 160" descr="aqua"/>
            <p:cNvSpPr>
              <a:spLocks noChangeArrowheads="1"/>
            </p:cNvSpPr>
            <p:nvPr/>
          </p:nvSpPr>
          <p:spPr bwMode="auto">
            <a:xfrm>
              <a:off x="1920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1" name="AutoShape 161" descr="aqua"/>
            <p:cNvSpPr>
              <a:spLocks noChangeArrowheads="1"/>
            </p:cNvSpPr>
            <p:nvPr/>
          </p:nvSpPr>
          <p:spPr bwMode="auto">
            <a:xfrm>
              <a:off x="2256" y="3168"/>
              <a:ext cx="432" cy="432"/>
            </a:xfrm>
            <a:prstGeom prst="cube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  <a:p>
              <a:endParaRPr lang="ru-RU" altLang="ru-RU"/>
            </a:p>
          </p:txBody>
        </p:sp>
      </p:grpSp>
      <p:grpSp>
        <p:nvGrpSpPr>
          <p:cNvPr id="36002" name="Group 162"/>
          <p:cNvGrpSpPr>
            <a:grpSpLocks/>
          </p:cNvGrpSpPr>
          <p:nvPr/>
        </p:nvGrpSpPr>
        <p:grpSpPr bwMode="auto">
          <a:xfrm>
            <a:off x="4643438" y="2565400"/>
            <a:ext cx="792162" cy="792163"/>
            <a:chOff x="432" y="1008"/>
            <a:chExt cx="816" cy="816"/>
          </a:xfrm>
        </p:grpSpPr>
        <p:sp>
          <p:nvSpPr>
            <p:cNvPr id="36003" name="AutoShape 163"/>
            <p:cNvSpPr>
              <a:spLocks noChangeArrowheads="1"/>
            </p:cNvSpPr>
            <p:nvPr/>
          </p:nvSpPr>
          <p:spPr bwMode="auto">
            <a:xfrm>
              <a:off x="528" y="1296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4" name="AutoShape 164"/>
            <p:cNvSpPr>
              <a:spLocks noChangeArrowheads="1"/>
            </p:cNvSpPr>
            <p:nvPr/>
          </p:nvSpPr>
          <p:spPr bwMode="auto">
            <a:xfrm>
              <a:off x="432" y="1392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5" name="AutoShape 165"/>
            <p:cNvSpPr>
              <a:spLocks noChangeArrowheads="1"/>
            </p:cNvSpPr>
            <p:nvPr/>
          </p:nvSpPr>
          <p:spPr bwMode="auto">
            <a:xfrm>
              <a:off x="528" y="1008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6" name="AutoShape 166"/>
            <p:cNvSpPr>
              <a:spLocks noChangeArrowheads="1"/>
            </p:cNvSpPr>
            <p:nvPr/>
          </p:nvSpPr>
          <p:spPr bwMode="auto">
            <a:xfrm>
              <a:off x="816" y="1296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7" name="AutoShape 167"/>
            <p:cNvSpPr>
              <a:spLocks noChangeArrowheads="1"/>
            </p:cNvSpPr>
            <p:nvPr/>
          </p:nvSpPr>
          <p:spPr bwMode="auto">
            <a:xfrm>
              <a:off x="720" y="1392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8" name="AutoShape 168"/>
            <p:cNvSpPr>
              <a:spLocks noChangeArrowheads="1"/>
            </p:cNvSpPr>
            <p:nvPr/>
          </p:nvSpPr>
          <p:spPr bwMode="auto">
            <a:xfrm>
              <a:off x="816" y="1008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09" name="AutoShape 169"/>
            <p:cNvSpPr>
              <a:spLocks noChangeArrowheads="1"/>
            </p:cNvSpPr>
            <p:nvPr/>
          </p:nvSpPr>
          <p:spPr bwMode="auto">
            <a:xfrm>
              <a:off x="432" y="1104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10" name="AutoShape 170"/>
            <p:cNvSpPr>
              <a:spLocks noChangeArrowheads="1"/>
            </p:cNvSpPr>
            <p:nvPr/>
          </p:nvSpPr>
          <p:spPr bwMode="auto">
            <a:xfrm>
              <a:off x="720" y="1104"/>
              <a:ext cx="432" cy="43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54510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rgbClr val="B23B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011" name="Text Box 171"/>
          <p:cNvSpPr txBox="1">
            <a:spLocks noChangeArrowheads="1"/>
          </p:cNvSpPr>
          <p:nvPr/>
        </p:nvSpPr>
        <p:spPr bwMode="auto">
          <a:xfrm>
            <a:off x="5411788" y="2492375"/>
            <a:ext cx="30480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5)</a:t>
            </a:r>
            <a:r>
              <a:rPr lang="en-US" altLang="ru-RU" sz="6600" b="1"/>
              <a:t>V</a:t>
            </a:r>
            <a:r>
              <a:rPr lang="ru-RU" altLang="ru-RU" sz="6600" b="1"/>
              <a:t>=8</a:t>
            </a:r>
          </a:p>
        </p:txBody>
      </p:sp>
      <p:sp>
        <p:nvSpPr>
          <p:cNvPr id="36012" name="Text Box 172"/>
          <p:cNvSpPr txBox="1">
            <a:spLocks noChangeArrowheads="1"/>
          </p:cNvSpPr>
          <p:nvPr/>
        </p:nvSpPr>
        <p:spPr bwMode="auto">
          <a:xfrm>
            <a:off x="5580063" y="3716338"/>
            <a:ext cx="30480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5400" b="1"/>
              <a:t>6)</a:t>
            </a:r>
            <a:r>
              <a:rPr lang="en-US" altLang="ru-RU" sz="6600" b="1"/>
              <a:t>V</a:t>
            </a:r>
            <a:r>
              <a:rPr lang="ru-RU" altLang="ru-RU" sz="6600" b="1"/>
              <a:t>=24</a:t>
            </a:r>
          </a:p>
        </p:txBody>
      </p:sp>
    </p:spTree>
    <p:extLst>
      <p:ext uri="{BB962C8B-B14F-4D97-AF65-F5344CB8AC3E}">
        <p14:creationId xmlns:p14="http://schemas.microsoft.com/office/powerpoint/2010/main" val="416204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6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49" name="Freeform 21"/>
          <p:cNvSpPr>
            <a:spLocks/>
          </p:cNvSpPr>
          <p:nvPr/>
        </p:nvSpPr>
        <p:spPr bwMode="auto">
          <a:xfrm>
            <a:off x="838200" y="3086100"/>
            <a:ext cx="3632200" cy="762000"/>
          </a:xfrm>
          <a:custGeom>
            <a:avLst/>
            <a:gdLst>
              <a:gd name="T0" fmla="*/ 0 w 2288"/>
              <a:gd name="T1" fmla="*/ 480 h 480"/>
              <a:gd name="T2" fmla="*/ 1808 w 2288"/>
              <a:gd name="T3" fmla="*/ 472 h 480"/>
              <a:gd name="T4" fmla="*/ 2288 w 2288"/>
              <a:gd name="T5" fmla="*/ 0 h 480"/>
              <a:gd name="T6" fmla="*/ 488 w 2288"/>
              <a:gd name="T7" fmla="*/ 8 h 480"/>
              <a:gd name="T8" fmla="*/ 0 w 2288"/>
              <a:gd name="T9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88" h="480">
                <a:moveTo>
                  <a:pt x="0" y="480"/>
                </a:moveTo>
                <a:lnTo>
                  <a:pt x="1808" y="472"/>
                </a:lnTo>
                <a:lnTo>
                  <a:pt x="2288" y="0"/>
                </a:lnTo>
                <a:lnTo>
                  <a:pt x="488" y="8"/>
                </a:lnTo>
                <a:lnTo>
                  <a:pt x="0" y="48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50000">
                <a:srgbClr val="00FFFF"/>
              </a:gs>
              <a:gs pos="100000">
                <a:schemeClr val="bg1"/>
              </a:gs>
            </a:gsLst>
            <a:lin ang="18900000" scaled="1"/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50" name="Freeform 22"/>
          <p:cNvSpPr>
            <a:spLocks/>
          </p:cNvSpPr>
          <p:nvPr/>
        </p:nvSpPr>
        <p:spPr bwMode="auto">
          <a:xfrm>
            <a:off x="3683000" y="3124200"/>
            <a:ext cx="792163" cy="2641600"/>
          </a:xfrm>
          <a:custGeom>
            <a:avLst/>
            <a:gdLst>
              <a:gd name="T0" fmla="*/ 16 w 499"/>
              <a:gd name="T1" fmla="*/ 1664 h 1664"/>
              <a:gd name="T2" fmla="*/ 499 w 499"/>
              <a:gd name="T3" fmla="*/ 1192 h 1664"/>
              <a:gd name="T4" fmla="*/ 480 w 499"/>
              <a:gd name="T5" fmla="*/ 0 h 1664"/>
              <a:gd name="T6" fmla="*/ 0 w 499"/>
              <a:gd name="T7" fmla="*/ 456 h 1664"/>
              <a:gd name="T8" fmla="*/ 16 w 499"/>
              <a:gd name="T9" fmla="*/ 1664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9" h="1664">
                <a:moveTo>
                  <a:pt x="16" y="1664"/>
                </a:moveTo>
                <a:lnTo>
                  <a:pt x="499" y="1192"/>
                </a:lnTo>
                <a:lnTo>
                  <a:pt x="480" y="0"/>
                </a:lnTo>
                <a:lnTo>
                  <a:pt x="0" y="456"/>
                </a:lnTo>
                <a:lnTo>
                  <a:pt x="16" y="166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50000">
                <a:srgbClr val="99FFCC"/>
              </a:gs>
              <a:gs pos="100000">
                <a:schemeClr val="bg1"/>
              </a:gs>
            </a:gsLst>
            <a:lin ang="18900000" scaled="1"/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51" name="Freeform 23"/>
          <p:cNvSpPr>
            <a:spLocks/>
          </p:cNvSpPr>
          <p:nvPr/>
        </p:nvSpPr>
        <p:spPr bwMode="auto">
          <a:xfrm>
            <a:off x="812800" y="3835400"/>
            <a:ext cx="2895600" cy="1944688"/>
          </a:xfrm>
          <a:custGeom>
            <a:avLst/>
            <a:gdLst>
              <a:gd name="T0" fmla="*/ 14 w 1824"/>
              <a:gd name="T1" fmla="*/ 1225 h 1225"/>
              <a:gd name="T2" fmla="*/ 1816 w 1824"/>
              <a:gd name="T3" fmla="*/ 1216 h 1225"/>
              <a:gd name="T4" fmla="*/ 1824 w 1824"/>
              <a:gd name="T5" fmla="*/ 0 h 1225"/>
              <a:gd name="T6" fmla="*/ 0 w 1824"/>
              <a:gd name="T7" fmla="*/ 0 h 1225"/>
              <a:gd name="T8" fmla="*/ 14 w 1824"/>
              <a:gd name="T9" fmla="*/ 122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4" h="1225">
                <a:moveTo>
                  <a:pt x="14" y="1225"/>
                </a:moveTo>
                <a:lnTo>
                  <a:pt x="1816" y="1216"/>
                </a:lnTo>
                <a:lnTo>
                  <a:pt x="1824" y="0"/>
                </a:lnTo>
                <a:lnTo>
                  <a:pt x="0" y="0"/>
                </a:lnTo>
                <a:lnTo>
                  <a:pt x="14" y="1225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50000">
                <a:srgbClr val="99FFCC"/>
              </a:gs>
              <a:gs pos="100000">
                <a:schemeClr val="bg1"/>
              </a:gs>
            </a:gsLst>
            <a:lin ang="18900000" scaled="1"/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52" name="AutoShape 24"/>
          <p:cNvSpPr>
            <a:spLocks noChangeArrowheads="1"/>
          </p:cNvSpPr>
          <p:nvPr/>
        </p:nvSpPr>
        <p:spPr bwMode="auto">
          <a:xfrm>
            <a:off x="835025" y="2789238"/>
            <a:ext cx="3611563" cy="3001962"/>
          </a:xfrm>
          <a:prstGeom prst="cube">
            <a:avLst>
              <a:gd name="adj" fmla="val 25000"/>
            </a:avLst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5353" name="Line 25"/>
          <p:cNvSpPr>
            <a:spLocks noChangeShapeType="1"/>
          </p:cNvSpPr>
          <p:nvPr/>
        </p:nvSpPr>
        <p:spPr bwMode="auto">
          <a:xfrm>
            <a:off x="1606550" y="2778125"/>
            <a:ext cx="0" cy="2227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54" name="Freeform 26"/>
          <p:cNvSpPr>
            <a:spLocks/>
          </p:cNvSpPr>
          <p:nvPr/>
        </p:nvSpPr>
        <p:spPr bwMode="auto">
          <a:xfrm>
            <a:off x="849313" y="5016500"/>
            <a:ext cx="3597275" cy="763588"/>
          </a:xfrm>
          <a:custGeom>
            <a:avLst/>
            <a:gdLst>
              <a:gd name="T0" fmla="*/ 2266 w 2266"/>
              <a:gd name="T1" fmla="*/ 30 h 481"/>
              <a:gd name="T2" fmla="*/ 489 w 2266"/>
              <a:gd name="T3" fmla="*/ 0 h 481"/>
              <a:gd name="T4" fmla="*/ 0 w 2266"/>
              <a:gd name="T5" fmla="*/ 48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6" h="481">
                <a:moveTo>
                  <a:pt x="2266" y="30"/>
                </a:moveTo>
                <a:lnTo>
                  <a:pt x="489" y="0"/>
                </a:lnTo>
                <a:lnTo>
                  <a:pt x="0" y="48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55355" name="Group 27"/>
          <p:cNvGrpSpPr>
            <a:grpSpLocks/>
          </p:cNvGrpSpPr>
          <p:nvPr/>
        </p:nvGrpSpPr>
        <p:grpSpPr bwMode="auto">
          <a:xfrm>
            <a:off x="4359275" y="2425700"/>
            <a:ext cx="174625" cy="363538"/>
            <a:chOff x="2360" y="1256"/>
            <a:chExt cx="96" cy="248"/>
          </a:xfrm>
        </p:grpSpPr>
        <p:sp>
          <p:nvSpPr>
            <p:cNvPr id="355356" name="Oval 28"/>
            <p:cNvSpPr>
              <a:spLocks noChangeArrowheads="1"/>
            </p:cNvSpPr>
            <p:nvPr/>
          </p:nvSpPr>
          <p:spPr bwMode="auto">
            <a:xfrm>
              <a:off x="2360" y="1256"/>
              <a:ext cx="96" cy="152"/>
            </a:xfrm>
            <a:prstGeom prst="ellipse">
              <a:avLst/>
            </a:prstGeom>
            <a:gradFill rotWithShape="1">
              <a:gsLst>
                <a:gs pos="0">
                  <a:srgbClr val="00FFFF">
                    <a:gamma/>
                    <a:shade val="46275"/>
                    <a:invGamma/>
                  </a:srgbClr>
                </a:gs>
                <a:gs pos="5000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5357" name="Freeform 29"/>
            <p:cNvSpPr>
              <a:spLocks/>
            </p:cNvSpPr>
            <p:nvPr/>
          </p:nvSpPr>
          <p:spPr bwMode="auto">
            <a:xfrm>
              <a:off x="2400" y="1408"/>
              <a:ext cx="1" cy="96"/>
            </a:xfrm>
            <a:custGeom>
              <a:avLst/>
              <a:gdLst>
                <a:gd name="T0" fmla="*/ 0 w 1"/>
                <a:gd name="T1" fmla="*/ 0 h 96"/>
                <a:gd name="T2" fmla="*/ 0 w 1"/>
                <a:gd name="T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96">
                  <a:moveTo>
                    <a:pt x="0" y="0"/>
                  </a:moveTo>
                  <a:lnTo>
                    <a:pt x="0" y="96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5358" name="Group 30"/>
          <p:cNvGrpSpPr>
            <a:grpSpLocks/>
          </p:cNvGrpSpPr>
          <p:nvPr/>
        </p:nvGrpSpPr>
        <p:grpSpPr bwMode="auto">
          <a:xfrm>
            <a:off x="1536700" y="2460625"/>
            <a:ext cx="173038" cy="363538"/>
            <a:chOff x="2360" y="1256"/>
            <a:chExt cx="96" cy="248"/>
          </a:xfrm>
        </p:grpSpPr>
        <p:sp>
          <p:nvSpPr>
            <p:cNvPr id="355359" name="Oval 31"/>
            <p:cNvSpPr>
              <a:spLocks noChangeArrowheads="1"/>
            </p:cNvSpPr>
            <p:nvPr/>
          </p:nvSpPr>
          <p:spPr bwMode="auto">
            <a:xfrm>
              <a:off x="2360" y="1256"/>
              <a:ext cx="96" cy="152"/>
            </a:xfrm>
            <a:prstGeom prst="ellipse">
              <a:avLst/>
            </a:prstGeom>
            <a:gradFill rotWithShape="1">
              <a:gsLst>
                <a:gs pos="0">
                  <a:srgbClr val="00FFFF">
                    <a:gamma/>
                    <a:shade val="46275"/>
                    <a:invGamma/>
                  </a:srgbClr>
                </a:gs>
                <a:gs pos="5000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5360" name="Freeform 32"/>
            <p:cNvSpPr>
              <a:spLocks/>
            </p:cNvSpPr>
            <p:nvPr/>
          </p:nvSpPr>
          <p:spPr bwMode="auto">
            <a:xfrm>
              <a:off x="2400" y="1408"/>
              <a:ext cx="1" cy="96"/>
            </a:xfrm>
            <a:custGeom>
              <a:avLst/>
              <a:gdLst>
                <a:gd name="T0" fmla="*/ 0 w 1"/>
                <a:gd name="T1" fmla="*/ 0 h 96"/>
                <a:gd name="T2" fmla="*/ 0 w 1"/>
                <a:gd name="T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96">
                  <a:moveTo>
                    <a:pt x="0" y="0"/>
                  </a:moveTo>
                  <a:lnTo>
                    <a:pt x="0" y="96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5361" name="Group 33"/>
          <p:cNvGrpSpPr>
            <a:grpSpLocks/>
          </p:cNvGrpSpPr>
          <p:nvPr/>
        </p:nvGrpSpPr>
        <p:grpSpPr bwMode="auto">
          <a:xfrm>
            <a:off x="762000" y="3200400"/>
            <a:ext cx="174625" cy="363538"/>
            <a:chOff x="2360" y="1256"/>
            <a:chExt cx="96" cy="248"/>
          </a:xfrm>
        </p:grpSpPr>
        <p:sp>
          <p:nvSpPr>
            <p:cNvPr id="355362" name="Oval 34"/>
            <p:cNvSpPr>
              <a:spLocks noChangeArrowheads="1"/>
            </p:cNvSpPr>
            <p:nvPr/>
          </p:nvSpPr>
          <p:spPr bwMode="auto">
            <a:xfrm>
              <a:off x="2360" y="1256"/>
              <a:ext cx="96" cy="152"/>
            </a:xfrm>
            <a:prstGeom prst="ellipse">
              <a:avLst/>
            </a:prstGeom>
            <a:gradFill rotWithShape="1">
              <a:gsLst>
                <a:gs pos="0">
                  <a:srgbClr val="00FFFF">
                    <a:gamma/>
                    <a:shade val="46275"/>
                    <a:invGamma/>
                  </a:srgbClr>
                </a:gs>
                <a:gs pos="5000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5363" name="Freeform 35"/>
            <p:cNvSpPr>
              <a:spLocks/>
            </p:cNvSpPr>
            <p:nvPr/>
          </p:nvSpPr>
          <p:spPr bwMode="auto">
            <a:xfrm>
              <a:off x="2400" y="1408"/>
              <a:ext cx="1" cy="96"/>
            </a:xfrm>
            <a:custGeom>
              <a:avLst/>
              <a:gdLst>
                <a:gd name="T0" fmla="*/ 0 w 1"/>
                <a:gd name="T1" fmla="*/ 0 h 96"/>
                <a:gd name="T2" fmla="*/ 0 w 1"/>
                <a:gd name="T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96">
                  <a:moveTo>
                    <a:pt x="0" y="0"/>
                  </a:moveTo>
                  <a:lnTo>
                    <a:pt x="0" y="96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5364" name="Group 36"/>
          <p:cNvGrpSpPr>
            <a:grpSpLocks/>
          </p:cNvGrpSpPr>
          <p:nvPr/>
        </p:nvGrpSpPr>
        <p:grpSpPr bwMode="auto">
          <a:xfrm>
            <a:off x="3625850" y="3211513"/>
            <a:ext cx="173038" cy="363537"/>
            <a:chOff x="2360" y="1256"/>
            <a:chExt cx="96" cy="248"/>
          </a:xfrm>
        </p:grpSpPr>
        <p:sp>
          <p:nvSpPr>
            <p:cNvPr id="355365" name="Oval 37"/>
            <p:cNvSpPr>
              <a:spLocks noChangeArrowheads="1"/>
            </p:cNvSpPr>
            <p:nvPr/>
          </p:nvSpPr>
          <p:spPr bwMode="auto">
            <a:xfrm>
              <a:off x="2360" y="1256"/>
              <a:ext cx="96" cy="152"/>
            </a:xfrm>
            <a:prstGeom prst="ellipse">
              <a:avLst/>
            </a:prstGeom>
            <a:gradFill rotWithShape="1">
              <a:gsLst>
                <a:gs pos="0">
                  <a:srgbClr val="00FFFF">
                    <a:gamma/>
                    <a:shade val="46275"/>
                    <a:invGamma/>
                  </a:srgbClr>
                </a:gs>
                <a:gs pos="5000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5366" name="Freeform 38"/>
            <p:cNvSpPr>
              <a:spLocks/>
            </p:cNvSpPr>
            <p:nvPr/>
          </p:nvSpPr>
          <p:spPr bwMode="auto">
            <a:xfrm>
              <a:off x="2400" y="1408"/>
              <a:ext cx="1" cy="96"/>
            </a:xfrm>
            <a:custGeom>
              <a:avLst/>
              <a:gdLst>
                <a:gd name="T0" fmla="*/ 0 w 1"/>
                <a:gd name="T1" fmla="*/ 0 h 96"/>
                <a:gd name="T2" fmla="*/ 0 w 1"/>
                <a:gd name="T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96">
                  <a:moveTo>
                    <a:pt x="0" y="0"/>
                  </a:moveTo>
                  <a:lnTo>
                    <a:pt x="0" y="96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5367" name="Text Box 39"/>
          <p:cNvSpPr txBox="1">
            <a:spLocks noChangeArrowheads="1"/>
          </p:cNvSpPr>
          <p:nvPr/>
        </p:nvSpPr>
        <p:spPr bwMode="auto">
          <a:xfrm>
            <a:off x="596899" y="428625"/>
            <a:ext cx="8457735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ru-RU" sz="2400" b="1" dirty="0"/>
          </a:p>
          <a:p>
            <a:r>
              <a:rPr lang="ru-RU" sz="2800" b="1" baseline="0" dirty="0" smtClean="0"/>
              <a:t>  </a:t>
            </a:r>
            <a:r>
              <a:rPr lang="ru-RU" sz="2400" b="1" baseline="0" dirty="0" smtClean="0"/>
              <a:t>Длина </a:t>
            </a:r>
            <a:r>
              <a:rPr lang="ru-RU" sz="2400" b="1" baseline="0" dirty="0"/>
              <a:t>аквариума 80 см, ширина </a:t>
            </a:r>
            <a:r>
              <a:rPr lang="ru-RU" sz="2400" b="1" baseline="0" dirty="0" smtClean="0"/>
              <a:t>40 </a:t>
            </a:r>
            <a:r>
              <a:rPr lang="ru-RU" sz="2400" b="1" baseline="0" dirty="0"/>
              <a:t>см, </a:t>
            </a:r>
          </a:p>
          <a:p>
            <a:r>
              <a:rPr lang="ru-RU" sz="2400" b="1" baseline="0" dirty="0"/>
              <a:t> а высота </a:t>
            </a:r>
            <a:r>
              <a:rPr lang="ru-RU" sz="2400" b="1" baseline="0" dirty="0" smtClean="0"/>
              <a:t>50 </a:t>
            </a:r>
            <a:r>
              <a:rPr lang="ru-RU" sz="2400" b="1" baseline="0" dirty="0"/>
              <a:t>см. Сколько литров воды надо влить в этот аквариум, чтобы уровень воды был ниже верхнего края аквариума на 10 см?</a:t>
            </a:r>
          </a:p>
        </p:txBody>
      </p:sp>
      <p:sp>
        <p:nvSpPr>
          <p:cNvPr id="355372" name="Rectangle 44"/>
          <p:cNvSpPr>
            <a:spLocks noChangeArrowheads="1"/>
          </p:cNvSpPr>
          <p:nvPr/>
        </p:nvSpPr>
        <p:spPr bwMode="auto">
          <a:xfrm rot="16028254">
            <a:off x="3842497" y="3402440"/>
            <a:ext cx="14542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600" b="1" baseline="0" dirty="0" smtClean="0">
                <a:solidFill>
                  <a:schemeClr val="tx2"/>
                </a:solidFill>
              </a:rPr>
              <a:t>50см</a:t>
            </a:r>
            <a:r>
              <a:rPr lang="ru-RU" sz="4800" b="1" baseline="0" dirty="0" smtClean="0"/>
              <a:t>  </a:t>
            </a:r>
            <a:endParaRPr lang="ru-RU" sz="4800" b="1" baseline="0" dirty="0"/>
          </a:p>
        </p:txBody>
      </p:sp>
      <p:sp>
        <p:nvSpPr>
          <p:cNvPr id="355373" name="Rectangle 45"/>
          <p:cNvSpPr>
            <a:spLocks noChangeArrowheads="1"/>
          </p:cNvSpPr>
          <p:nvPr/>
        </p:nvSpPr>
        <p:spPr bwMode="auto">
          <a:xfrm>
            <a:off x="1871663" y="5526088"/>
            <a:ext cx="14605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600" b="1" baseline="0">
                <a:solidFill>
                  <a:schemeClr val="tx2"/>
                </a:solidFill>
              </a:rPr>
              <a:t>80см</a:t>
            </a:r>
            <a:r>
              <a:rPr lang="ru-RU" sz="4800" b="1" baseline="0"/>
              <a:t>  </a:t>
            </a:r>
          </a:p>
        </p:txBody>
      </p:sp>
      <p:sp>
        <p:nvSpPr>
          <p:cNvPr id="355376" name="Rectangle 48"/>
          <p:cNvSpPr>
            <a:spLocks noChangeArrowheads="1"/>
          </p:cNvSpPr>
          <p:nvPr/>
        </p:nvSpPr>
        <p:spPr bwMode="auto">
          <a:xfrm rot="-2961064">
            <a:off x="3539285" y="4962951"/>
            <a:ext cx="14542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600" b="1" baseline="0" dirty="0" smtClean="0">
                <a:solidFill>
                  <a:schemeClr val="tx2"/>
                </a:solidFill>
              </a:rPr>
              <a:t>40см</a:t>
            </a:r>
            <a:r>
              <a:rPr lang="ru-RU" sz="4800" b="1" baseline="0" dirty="0" smtClean="0"/>
              <a:t>  </a:t>
            </a:r>
            <a:endParaRPr lang="ru-RU" sz="4800" b="1" baseline="0" dirty="0"/>
          </a:p>
        </p:txBody>
      </p:sp>
      <p:grpSp>
        <p:nvGrpSpPr>
          <p:cNvPr id="355381" name="Group 53"/>
          <p:cNvGrpSpPr>
            <a:grpSpLocks/>
          </p:cNvGrpSpPr>
          <p:nvPr/>
        </p:nvGrpSpPr>
        <p:grpSpPr bwMode="auto">
          <a:xfrm>
            <a:off x="1308100" y="5130800"/>
            <a:ext cx="279400" cy="571500"/>
            <a:chOff x="1448" y="3448"/>
            <a:chExt cx="304" cy="472"/>
          </a:xfrm>
        </p:grpSpPr>
        <p:sp>
          <p:nvSpPr>
            <p:cNvPr id="355382" name="Freeform 54"/>
            <p:cNvSpPr>
              <a:spLocks/>
            </p:cNvSpPr>
            <p:nvPr/>
          </p:nvSpPr>
          <p:spPr bwMode="auto">
            <a:xfrm>
              <a:off x="1648" y="3488"/>
              <a:ext cx="104" cy="400"/>
            </a:xfrm>
            <a:custGeom>
              <a:avLst/>
              <a:gdLst>
                <a:gd name="T0" fmla="*/ 0 w 104"/>
                <a:gd name="T1" fmla="*/ 400 h 400"/>
                <a:gd name="T2" fmla="*/ 72 w 104"/>
                <a:gd name="T3" fmla="*/ 336 h 400"/>
                <a:gd name="T4" fmla="*/ 80 w 104"/>
                <a:gd name="T5" fmla="*/ 272 h 400"/>
                <a:gd name="T6" fmla="*/ 16 w 104"/>
                <a:gd name="T7" fmla="*/ 200 h 400"/>
                <a:gd name="T8" fmla="*/ 48 w 104"/>
                <a:gd name="T9" fmla="*/ 96 h 400"/>
                <a:gd name="T10" fmla="*/ 104 w 104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00">
                  <a:moveTo>
                    <a:pt x="0" y="400"/>
                  </a:moveTo>
                  <a:cubicBezTo>
                    <a:pt x="29" y="378"/>
                    <a:pt x="59" y="357"/>
                    <a:pt x="72" y="336"/>
                  </a:cubicBezTo>
                  <a:cubicBezTo>
                    <a:pt x="85" y="315"/>
                    <a:pt x="89" y="295"/>
                    <a:pt x="80" y="272"/>
                  </a:cubicBezTo>
                  <a:cubicBezTo>
                    <a:pt x="71" y="249"/>
                    <a:pt x="21" y="229"/>
                    <a:pt x="16" y="200"/>
                  </a:cubicBezTo>
                  <a:cubicBezTo>
                    <a:pt x="11" y="171"/>
                    <a:pt x="33" y="129"/>
                    <a:pt x="48" y="96"/>
                  </a:cubicBezTo>
                  <a:cubicBezTo>
                    <a:pt x="63" y="63"/>
                    <a:pt x="95" y="16"/>
                    <a:pt x="104" y="0"/>
                  </a:cubicBezTo>
                </a:path>
              </a:pathLst>
            </a:custGeom>
            <a:noFill/>
            <a:ln w="2857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383" name="Freeform 55"/>
            <p:cNvSpPr>
              <a:spLocks/>
            </p:cNvSpPr>
            <p:nvPr/>
          </p:nvSpPr>
          <p:spPr bwMode="auto">
            <a:xfrm rot="19539359" flipV="1">
              <a:off x="1448" y="3520"/>
              <a:ext cx="104" cy="400"/>
            </a:xfrm>
            <a:custGeom>
              <a:avLst/>
              <a:gdLst>
                <a:gd name="T0" fmla="*/ 0 w 104"/>
                <a:gd name="T1" fmla="*/ 400 h 400"/>
                <a:gd name="T2" fmla="*/ 72 w 104"/>
                <a:gd name="T3" fmla="*/ 336 h 400"/>
                <a:gd name="T4" fmla="*/ 80 w 104"/>
                <a:gd name="T5" fmla="*/ 272 h 400"/>
                <a:gd name="T6" fmla="*/ 16 w 104"/>
                <a:gd name="T7" fmla="*/ 200 h 400"/>
                <a:gd name="T8" fmla="*/ 48 w 104"/>
                <a:gd name="T9" fmla="*/ 96 h 400"/>
                <a:gd name="T10" fmla="*/ 104 w 104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00">
                  <a:moveTo>
                    <a:pt x="0" y="400"/>
                  </a:moveTo>
                  <a:cubicBezTo>
                    <a:pt x="29" y="378"/>
                    <a:pt x="59" y="357"/>
                    <a:pt x="72" y="336"/>
                  </a:cubicBezTo>
                  <a:cubicBezTo>
                    <a:pt x="85" y="315"/>
                    <a:pt x="89" y="295"/>
                    <a:pt x="80" y="272"/>
                  </a:cubicBezTo>
                  <a:cubicBezTo>
                    <a:pt x="71" y="249"/>
                    <a:pt x="21" y="229"/>
                    <a:pt x="16" y="200"/>
                  </a:cubicBezTo>
                  <a:cubicBezTo>
                    <a:pt x="11" y="171"/>
                    <a:pt x="33" y="129"/>
                    <a:pt x="48" y="96"/>
                  </a:cubicBezTo>
                  <a:cubicBezTo>
                    <a:pt x="63" y="63"/>
                    <a:pt x="95" y="16"/>
                    <a:pt x="104" y="0"/>
                  </a:cubicBezTo>
                </a:path>
              </a:pathLst>
            </a:custGeom>
            <a:noFill/>
            <a:ln w="2857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384" name="Freeform 56"/>
            <p:cNvSpPr>
              <a:spLocks/>
            </p:cNvSpPr>
            <p:nvPr/>
          </p:nvSpPr>
          <p:spPr bwMode="auto">
            <a:xfrm flipV="1">
              <a:off x="1576" y="3448"/>
              <a:ext cx="104" cy="400"/>
            </a:xfrm>
            <a:custGeom>
              <a:avLst/>
              <a:gdLst>
                <a:gd name="T0" fmla="*/ 0 w 104"/>
                <a:gd name="T1" fmla="*/ 400 h 400"/>
                <a:gd name="T2" fmla="*/ 72 w 104"/>
                <a:gd name="T3" fmla="*/ 336 h 400"/>
                <a:gd name="T4" fmla="*/ 80 w 104"/>
                <a:gd name="T5" fmla="*/ 272 h 400"/>
                <a:gd name="T6" fmla="*/ 16 w 104"/>
                <a:gd name="T7" fmla="*/ 200 h 400"/>
                <a:gd name="T8" fmla="*/ 48 w 104"/>
                <a:gd name="T9" fmla="*/ 96 h 400"/>
                <a:gd name="T10" fmla="*/ 104 w 104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00">
                  <a:moveTo>
                    <a:pt x="0" y="400"/>
                  </a:moveTo>
                  <a:cubicBezTo>
                    <a:pt x="29" y="378"/>
                    <a:pt x="59" y="357"/>
                    <a:pt x="72" y="336"/>
                  </a:cubicBezTo>
                  <a:cubicBezTo>
                    <a:pt x="85" y="315"/>
                    <a:pt x="89" y="295"/>
                    <a:pt x="80" y="272"/>
                  </a:cubicBezTo>
                  <a:cubicBezTo>
                    <a:pt x="71" y="249"/>
                    <a:pt x="21" y="229"/>
                    <a:pt x="16" y="200"/>
                  </a:cubicBezTo>
                  <a:cubicBezTo>
                    <a:pt x="11" y="171"/>
                    <a:pt x="33" y="129"/>
                    <a:pt x="48" y="96"/>
                  </a:cubicBezTo>
                  <a:cubicBezTo>
                    <a:pt x="63" y="63"/>
                    <a:pt x="95" y="16"/>
                    <a:pt x="104" y="0"/>
                  </a:cubicBezTo>
                </a:path>
              </a:pathLst>
            </a:custGeom>
            <a:noFill/>
            <a:ln w="2857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5386" name="Freeform 58"/>
          <p:cNvSpPr>
            <a:spLocks/>
          </p:cNvSpPr>
          <p:nvPr/>
        </p:nvSpPr>
        <p:spPr bwMode="auto">
          <a:xfrm rot="771150">
            <a:off x="1498600" y="5586413"/>
            <a:ext cx="315913" cy="127000"/>
          </a:xfrm>
          <a:custGeom>
            <a:avLst/>
            <a:gdLst>
              <a:gd name="T0" fmla="*/ 0 w 240"/>
              <a:gd name="T1" fmla="*/ 104 h 104"/>
              <a:gd name="T2" fmla="*/ 88 w 240"/>
              <a:gd name="T3" fmla="*/ 0 h 104"/>
              <a:gd name="T4" fmla="*/ 240 w 240"/>
              <a:gd name="T5" fmla="*/ 24 h 104"/>
              <a:gd name="T6" fmla="*/ 136 w 240"/>
              <a:gd name="T7" fmla="*/ 72 h 104"/>
              <a:gd name="T8" fmla="*/ 0 w 240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104">
                <a:moveTo>
                  <a:pt x="0" y="104"/>
                </a:moveTo>
                <a:lnTo>
                  <a:pt x="88" y="0"/>
                </a:lnTo>
                <a:lnTo>
                  <a:pt x="240" y="24"/>
                </a:lnTo>
                <a:lnTo>
                  <a:pt x="136" y="72"/>
                </a:lnTo>
                <a:lnTo>
                  <a:pt x="0" y="104"/>
                </a:lnTo>
                <a:close/>
              </a:path>
            </a:pathLst>
          </a:custGeom>
          <a:solidFill>
            <a:srgbClr val="99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87" name="Freeform 59"/>
          <p:cNvSpPr>
            <a:spLocks/>
          </p:cNvSpPr>
          <p:nvPr/>
        </p:nvSpPr>
        <p:spPr bwMode="auto">
          <a:xfrm rot="771150">
            <a:off x="1244600" y="5643563"/>
            <a:ext cx="249238" cy="136525"/>
          </a:xfrm>
          <a:custGeom>
            <a:avLst/>
            <a:gdLst>
              <a:gd name="T0" fmla="*/ 0 w 240"/>
              <a:gd name="T1" fmla="*/ 104 h 104"/>
              <a:gd name="T2" fmla="*/ 88 w 240"/>
              <a:gd name="T3" fmla="*/ 0 h 104"/>
              <a:gd name="T4" fmla="*/ 240 w 240"/>
              <a:gd name="T5" fmla="*/ 24 h 104"/>
              <a:gd name="T6" fmla="*/ 136 w 240"/>
              <a:gd name="T7" fmla="*/ 72 h 104"/>
              <a:gd name="T8" fmla="*/ 0 w 240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104">
                <a:moveTo>
                  <a:pt x="0" y="104"/>
                </a:moveTo>
                <a:lnTo>
                  <a:pt x="88" y="0"/>
                </a:lnTo>
                <a:lnTo>
                  <a:pt x="240" y="24"/>
                </a:lnTo>
                <a:lnTo>
                  <a:pt x="136" y="72"/>
                </a:lnTo>
                <a:lnTo>
                  <a:pt x="0" y="104"/>
                </a:lnTo>
                <a:close/>
              </a:path>
            </a:pathLst>
          </a:custGeom>
          <a:solidFill>
            <a:srgbClr val="99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88" name="Freeform 60"/>
          <p:cNvSpPr>
            <a:spLocks/>
          </p:cNvSpPr>
          <p:nvPr/>
        </p:nvSpPr>
        <p:spPr bwMode="auto">
          <a:xfrm rot="771150">
            <a:off x="3213100" y="5611813"/>
            <a:ext cx="315913" cy="127000"/>
          </a:xfrm>
          <a:custGeom>
            <a:avLst/>
            <a:gdLst>
              <a:gd name="T0" fmla="*/ 0 w 240"/>
              <a:gd name="T1" fmla="*/ 104 h 104"/>
              <a:gd name="T2" fmla="*/ 88 w 240"/>
              <a:gd name="T3" fmla="*/ 0 h 104"/>
              <a:gd name="T4" fmla="*/ 240 w 240"/>
              <a:gd name="T5" fmla="*/ 24 h 104"/>
              <a:gd name="T6" fmla="*/ 136 w 240"/>
              <a:gd name="T7" fmla="*/ 72 h 104"/>
              <a:gd name="T8" fmla="*/ 0 w 240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104">
                <a:moveTo>
                  <a:pt x="0" y="104"/>
                </a:moveTo>
                <a:lnTo>
                  <a:pt x="88" y="0"/>
                </a:lnTo>
                <a:lnTo>
                  <a:pt x="240" y="24"/>
                </a:lnTo>
                <a:lnTo>
                  <a:pt x="136" y="72"/>
                </a:lnTo>
                <a:lnTo>
                  <a:pt x="0" y="104"/>
                </a:lnTo>
                <a:close/>
              </a:path>
            </a:pathLst>
          </a:custGeom>
          <a:solidFill>
            <a:srgbClr val="9933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394" name="plant"/>
          <p:cNvSpPr>
            <a:spLocks noEditPoints="1" noChangeArrowheads="1"/>
          </p:cNvSpPr>
          <p:nvPr/>
        </p:nvSpPr>
        <p:spPr bwMode="auto">
          <a:xfrm>
            <a:off x="1597025" y="5127625"/>
            <a:ext cx="412750" cy="2095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55395" name="plant"/>
          <p:cNvSpPr>
            <a:spLocks noEditPoints="1" noChangeArrowheads="1"/>
          </p:cNvSpPr>
          <p:nvPr/>
        </p:nvSpPr>
        <p:spPr bwMode="auto">
          <a:xfrm>
            <a:off x="3197225" y="5318125"/>
            <a:ext cx="412750" cy="2095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55396" name="plant"/>
          <p:cNvSpPr>
            <a:spLocks noEditPoints="1" noChangeArrowheads="1"/>
          </p:cNvSpPr>
          <p:nvPr/>
        </p:nvSpPr>
        <p:spPr bwMode="auto">
          <a:xfrm>
            <a:off x="2346325" y="5457825"/>
            <a:ext cx="412750" cy="2095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grpSp>
        <p:nvGrpSpPr>
          <p:cNvPr id="355398" name="Group 70"/>
          <p:cNvGrpSpPr>
            <a:grpSpLocks/>
          </p:cNvGrpSpPr>
          <p:nvPr/>
        </p:nvGrpSpPr>
        <p:grpSpPr bwMode="auto">
          <a:xfrm>
            <a:off x="4064000" y="4622800"/>
            <a:ext cx="279400" cy="571500"/>
            <a:chOff x="1448" y="3448"/>
            <a:chExt cx="304" cy="472"/>
          </a:xfrm>
        </p:grpSpPr>
        <p:sp>
          <p:nvSpPr>
            <p:cNvPr id="355399" name="Freeform 71"/>
            <p:cNvSpPr>
              <a:spLocks/>
            </p:cNvSpPr>
            <p:nvPr/>
          </p:nvSpPr>
          <p:spPr bwMode="auto">
            <a:xfrm>
              <a:off x="1648" y="3488"/>
              <a:ext cx="104" cy="400"/>
            </a:xfrm>
            <a:custGeom>
              <a:avLst/>
              <a:gdLst>
                <a:gd name="T0" fmla="*/ 0 w 104"/>
                <a:gd name="T1" fmla="*/ 400 h 400"/>
                <a:gd name="T2" fmla="*/ 72 w 104"/>
                <a:gd name="T3" fmla="*/ 336 h 400"/>
                <a:gd name="T4" fmla="*/ 80 w 104"/>
                <a:gd name="T5" fmla="*/ 272 h 400"/>
                <a:gd name="T6" fmla="*/ 16 w 104"/>
                <a:gd name="T7" fmla="*/ 200 h 400"/>
                <a:gd name="T8" fmla="*/ 48 w 104"/>
                <a:gd name="T9" fmla="*/ 96 h 400"/>
                <a:gd name="T10" fmla="*/ 104 w 104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00">
                  <a:moveTo>
                    <a:pt x="0" y="400"/>
                  </a:moveTo>
                  <a:cubicBezTo>
                    <a:pt x="29" y="378"/>
                    <a:pt x="59" y="357"/>
                    <a:pt x="72" y="336"/>
                  </a:cubicBezTo>
                  <a:cubicBezTo>
                    <a:pt x="85" y="315"/>
                    <a:pt x="89" y="295"/>
                    <a:pt x="80" y="272"/>
                  </a:cubicBezTo>
                  <a:cubicBezTo>
                    <a:pt x="71" y="249"/>
                    <a:pt x="21" y="229"/>
                    <a:pt x="16" y="200"/>
                  </a:cubicBezTo>
                  <a:cubicBezTo>
                    <a:pt x="11" y="171"/>
                    <a:pt x="33" y="129"/>
                    <a:pt x="48" y="96"/>
                  </a:cubicBezTo>
                  <a:cubicBezTo>
                    <a:pt x="63" y="63"/>
                    <a:pt x="95" y="16"/>
                    <a:pt x="104" y="0"/>
                  </a:cubicBezTo>
                </a:path>
              </a:pathLst>
            </a:custGeom>
            <a:noFill/>
            <a:ln w="2857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00" name="Freeform 72"/>
            <p:cNvSpPr>
              <a:spLocks/>
            </p:cNvSpPr>
            <p:nvPr/>
          </p:nvSpPr>
          <p:spPr bwMode="auto">
            <a:xfrm rot="19539359" flipV="1">
              <a:off x="1448" y="3520"/>
              <a:ext cx="104" cy="400"/>
            </a:xfrm>
            <a:custGeom>
              <a:avLst/>
              <a:gdLst>
                <a:gd name="T0" fmla="*/ 0 w 104"/>
                <a:gd name="T1" fmla="*/ 400 h 400"/>
                <a:gd name="T2" fmla="*/ 72 w 104"/>
                <a:gd name="T3" fmla="*/ 336 h 400"/>
                <a:gd name="T4" fmla="*/ 80 w 104"/>
                <a:gd name="T5" fmla="*/ 272 h 400"/>
                <a:gd name="T6" fmla="*/ 16 w 104"/>
                <a:gd name="T7" fmla="*/ 200 h 400"/>
                <a:gd name="T8" fmla="*/ 48 w 104"/>
                <a:gd name="T9" fmla="*/ 96 h 400"/>
                <a:gd name="T10" fmla="*/ 104 w 104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00">
                  <a:moveTo>
                    <a:pt x="0" y="400"/>
                  </a:moveTo>
                  <a:cubicBezTo>
                    <a:pt x="29" y="378"/>
                    <a:pt x="59" y="357"/>
                    <a:pt x="72" y="336"/>
                  </a:cubicBezTo>
                  <a:cubicBezTo>
                    <a:pt x="85" y="315"/>
                    <a:pt x="89" y="295"/>
                    <a:pt x="80" y="272"/>
                  </a:cubicBezTo>
                  <a:cubicBezTo>
                    <a:pt x="71" y="249"/>
                    <a:pt x="21" y="229"/>
                    <a:pt x="16" y="200"/>
                  </a:cubicBezTo>
                  <a:cubicBezTo>
                    <a:pt x="11" y="171"/>
                    <a:pt x="33" y="129"/>
                    <a:pt x="48" y="96"/>
                  </a:cubicBezTo>
                  <a:cubicBezTo>
                    <a:pt x="63" y="63"/>
                    <a:pt x="95" y="16"/>
                    <a:pt x="104" y="0"/>
                  </a:cubicBezTo>
                </a:path>
              </a:pathLst>
            </a:custGeom>
            <a:noFill/>
            <a:ln w="2857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01" name="Freeform 73"/>
            <p:cNvSpPr>
              <a:spLocks/>
            </p:cNvSpPr>
            <p:nvPr/>
          </p:nvSpPr>
          <p:spPr bwMode="auto">
            <a:xfrm flipV="1">
              <a:off x="1576" y="3448"/>
              <a:ext cx="104" cy="400"/>
            </a:xfrm>
            <a:custGeom>
              <a:avLst/>
              <a:gdLst>
                <a:gd name="T0" fmla="*/ 0 w 104"/>
                <a:gd name="T1" fmla="*/ 400 h 400"/>
                <a:gd name="T2" fmla="*/ 72 w 104"/>
                <a:gd name="T3" fmla="*/ 336 h 400"/>
                <a:gd name="T4" fmla="*/ 80 w 104"/>
                <a:gd name="T5" fmla="*/ 272 h 400"/>
                <a:gd name="T6" fmla="*/ 16 w 104"/>
                <a:gd name="T7" fmla="*/ 200 h 400"/>
                <a:gd name="T8" fmla="*/ 48 w 104"/>
                <a:gd name="T9" fmla="*/ 96 h 400"/>
                <a:gd name="T10" fmla="*/ 104 w 104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400">
                  <a:moveTo>
                    <a:pt x="0" y="400"/>
                  </a:moveTo>
                  <a:cubicBezTo>
                    <a:pt x="29" y="378"/>
                    <a:pt x="59" y="357"/>
                    <a:pt x="72" y="336"/>
                  </a:cubicBezTo>
                  <a:cubicBezTo>
                    <a:pt x="85" y="315"/>
                    <a:pt x="89" y="295"/>
                    <a:pt x="80" y="272"/>
                  </a:cubicBezTo>
                  <a:cubicBezTo>
                    <a:pt x="71" y="249"/>
                    <a:pt x="21" y="229"/>
                    <a:pt x="16" y="200"/>
                  </a:cubicBezTo>
                  <a:cubicBezTo>
                    <a:pt x="11" y="171"/>
                    <a:pt x="33" y="129"/>
                    <a:pt x="48" y="96"/>
                  </a:cubicBezTo>
                  <a:cubicBezTo>
                    <a:pt x="63" y="63"/>
                    <a:pt x="95" y="16"/>
                    <a:pt x="104" y="0"/>
                  </a:cubicBezTo>
                </a:path>
              </a:pathLst>
            </a:custGeom>
            <a:noFill/>
            <a:ln w="2857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5405" name="Freeform 77"/>
          <p:cNvSpPr>
            <a:spLocks/>
          </p:cNvSpPr>
          <p:nvPr/>
        </p:nvSpPr>
        <p:spPr bwMode="auto">
          <a:xfrm rot="771150">
            <a:off x="2857500" y="5562600"/>
            <a:ext cx="188913" cy="196850"/>
          </a:xfrm>
          <a:custGeom>
            <a:avLst/>
            <a:gdLst>
              <a:gd name="T0" fmla="*/ 0 w 240"/>
              <a:gd name="T1" fmla="*/ 104 h 104"/>
              <a:gd name="T2" fmla="*/ 88 w 240"/>
              <a:gd name="T3" fmla="*/ 0 h 104"/>
              <a:gd name="T4" fmla="*/ 240 w 240"/>
              <a:gd name="T5" fmla="*/ 24 h 104"/>
              <a:gd name="T6" fmla="*/ 136 w 240"/>
              <a:gd name="T7" fmla="*/ 72 h 104"/>
              <a:gd name="T8" fmla="*/ 0 w 240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104">
                <a:moveTo>
                  <a:pt x="0" y="104"/>
                </a:moveTo>
                <a:lnTo>
                  <a:pt x="88" y="0"/>
                </a:lnTo>
                <a:lnTo>
                  <a:pt x="240" y="24"/>
                </a:lnTo>
                <a:lnTo>
                  <a:pt x="136" y="72"/>
                </a:lnTo>
                <a:lnTo>
                  <a:pt x="0" y="104"/>
                </a:lnTo>
                <a:close/>
              </a:path>
            </a:pathLst>
          </a:custGeom>
          <a:solidFill>
            <a:srgbClr val="777777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406" name="Freeform 78"/>
          <p:cNvSpPr>
            <a:spLocks/>
          </p:cNvSpPr>
          <p:nvPr/>
        </p:nvSpPr>
        <p:spPr bwMode="auto">
          <a:xfrm rot="771150">
            <a:off x="4051300" y="5080000"/>
            <a:ext cx="188913" cy="196850"/>
          </a:xfrm>
          <a:custGeom>
            <a:avLst/>
            <a:gdLst>
              <a:gd name="T0" fmla="*/ 0 w 240"/>
              <a:gd name="T1" fmla="*/ 104 h 104"/>
              <a:gd name="T2" fmla="*/ 88 w 240"/>
              <a:gd name="T3" fmla="*/ 0 h 104"/>
              <a:gd name="T4" fmla="*/ 240 w 240"/>
              <a:gd name="T5" fmla="*/ 24 h 104"/>
              <a:gd name="T6" fmla="*/ 136 w 240"/>
              <a:gd name="T7" fmla="*/ 72 h 104"/>
              <a:gd name="T8" fmla="*/ 0 w 240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104">
                <a:moveTo>
                  <a:pt x="0" y="104"/>
                </a:moveTo>
                <a:lnTo>
                  <a:pt x="88" y="0"/>
                </a:lnTo>
                <a:lnTo>
                  <a:pt x="240" y="24"/>
                </a:lnTo>
                <a:lnTo>
                  <a:pt x="136" y="72"/>
                </a:lnTo>
                <a:lnTo>
                  <a:pt x="0" y="104"/>
                </a:lnTo>
                <a:close/>
              </a:path>
            </a:pathLst>
          </a:custGeom>
          <a:solidFill>
            <a:srgbClr val="777777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5407" name="Freeform 79"/>
          <p:cNvSpPr>
            <a:spLocks/>
          </p:cNvSpPr>
          <p:nvPr/>
        </p:nvSpPr>
        <p:spPr bwMode="auto">
          <a:xfrm rot="2782742">
            <a:off x="2616993" y="5625307"/>
            <a:ext cx="188913" cy="196850"/>
          </a:xfrm>
          <a:custGeom>
            <a:avLst/>
            <a:gdLst>
              <a:gd name="T0" fmla="*/ 0 w 240"/>
              <a:gd name="T1" fmla="*/ 104 h 104"/>
              <a:gd name="T2" fmla="*/ 88 w 240"/>
              <a:gd name="T3" fmla="*/ 0 h 104"/>
              <a:gd name="T4" fmla="*/ 240 w 240"/>
              <a:gd name="T5" fmla="*/ 24 h 104"/>
              <a:gd name="T6" fmla="*/ 136 w 240"/>
              <a:gd name="T7" fmla="*/ 72 h 104"/>
              <a:gd name="T8" fmla="*/ 0 w 240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104">
                <a:moveTo>
                  <a:pt x="0" y="104"/>
                </a:moveTo>
                <a:lnTo>
                  <a:pt x="88" y="0"/>
                </a:lnTo>
                <a:lnTo>
                  <a:pt x="240" y="24"/>
                </a:lnTo>
                <a:lnTo>
                  <a:pt x="136" y="72"/>
                </a:lnTo>
                <a:lnTo>
                  <a:pt x="0" y="104"/>
                </a:lnTo>
                <a:close/>
              </a:path>
            </a:pathLst>
          </a:custGeom>
          <a:solidFill>
            <a:srgbClr val="777777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55370" name="Picture 42" descr="1f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88" y="3849688"/>
            <a:ext cx="34766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5368" name="Picture 40" descr="4f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188" y="433228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5409" name="Rectangle 81"/>
          <p:cNvSpPr>
            <a:spLocks noChangeArrowheads="1"/>
          </p:cNvSpPr>
          <p:nvPr/>
        </p:nvSpPr>
        <p:spPr bwMode="auto">
          <a:xfrm>
            <a:off x="4348163" y="2439988"/>
            <a:ext cx="12446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10см</a:t>
            </a:r>
            <a:r>
              <a:rPr lang="ru-RU" sz="4800" b="1" baseline="0" dirty="0"/>
              <a:t>  </a:t>
            </a:r>
          </a:p>
        </p:txBody>
      </p:sp>
      <p:grpSp>
        <p:nvGrpSpPr>
          <p:cNvPr id="355410" name="Group 82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355411" name="Freeform 8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2" name="Freeform 8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3" name="Freeform 8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4" name="Freeform 8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5" name="Freeform 8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6" name="Freeform 8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7" name="Freeform 8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5418" name="Freeform 9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8671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C -0.00816 0.01898 -0.01598 0.0382 -0.02483 0.0463 C -0.03386 0.0544 -0.04132 0.05301 -0.05313 0.04815 C -0.06493 0.04329 -0.08872 0.02199 -0.09584 0.01667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35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9" dur="100" fill="hold"/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5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300" fill="hold"/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19" dur="300" fill="hold"/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0" dur="300" fill="hold"/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" fill="hold"/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5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" fill="hold"/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29" dur="200" fill="hold"/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0" dur="200" fill="hold"/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" fill="hold"/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55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300" fill="hold"/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39" dur="300" fill="hold"/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300" fill="hold"/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5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" fill="hold"/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49" dur="200" fill="hold"/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50" dur="200" fill="hold"/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" fill="hold"/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55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94" grpId="0" animBg="1"/>
      <p:bldP spid="355395" grpId="0" animBg="1"/>
      <p:bldP spid="35539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0147" y="332656"/>
            <a:ext cx="5656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96752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images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yandex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Коллекция картинок.</a:t>
            </a:r>
          </a:p>
          <a:p>
            <a:pPr lvl="0" fontAlgn="base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animashky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Коллекция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анимаций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 fontAlgn="base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gym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1.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ucoz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load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/1-1-0-145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Презентация прямоугольный параллелепипед. Автор Савченко Е.М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кarmanform.ucoz.ru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прямоугольный параллелепипед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Автор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Каратанова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М.Н.</a:t>
            </a:r>
          </a:p>
          <a:p>
            <a:pPr lvl="0" fontAlgn="base"/>
            <a:endParaRPr lang="ru-RU" sz="24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906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картинки: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http://goo.gl/fTmzAq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http://goo.gl/U945k2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http://goo.gl/SIypvY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http://goo.gl/khGCqr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http://goo.gl/S7IkHQ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http://goo.gl/2T0QWl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http://goo.gl/ryTuUZ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http://goo.gl/vIX7C6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http://goo.gl/EE9m93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http://goo.gl/KnQZj2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http://goo.gl/WpIQoR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http://goo.gl/w0sKfs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http://goo.gl/s13QbQ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http://goo.gl/nkmJh6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http://goo.gl/xMir3u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9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 е ш и т е     у с т н о:     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539552" y="1124744"/>
          <a:ext cx="15335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2" name="Формула" r:id="rId3" imgW="507780" imgH="177723" progId="Equation.3">
                  <p:embed/>
                </p:oleObj>
              </mc:Choice>
              <mc:Fallback>
                <p:oleObj name="Формула" r:id="rId3" imgW="507780" imgH="177723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124744"/>
                        <a:ext cx="1533525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423479"/>
              </p:ext>
            </p:extLst>
          </p:nvPr>
        </p:nvGraphicFramePr>
        <p:xfrm>
          <a:off x="863600" y="1773238"/>
          <a:ext cx="8636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" name="Формула" r:id="rId5" imgW="304560" imgH="279360" progId="Equation.3">
                  <p:embed/>
                </p:oleObj>
              </mc:Choice>
              <mc:Fallback>
                <p:oleObj name="Формула" r:id="rId5" imgW="3045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1773238"/>
                        <a:ext cx="863600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774195"/>
              </p:ext>
            </p:extLst>
          </p:nvPr>
        </p:nvGraphicFramePr>
        <p:xfrm>
          <a:off x="334963" y="2544763"/>
          <a:ext cx="18097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" name="Формула" r:id="rId7" imgW="558720" imgH="279360" progId="Equation.3">
                  <p:embed/>
                </p:oleObj>
              </mc:Choice>
              <mc:Fallback>
                <p:oleObj name="Формула" r:id="rId7" imgW="5587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3" y="2544763"/>
                        <a:ext cx="1809750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95536" y="3501008"/>
          <a:ext cx="182270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5" name="Формула" r:id="rId9" imgW="571252" imgH="203112" progId="Equation.3">
                  <p:embed/>
                </p:oleObj>
              </mc:Choice>
              <mc:Fallback>
                <p:oleObj name="Формула" r:id="rId9" imgW="57125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501008"/>
                        <a:ext cx="1822703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51520" y="4221088"/>
          <a:ext cx="2707353" cy="664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name="Формула" r:id="rId11" imgW="723272" imgH="177646" progId="Equation.3">
                  <p:embed/>
                </p:oleObj>
              </mc:Choice>
              <mc:Fallback>
                <p:oleObj name="Формула" r:id="rId11" imgW="723272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221088"/>
                        <a:ext cx="2707353" cy="6649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357904"/>
              </p:ext>
            </p:extLst>
          </p:nvPr>
        </p:nvGraphicFramePr>
        <p:xfrm>
          <a:off x="263525" y="4941888"/>
          <a:ext cx="213836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7" name="Формула" r:id="rId13" imgW="660240" imgH="266400" progId="Equation.3">
                  <p:embed/>
                </p:oleObj>
              </mc:Choice>
              <mc:Fallback>
                <p:oleObj name="Формула" r:id="rId13" imgW="66024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" y="4941888"/>
                        <a:ext cx="2138363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95536" y="5877272"/>
          <a:ext cx="373355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8" name="Формула" r:id="rId15" imgW="1053643" imgH="215806" progId="Equation.3">
                  <p:embed/>
                </p:oleObj>
              </mc:Choice>
              <mc:Fallback>
                <p:oleObj name="Формула" r:id="rId15" imgW="105364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877272"/>
                        <a:ext cx="373355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Овал 19"/>
          <p:cNvSpPr/>
          <p:nvPr/>
        </p:nvSpPr>
        <p:spPr>
          <a:xfrm>
            <a:off x="2267744" y="980728"/>
            <a:ext cx="100811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1AB39F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67744" y="1916832"/>
            <a:ext cx="1224136" cy="5040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339752" y="1124744"/>
          <a:ext cx="889434" cy="592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9" name="Формула" r:id="rId17" imgW="266353" imgH="177569" progId="Equation.3">
                  <p:embed/>
                </p:oleObj>
              </mc:Choice>
              <mc:Fallback>
                <p:oleObj name="Формула" r:id="rId17" imgW="266353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124744"/>
                        <a:ext cx="889434" cy="5929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09596"/>
              </p:ext>
            </p:extLst>
          </p:nvPr>
        </p:nvGraphicFramePr>
        <p:xfrm>
          <a:off x="2717800" y="1916113"/>
          <a:ext cx="3238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0" name="Формула" r:id="rId19" imgW="114120" imgH="177480" progId="Equation.3">
                  <p:embed/>
                </p:oleObj>
              </mc:Choice>
              <mc:Fallback>
                <p:oleObj name="Формула" r:id="rId19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0" y="1916113"/>
                        <a:ext cx="32385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Блок-схема: альтернативный процесс 23"/>
          <p:cNvSpPr/>
          <p:nvPr/>
        </p:nvSpPr>
        <p:spPr>
          <a:xfrm>
            <a:off x="2411760" y="5085184"/>
            <a:ext cx="720080" cy="576064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79712" y="2708920"/>
            <a:ext cx="1512168" cy="57606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905500"/>
              </p:ext>
            </p:extLst>
          </p:nvPr>
        </p:nvGraphicFramePr>
        <p:xfrm>
          <a:off x="2519363" y="2781300"/>
          <a:ext cx="5762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" name="Формула" r:id="rId21" imgW="203040" imgH="177480" progId="Equation.3">
                  <p:embed/>
                </p:oleObj>
              </mc:Choice>
              <mc:Fallback>
                <p:oleObj name="Формула" r:id="rId21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2781300"/>
                        <a:ext cx="57626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Равнобедренный треугольник 26"/>
          <p:cNvSpPr/>
          <p:nvPr/>
        </p:nvSpPr>
        <p:spPr>
          <a:xfrm>
            <a:off x="3995936" y="5805264"/>
            <a:ext cx="1080120" cy="72008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355976" y="5877272"/>
          <a:ext cx="504056" cy="705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" name="Формула" r:id="rId23" imgW="126725" imgH="177415" progId="Equation.3">
                  <p:embed/>
                </p:oleObj>
              </mc:Choice>
              <mc:Fallback>
                <p:oleObj name="Формула" r:id="rId23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877272"/>
                        <a:ext cx="504056" cy="7056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Шестиугольник 27"/>
          <p:cNvSpPr/>
          <p:nvPr/>
        </p:nvSpPr>
        <p:spPr>
          <a:xfrm>
            <a:off x="2267744" y="3501008"/>
            <a:ext cx="936104" cy="720080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339752" y="3573016"/>
          <a:ext cx="82294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" name="Формула" r:id="rId25" imgW="253670" imgH="177569" progId="Equation.3">
                  <p:embed/>
                </p:oleObj>
              </mc:Choice>
              <mc:Fallback>
                <p:oleObj name="Формула" r:id="rId25" imgW="253670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573016"/>
                        <a:ext cx="822949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Овал 28"/>
          <p:cNvSpPr/>
          <p:nvPr/>
        </p:nvSpPr>
        <p:spPr>
          <a:xfrm>
            <a:off x="3059832" y="4365104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131840" y="4365104"/>
          <a:ext cx="889434" cy="592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4" name="Формула" r:id="rId27" imgW="266353" imgH="177569" progId="Equation.3">
                  <p:embed/>
                </p:oleObj>
              </mc:Choice>
              <mc:Fallback>
                <p:oleObj name="Формула" r:id="rId27" imgW="266353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4365104"/>
                        <a:ext cx="889434" cy="5929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7678671"/>
              </p:ext>
            </p:extLst>
          </p:nvPr>
        </p:nvGraphicFramePr>
        <p:xfrm>
          <a:off x="2443163" y="5084763"/>
          <a:ext cx="6762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5" name="Формула" r:id="rId29" imgW="203040" imgH="177480" progId="Equation.3">
                  <p:embed/>
                </p:oleObj>
              </mc:Choice>
              <mc:Fallback>
                <p:oleObj name="Формула" r:id="rId29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3163" y="5084763"/>
                        <a:ext cx="67627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152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Из проволоки сделали каркас прямоугольного параллелепипеда. Сколько понадобилось при этом проволоки?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7030A0"/>
                </a:solidFill>
              </a:rPr>
              <a:t>Ответ: 60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767176" y="2420888"/>
            <a:ext cx="3553653" cy="1776973"/>
          </a:xfrm>
          <a:prstGeom prst="cube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Verdana" pitchFamily="34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0829" y="3736196"/>
            <a:ext cx="752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dirty="0"/>
              <a:t>2 см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56457" y="4131113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2800" dirty="0"/>
              <a:t>9 см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561" y="3212976"/>
            <a:ext cx="925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dirty="0" smtClean="0"/>
              <a:t>4 </a:t>
            </a:r>
            <a:r>
              <a:rPr lang="ru-RU" altLang="ru-RU" sz="2800" dirty="0"/>
              <a:t>см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1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2800" dirty="0" smtClean="0"/>
              <a:t>Сколько потребуется </a:t>
            </a:r>
            <a:r>
              <a:rPr lang="ru-RU" altLang="ru-RU" sz="2800" dirty="0"/>
              <a:t>материала </a:t>
            </a:r>
            <a:r>
              <a:rPr lang="ru-RU" altLang="ru-RU" sz="2800" dirty="0" smtClean="0"/>
              <a:t>для изготовления закрытой картонной коробки, имеющей форму прямоугольного параллелепипеда, имеющей размеры:</a:t>
            </a:r>
            <a:br>
              <a:rPr lang="ru-RU" altLang="ru-RU" sz="2800" dirty="0" smtClean="0"/>
            </a:br>
            <a:r>
              <a:rPr lang="ru-RU" altLang="ru-RU" sz="2800" dirty="0" smtClean="0"/>
              <a:t> 1 </a:t>
            </a:r>
            <a:r>
              <a:rPr lang="ru-RU" altLang="ru-RU" sz="2800" dirty="0" err="1" smtClean="0"/>
              <a:t>дм</a:t>
            </a:r>
            <a:r>
              <a:rPr lang="ru-RU" altLang="ru-RU" sz="2800" dirty="0" smtClean="0"/>
              <a:t>, 2 </a:t>
            </a:r>
            <a:r>
              <a:rPr lang="ru-RU" altLang="ru-RU" sz="2800" dirty="0" err="1" smtClean="0"/>
              <a:t>дм</a:t>
            </a:r>
            <a:r>
              <a:rPr lang="ru-RU" altLang="ru-RU" sz="2800" dirty="0" smtClean="0"/>
              <a:t>, 3 </a:t>
            </a:r>
            <a:r>
              <a:rPr lang="ru-RU" altLang="ru-RU" sz="2800" dirty="0" err="1" smtClean="0"/>
              <a:t>дм</a:t>
            </a:r>
            <a:r>
              <a:rPr lang="ru-RU" altLang="ru-RU" sz="2800" dirty="0" smtClean="0"/>
              <a:t>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alt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dirty="0" smtClean="0"/>
          </a:p>
        </p:txBody>
      </p:sp>
      <p:grpSp>
        <p:nvGrpSpPr>
          <p:cNvPr id="4" name="Group 117"/>
          <p:cNvGrpSpPr>
            <a:grpSpLocks/>
          </p:cNvGrpSpPr>
          <p:nvPr/>
        </p:nvGrpSpPr>
        <p:grpSpPr bwMode="auto">
          <a:xfrm>
            <a:off x="1232620" y="3549408"/>
            <a:ext cx="4131468" cy="1873349"/>
            <a:chOff x="589" y="2023"/>
            <a:chExt cx="2200" cy="908"/>
          </a:xfrm>
        </p:grpSpPr>
        <p:sp>
          <p:nvSpPr>
            <p:cNvPr id="5" name="Rectangle 79"/>
            <p:cNvSpPr>
              <a:spLocks noChangeArrowheads="1"/>
            </p:cNvSpPr>
            <p:nvPr/>
          </p:nvSpPr>
          <p:spPr bwMode="auto">
            <a:xfrm>
              <a:off x="907" y="2023"/>
              <a:ext cx="1406" cy="182"/>
            </a:xfrm>
            <a:prstGeom prst="rect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" name="AutoShape 80"/>
            <p:cNvSpPr>
              <a:spLocks noChangeArrowheads="1"/>
            </p:cNvSpPr>
            <p:nvPr/>
          </p:nvSpPr>
          <p:spPr bwMode="auto">
            <a:xfrm flipH="1">
              <a:off x="612" y="2046"/>
              <a:ext cx="295" cy="159"/>
            </a:xfrm>
            <a:prstGeom prst="rtTriangl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" name="AutoShape 81"/>
            <p:cNvSpPr>
              <a:spLocks noChangeArrowheads="1"/>
            </p:cNvSpPr>
            <p:nvPr/>
          </p:nvSpPr>
          <p:spPr bwMode="auto">
            <a:xfrm rot="10580566" flipH="1">
              <a:off x="2288" y="2023"/>
              <a:ext cx="364" cy="159"/>
            </a:xfrm>
            <a:prstGeom prst="rtTriangl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" name="AutoShape 82"/>
            <p:cNvSpPr>
              <a:spLocks noChangeArrowheads="1"/>
            </p:cNvSpPr>
            <p:nvPr/>
          </p:nvSpPr>
          <p:spPr bwMode="auto">
            <a:xfrm rot="19881958" flipH="1">
              <a:off x="2154" y="2250"/>
              <a:ext cx="340" cy="635"/>
            </a:xfrm>
            <a:prstGeom prst="rtTriangl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" name="AutoShape 83"/>
            <p:cNvSpPr>
              <a:spLocks noChangeArrowheads="1"/>
            </p:cNvSpPr>
            <p:nvPr/>
          </p:nvSpPr>
          <p:spPr bwMode="auto">
            <a:xfrm rot="9093355" flipH="1">
              <a:off x="2449" y="2092"/>
              <a:ext cx="340" cy="635"/>
            </a:xfrm>
            <a:prstGeom prst="rtTriangl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" name="Rectangle 84"/>
            <p:cNvSpPr>
              <a:spLocks noChangeArrowheads="1"/>
            </p:cNvSpPr>
            <p:nvPr/>
          </p:nvSpPr>
          <p:spPr bwMode="auto">
            <a:xfrm>
              <a:off x="589" y="2205"/>
              <a:ext cx="1724" cy="725"/>
            </a:xfrm>
            <a:prstGeom prst="rect">
              <a:avLst/>
            </a:prstGeom>
            <a:solidFill>
              <a:srgbClr val="0066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" name="Line 85"/>
            <p:cNvSpPr>
              <a:spLocks noChangeShapeType="1"/>
            </p:cNvSpPr>
            <p:nvPr/>
          </p:nvSpPr>
          <p:spPr bwMode="auto">
            <a:xfrm flipV="1">
              <a:off x="589" y="2023"/>
              <a:ext cx="318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86"/>
            <p:cNvSpPr>
              <a:spLocks noChangeShapeType="1"/>
            </p:cNvSpPr>
            <p:nvPr/>
          </p:nvSpPr>
          <p:spPr bwMode="auto">
            <a:xfrm flipV="1">
              <a:off x="2313" y="2023"/>
              <a:ext cx="318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87"/>
            <p:cNvSpPr>
              <a:spLocks noChangeShapeType="1"/>
            </p:cNvSpPr>
            <p:nvPr/>
          </p:nvSpPr>
          <p:spPr bwMode="auto">
            <a:xfrm flipV="1">
              <a:off x="2313" y="2749"/>
              <a:ext cx="318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88"/>
            <p:cNvSpPr>
              <a:spLocks noChangeShapeType="1"/>
            </p:cNvSpPr>
            <p:nvPr/>
          </p:nvSpPr>
          <p:spPr bwMode="auto">
            <a:xfrm flipV="1">
              <a:off x="589" y="2749"/>
              <a:ext cx="318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89"/>
            <p:cNvSpPr>
              <a:spLocks noChangeShapeType="1"/>
            </p:cNvSpPr>
            <p:nvPr/>
          </p:nvSpPr>
          <p:spPr bwMode="auto">
            <a:xfrm>
              <a:off x="2630" y="2023"/>
              <a:ext cx="0" cy="72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90"/>
            <p:cNvSpPr>
              <a:spLocks noChangeShapeType="1"/>
            </p:cNvSpPr>
            <p:nvPr/>
          </p:nvSpPr>
          <p:spPr bwMode="auto">
            <a:xfrm>
              <a:off x="907" y="2023"/>
              <a:ext cx="0" cy="72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91"/>
            <p:cNvSpPr>
              <a:spLocks noChangeShapeType="1"/>
            </p:cNvSpPr>
            <p:nvPr/>
          </p:nvSpPr>
          <p:spPr bwMode="auto">
            <a:xfrm flipH="1">
              <a:off x="907" y="2749"/>
              <a:ext cx="172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92"/>
            <p:cNvSpPr>
              <a:spLocks noChangeShapeType="1"/>
            </p:cNvSpPr>
            <p:nvPr/>
          </p:nvSpPr>
          <p:spPr bwMode="auto">
            <a:xfrm flipH="1">
              <a:off x="907" y="2023"/>
              <a:ext cx="172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Text Box 113"/>
            <p:cNvSpPr txBox="1">
              <a:spLocks noChangeArrowheads="1"/>
            </p:cNvSpPr>
            <p:nvPr/>
          </p:nvSpPr>
          <p:spPr bwMode="auto">
            <a:xfrm>
              <a:off x="1383" y="2251"/>
              <a:ext cx="363" cy="34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17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8573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Чему равна площадь поверхности куба с ребром 1?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857364"/>
            <a:ext cx="3217421" cy="321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4286256"/>
            <a:ext cx="3429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3300"/>
                </a:solidFill>
              </a:rPr>
              <a:t>Ответ: </a:t>
            </a:r>
            <a:r>
              <a:rPr lang="ru-RU" sz="3200" dirty="0" smtClean="0"/>
              <a:t>6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7862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52"/>
            <a:ext cx="9001156" cy="1571636"/>
          </a:xfrm>
        </p:spPr>
        <p:txBody>
          <a:bodyPr>
            <a:normAutofit fontScale="90000"/>
          </a:bodyPr>
          <a:lstStyle/>
          <a:p>
            <a:r>
              <a:rPr lang="ru-RU" b="1" baseline="0" dirty="0" smtClean="0"/>
              <a:t>На изготовление какого из двух аквариумов потребовалось больше стекла?</a:t>
            </a:r>
            <a:endParaRPr lang="ru-RU" dirty="0"/>
          </a:p>
        </p:txBody>
      </p:sp>
      <p:grpSp>
        <p:nvGrpSpPr>
          <p:cNvPr id="7" name="Group 2"/>
          <p:cNvGrpSpPr>
            <a:grpSpLocks noGrp="1"/>
          </p:cNvGrpSpPr>
          <p:nvPr/>
        </p:nvGrpSpPr>
        <p:grpSpPr bwMode="auto">
          <a:xfrm>
            <a:off x="285720" y="1857364"/>
            <a:ext cx="3143272" cy="3571882"/>
            <a:chOff x="376" y="1256"/>
            <a:chExt cx="2080" cy="2296"/>
          </a:xfrm>
        </p:grpSpPr>
        <p:sp>
          <p:nvSpPr>
            <p:cNvPr id="8" name="Freeform 3"/>
            <p:cNvSpPr>
              <a:spLocks/>
            </p:cNvSpPr>
            <p:nvPr/>
          </p:nvSpPr>
          <p:spPr bwMode="auto">
            <a:xfrm>
              <a:off x="408" y="1912"/>
              <a:ext cx="2000" cy="456"/>
            </a:xfrm>
            <a:custGeom>
              <a:avLst/>
              <a:gdLst/>
              <a:ahLst/>
              <a:cxnLst>
                <a:cxn ang="0">
                  <a:pos x="0" y="456"/>
                </a:cxn>
                <a:cxn ang="0">
                  <a:pos x="1504" y="448"/>
                </a:cxn>
                <a:cxn ang="0">
                  <a:pos x="2000" y="0"/>
                </a:cxn>
                <a:cxn ang="0">
                  <a:pos x="504" y="0"/>
                </a:cxn>
                <a:cxn ang="0">
                  <a:pos x="0" y="456"/>
                </a:cxn>
              </a:cxnLst>
              <a:rect l="0" t="0" r="r" b="b"/>
              <a:pathLst>
                <a:path w="2000" h="456">
                  <a:moveTo>
                    <a:pt x="0" y="456"/>
                  </a:moveTo>
                  <a:lnTo>
                    <a:pt x="1504" y="448"/>
                  </a:lnTo>
                  <a:lnTo>
                    <a:pt x="2000" y="0"/>
                  </a:lnTo>
                  <a:lnTo>
                    <a:pt x="504" y="0"/>
                  </a:lnTo>
                  <a:lnTo>
                    <a:pt x="0" y="45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00FFFF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1904" y="1928"/>
              <a:ext cx="520" cy="1624"/>
            </a:xfrm>
            <a:custGeom>
              <a:avLst/>
              <a:gdLst/>
              <a:ahLst/>
              <a:cxnLst>
                <a:cxn ang="0">
                  <a:pos x="16" y="1624"/>
                </a:cxn>
                <a:cxn ang="0">
                  <a:pos x="520" y="1096"/>
                </a:cxn>
                <a:cxn ang="0">
                  <a:pos x="504" y="0"/>
                </a:cxn>
                <a:cxn ang="0">
                  <a:pos x="0" y="448"/>
                </a:cxn>
                <a:cxn ang="0">
                  <a:pos x="16" y="1624"/>
                </a:cxn>
              </a:cxnLst>
              <a:rect l="0" t="0" r="r" b="b"/>
              <a:pathLst>
                <a:path w="520" h="1624">
                  <a:moveTo>
                    <a:pt x="16" y="1624"/>
                  </a:moveTo>
                  <a:lnTo>
                    <a:pt x="520" y="1096"/>
                  </a:lnTo>
                  <a:lnTo>
                    <a:pt x="504" y="0"/>
                  </a:lnTo>
                  <a:lnTo>
                    <a:pt x="0" y="448"/>
                  </a:lnTo>
                  <a:lnTo>
                    <a:pt x="16" y="162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99FF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416" y="2376"/>
              <a:ext cx="1504" cy="1168"/>
            </a:xfrm>
            <a:custGeom>
              <a:avLst/>
              <a:gdLst/>
              <a:ahLst/>
              <a:cxnLst>
                <a:cxn ang="0">
                  <a:pos x="0" y="1168"/>
                </a:cxn>
                <a:cxn ang="0">
                  <a:pos x="1504" y="1168"/>
                </a:cxn>
                <a:cxn ang="0">
                  <a:pos x="1488" y="0"/>
                </a:cxn>
                <a:cxn ang="0">
                  <a:pos x="0" y="0"/>
                </a:cxn>
                <a:cxn ang="0">
                  <a:pos x="0" y="1168"/>
                </a:cxn>
              </a:cxnLst>
              <a:rect l="0" t="0" r="r" b="b"/>
              <a:pathLst>
                <a:path w="1504" h="1168">
                  <a:moveTo>
                    <a:pt x="0" y="1168"/>
                  </a:moveTo>
                  <a:lnTo>
                    <a:pt x="1504" y="1168"/>
                  </a:lnTo>
                  <a:lnTo>
                    <a:pt x="1488" y="0"/>
                  </a:lnTo>
                  <a:lnTo>
                    <a:pt x="0" y="0"/>
                  </a:lnTo>
                  <a:lnTo>
                    <a:pt x="0" y="116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99FF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416" y="1504"/>
              <a:ext cx="1992" cy="2048"/>
            </a:xfrm>
            <a:prstGeom prst="cube">
              <a:avLst>
                <a:gd name="adj" fmla="val 25000"/>
              </a:avLst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>
              <a:off x="912" y="1496"/>
              <a:ext cx="0" cy="15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24" y="3048"/>
              <a:ext cx="1984" cy="496"/>
            </a:xfrm>
            <a:custGeom>
              <a:avLst/>
              <a:gdLst/>
              <a:ahLst/>
              <a:cxnLst>
                <a:cxn ang="0">
                  <a:pos x="1984" y="8"/>
                </a:cxn>
                <a:cxn ang="0">
                  <a:pos x="496" y="0"/>
                </a:cxn>
                <a:cxn ang="0">
                  <a:pos x="0" y="496"/>
                </a:cxn>
              </a:cxnLst>
              <a:rect l="0" t="0" r="r" b="b"/>
              <a:pathLst>
                <a:path w="1984" h="496">
                  <a:moveTo>
                    <a:pt x="1984" y="8"/>
                  </a:moveTo>
                  <a:lnTo>
                    <a:pt x="496" y="0"/>
                  </a:lnTo>
                  <a:lnTo>
                    <a:pt x="0" y="496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2360" y="1256"/>
              <a:ext cx="96" cy="248"/>
              <a:chOff x="2360" y="1256"/>
              <a:chExt cx="96" cy="248"/>
            </a:xfrm>
          </p:grpSpPr>
          <p:sp>
            <p:nvSpPr>
              <p:cNvPr id="24" name="Oval 10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12"/>
            <p:cNvGrpSpPr>
              <a:grpSpLocks/>
            </p:cNvGrpSpPr>
            <p:nvPr/>
          </p:nvGrpSpPr>
          <p:grpSpPr bwMode="auto">
            <a:xfrm>
              <a:off x="880" y="1280"/>
              <a:ext cx="96" cy="248"/>
              <a:chOff x="2360" y="1256"/>
              <a:chExt cx="96" cy="248"/>
            </a:xfrm>
          </p:grpSpPr>
          <p:sp>
            <p:nvSpPr>
              <p:cNvPr id="22" name="Oval 13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376" y="1784"/>
              <a:ext cx="96" cy="248"/>
              <a:chOff x="2360" y="1256"/>
              <a:chExt cx="96" cy="248"/>
            </a:xfrm>
          </p:grpSpPr>
          <p:sp>
            <p:nvSpPr>
              <p:cNvPr id="20" name="Oval 16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18"/>
            <p:cNvGrpSpPr>
              <a:grpSpLocks/>
            </p:cNvGrpSpPr>
            <p:nvPr/>
          </p:nvGrpSpPr>
          <p:grpSpPr bwMode="auto">
            <a:xfrm>
              <a:off x="1864" y="1792"/>
              <a:ext cx="96" cy="248"/>
              <a:chOff x="2360" y="1256"/>
              <a:chExt cx="96" cy="248"/>
            </a:xfrm>
          </p:grpSpPr>
          <p:sp>
            <p:nvSpPr>
              <p:cNvPr id="18" name="Oval 19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Freeform 20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28" name="Picture 41" descr="f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714348" y="3643314"/>
            <a:ext cx="1285875" cy="1428750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 rot="18564843">
            <a:off x="3067542" y="4874144"/>
            <a:ext cx="1000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32см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142976" y="5572140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45см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31" name="Прямоугольник 30"/>
          <p:cNvSpPr/>
          <p:nvPr/>
        </p:nvSpPr>
        <p:spPr>
          <a:xfrm rot="16200000">
            <a:off x="3484769" y="3016033"/>
            <a:ext cx="1126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50см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grpSp>
        <p:nvGrpSpPr>
          <p:cNvPr id="33" name="Group 2"/>
          <p:cNvGrpSpPr>
            <a:grpSpLocks/>
          </p:cNvGrpSpPr>
          <p:nvPr/>
        </p:nvGrpSpPr>
        <p:grpSpPr bwMode="auto">
          <a:xfrm>
            <a:off x="5000628" y="1928802"/>
            <a:ext cx="3429024" cy="3644900"/>
            <a:chOff x="376" y="1256"/>
            <a:chExt cx="2080" cy="2296"/>
          </a:xfrm>
        </p:grpSpPr>
        <p:sp>
          <p:nvSpPr>
            <p:cNvPr id="34" name="Freeform 3"/>
            <p:cNvSpPr>
              <a:spLocks/>
            </p:cNvSpPr>
            <p:nvPr/>
          </p:nvSpPr>
          <p:spPr bwMode="auto">
            <a:xfrm>
              <a:off x="408" y="1912"/>
              <a:ext cx="2000" cy="456"/>
            </a:xfrm>
            <a:custGeom>
              <a:avLst/>
              <a:gdLst/>
              <a:ahLst/>
              <a:cxnLst>
                <a:cxn ang="0">
                  <a:pos x="0" y="456"/>
                </a:cxn>
                <a:cxn ang="0">
                  <a:pos x="1504" y="448"/>
                </a:cxn>
                <a:cxn ang="0">
                  <a:pos x="2000" y="0"/>
                </a:cxn>
                <a:cxn ang="0">
                  <a:pos x="504" y="0"/>
                </a:cxn>
                <a:cxn ang="0">
                  <a:pos x="0" y="456"/>
                </a:cxn>
              </a:cxnLst>
              <a:rect l="0" t="0" r="r" b="b"/>
              <a:pathLst>
                <a:path w="2000" h="456">
                  <a:moveTo>
                    <a:pt x="0" y="456"/>
                  </a:moveTo>
                  <a:lnTo>
                    <a:pt x="1504" y="448"/>
                  </a:lnTo>
                  <a:lnTo>
                    <a:pt x="2000" y="0"/>
                  </a:lnTo>
                  <a:lnTo>
                    <a:pt x="504" y="0"/>
                  </a:lnTo>
                  <a:lnTo>
                    <a:pt x="0" y="45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00FFFF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4"/>
            <p:cNvSpPr>
              <a:spLocks/>
            </p:cNvSpPr>
            <p:nvPr/>
          </p:nvSpPr>
          <p:spPr bwMode="auto">
            <a:xfrm>
              <a:off x="1904" y="1928"/>
              <a:ext cx="520" cy="1624"/>
            </a:xfrm>
            <a:custGeom>
              <a:avLst/>
              <a:gdLst/>
              <a:ahLst/>
              <a:cxnLst>
                <a:cxn ang="0">
                  <a:pos x="16" y="1624"/>
                </a:cxn>
                <a:cxn ang="0">
                  <a:pos x="520" y="1096"/>
                </a:cxn>
                <a:cxn ang="0">
                  <a:pos x="504" y="0"/>
                </a:cxn>
                <a:cxn ang="0">
                  <a:pos x="0" y="448"/>
                </a:cxn>
                <a:cxn ang="0">
                  <a:pos x="16" y="1624"/>
                </a:cxn>
              </a:cxnLst>
              <a:rect l="0" t="0" r="r" b="b"/>
              <a:pathLst>
                <a:path w="520" h="1624">
                  <a:moveTo>
                    <a:pt x="16" y="1624"/>
                  </a:moveTo>
                  <a:lnTo>
                    <a:pt x="520" y="1096"/>
                  </a:lnTo>
                  <a:lnTo>
                    <a:pt x="504" y="0"/>
                  </a:lnTo>
                  <a:lnTo>
                    <a:pt x="0" y="448"/>
                  </a:lnTo>
                  <a:lnTo>
                    <a:pt x="16" y="162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99FF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16" y="2376"/>
              <a:ext cx="1504" cy="1168"/>
            </a:xfrm>
            <a:custGeom>
              <a:avLst/>
              <a:gdLst/>
              <a:ahLst/>
              <a:cxnLst>
                <a:cxn ang="0">
                  <a:pos x="0" y="1168"/>
                </a:cxn>
                <a:cxn ang="0">
                  <a:pos x="1504" y="1168"/>
                </a:cxn>
                <a:cxn ang="0">
                  <a:pos x="1488" y="0"/>
                </a:cxn>
                <a:cxn ang="0">
                  <a:pos x="0" y="0"/>
                </a:cxn>
                <a:cxn ang="0">
                  <a:pos x="0" y="1168"/>
                </a:cxn>
              </a:cxnLst>
              <a:rect l="0" t="0" r="r" b="b"/>
              <a:pathLst>
                <a:path w="1504" h="1168">
                  <a:moveTo>
                    <a:pt x="0" y="1168"/>
                  </a:moveTo>
                  <a:lnTo>
                    <a:pt x="1504" y="1168"/>
                  </a:lnTo>
                  <a:lnTo>
                    <a:pt x="1488" y="0"/>
                  </a:lnTo>
                  <a:lnTo>
                    <a:pt x="0" y="0"/>
                  </a:lnTo>
                  <a:lnTo>
                    <a:pt x="0" y="116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99FF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416" y="1504"/>
              <a:ext cx="1992" cy="2048"/>
            </a:xfrm>
            <a:prstGeom prst="cube">
              <a:avLst>
                <a:gd name="adj" fmla="val 25000"/>
              </a:avLst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>
              <a:off x="912" y="1496"/>
              <a:ext cx="0" cy="15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424" y="3048"/>
              <a:ext cx="1984" cy="496"/>
            </a:xfrm>
            <a:custGeom>
              <a:avLst/>
              <a:gdLst/>
              <a:ahLst/>
              <a:cxnLst>
                <a:cxn ang="0">
                  <a:pos x="1984" y="8"/>
                </a:cxn>
                <a:cxn ang="0">
                  <a:pos x="496" y="0"/>
                </a:cxn>
                <a:cxn ang="0">
                  <a:pos x="0" y="496"/>
                </a:cxn>
              </a:cxnLst>
              <a:rect l="0" t="0" r="r" b="b"/>
              <a:pathLst>
                <a:path w="1984" h="496">
                  <a:moveTo>
                    <a:pt x="1984" y="8"/>
                  </a:moveTo>
                  <a:lnTo>
                    <a:pt x="496" y="0"/>
                  </a:lnTo>
                  <a:lnTo>
                    <a:pt x="0" y="496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0" name="Group 9"/>
            <p:cNvGrpSpPr>
              <a:grpSpLocks/>
            </p:cNvGrpSpPr>
            <p:nvPr/>
          </p:nvGrpSpPr>
          <p:grpSpPr bwMode="auto">
            <a:xfrm>
              <a:off x="2360" y="1256"/>
              <a:ext cx="96" cy="248"/>
              <a:chOff x="2360" y="1256"/>
              <a:chExt cx="96" cy="248"/>
            </a:xfrm>
          </p:grpSpPr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" name="Freeform 11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" name="Group 12"/>
            <p:cNvGrpSpPr>
              <a:grpSpLocks/>
            </p:cNvGrpSpPr>
            <p:nvPr/>
          </p:nvGrpSpPr>
          <p:grpSpPr bwMode="auto">
            <a:xfrm>
              <a:off x="880" y="1280"/>
              <a:ext cx="96" cy="248"/>
              <a:chOff x="2360" y="1256"/>
              <a:chExt cx="96" cy="248"/>
            </a:xfrm>
          </p:grpSpPr>
          <p:sp>
            <p:nvSpPr>
              <p:cNvPr id="48" name="Oval 13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2" name="Group 15"/>
            <p:cNvGrpSpPr>
              <a:grpSpLocks/>
            </p:cNvGrpSpPr>
            <p:nvPr/>
          </p:nvGrpSpPr>
          <p:grpSpPr bwMode="auto">
            <a:xfrm>
              <a:off x="376" y="1784"/>
              <a:ext cx="96" cy="248"/>
              <a:chOff x="2360" y="1256"/>
              <a:chExt cx="96" cy="248"/>
            </a:xfrm>
          </p:grpSpPr>
          <p:sp>
            <p:nvSpPr>
              <p:cNvPr id="46" name="Oval 16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3" name="Group 18"/>
            <p:cNvGrpSpPr>
              <a:grpSpLocks/>
            </p:cNvGrpSpPr>
            <p:nvPr/>
          </p:nvGrpSpPr>
          <p:grpSpPr bwMode="auto">
            <a:xfrm>
              <a:off x="1864" y="1792"/>
              <a:ext cx="96" cy="248"/>
              <a:chOff x="2360" y="1256"/>
              <a:chExt cx="96" cy="248"/>
            </a:xfrm>
          </p:grpSpPr>
          <p:sp>
            <p:nvSpPr>
              <p:cNvPr id="44" name="Oval 19"/>
              <p:cNvSpPr>
                <a:spLocks noChangeArrowheads="1"/>
              </p:cNvSpPr>
              <p:nvPr/>
            </p:nvSpPr>
            <p:spPr bwMode="auto">
              <a:xfrm>
                <a:off x="2360" y="1256"/>
                <a:ext cx="96" cy="152"/>
              </a:xfrm>
              <a:prstGeom prst="ellipse">
                <a:avLst/>
              </a:prstGeom>
              <a:gradFill rotWithShape="1">
                <a:gsLst>
                  <a:gs pos="0">
                    <a:srgbClr val="00FFFF">
                      <a:gamma/>
                      <a:shade val="46275"/>
                      <a:invGamma/>
                    </a:srgbClr>
                  </a:gs>
                  <a:gs pos="50000">
                    <a:srgbClr val="00FFFF"/>
                  </a:gs>
                  <a:gs pos="100000">
                    <a:srgbClr val="00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Freeform 20"/>
              <p:cNvSpPr>
                <a:spLocks/>
              </p:cNvSpPr>
              <p:nvPr/>
            </p:nvSpPr>
            <p:spPr bwMode="auto">
              <a:xfrm>
                <a:off x="2400" y="1408"/>
                <a:ext cx="1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1" h="96">
                    <a:moveTo>
                      <a:pt x="0" y="0"/>
                    </a:moveTo>
                    <a:lnTo>
                      <a:pt x="0" y="96"/>
                    </a:ln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4" name="Прямоугольник 53"/>
          <p:cNvSpPr/>
          <p:nvPr/>
        </p:nvSpPr>
        <p:spPr>
          <a:xfrm>
            <a:off x="5556471" y="5659240"/>
            <a:ext cx="1126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50см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55" name="Прямоугольник 54"/>
          <p:cNvSpPr/>
          <p:nvPr/>
        </p:nvSpPr>
        <p:spPr>
          <a:xfrm rot="18564843">
            <a:off x="7782449" y="5088460"/>
            <a:ext cx="1000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32см</a:t>
            </a:r>
            <a:endParaRPr lang="ru-RU" sz="2400" dirty="0"/>
          </a:p>
        </p:txBody>
      </p:sp>
      <p:sp>
        <p:nvSpPr>
          <p:cNvPr id="56" name="Прямоугольник 55"/>
          <p:cNvSpPr/>
          <p:nvPr/>
        </p:nvSpPr>
        <p:spPr>
          <a:xfrm rot="16200000">
            <a:off x="8286776" y="3571876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45см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pic>
        <p:nvPicPr>
          <p:cNvPr id="57" name="Picture 40" descr="4f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000504"/>
            <a:ext cx="952500" cy="95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413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C -0.00816 0.01898 -0.01598 0.0382 -0.02483 0.0463 C -0.03386 0.0544 -0.04132 0.05301 -0.05313 0.04815 C -0.06493 0.04329 -0.08872 0.02199 -0.09584 0.01667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Поставь знак «+» перед утверждением, с которым согласен и  </a:t>
            </a:r>
            <a:r>
              <a:rPr lang="ru-RU" sz="2800" b="1" i="1" dirty="0">
                <a:solidFill>
                  <a:srgbClr val="C00000"/>
                </a:solidFill>
              </a:rPr>
              <a:t>знак «-» перед утверждением, с которым не согласен: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b="1" i="1" dirty="0">
                <a:solidFill>
                  <a:srgbClr val="C00000"/>
                </a:solidFill>
              </a:rPr>
              <a:t/>
            </a:r>
            <a:br>
              <a:rPr lang="ru-RU" sz="2800" b="1" i="1" dirty="0">
                <a:solidFill>
                  <a:srgbClr val="C00000"/>
                </a:solidFill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1. Любой куб является прямоугольным параллелепипедом.</a:t>
            </a:r>
            <a:endParaRPr lang="ru-RU" dirty="0"/>
          </a:p>
          <a:p>
            <a:r>
              <a:rPr lang="ru-RU" b="1" dirty="0"/>
              <a:t>2. Любой прямоугольный параллелепипед является кубом.</a:t>
            </a:r>
            <a:endParaRPr lang="ru-RU" dirty="0"/>
          </a:p>
          <a:p>
            <a:r>
              <a:rPr lang="ru-RU" b="1" dirty="0"/>
              <a:t>3. У куба все грани являются квадратами.</a:t>
            </a:r>
            <a:endParaRPr lang="ru-RU" dirty="0"/>
          </a:p>
          <a:p>
            <a:r>
              <a:rPr lang="ru-RU" b="1" dirty="0"/>
              <a:t>4. У параллелепипеда 8 ребер.</a:t>
            </a:r>
            <a:endParaRPr lang="ru-RU" dirty="0"/>
          </a:p>
          <a:p>
            <a:r>
              <a:rPr lang="ru-RU" b="1" dirty="0"/>
              <a:t>5. У куба все ребра равны.</a:t>
            </a:r>
            <a:endParaRPr lang="ru-RU" dirty="0"/>
          </a:p>
          <a:p>
            <a:r>
              <a:rPr lang="ru-RU" b="1" dirty="0"/>
              <a:t>6. У параллелепипеда все грани являются прямоугольниками.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666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179512" y="44624"/>
            <a:ext cx="8856983" cy="172819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Правильные ответы на вопросы</a:t>
            </a:r>
            <a:r>
              <a:rPr lang="ru-RU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Поставь  знак  «+»  перед  утверждением,  с  которым  согласен,           и  знак  «-»  перед  утверждением,  с  которым  не  согласен: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>
          <a:xfrm>
            <a:off x="323850" y="1844675"/>
            <a:ext cx="7343775" cy="7921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600" b="1" dirty="0" smtClean="0"/>
              <a:t>1. Любой куб является прямоугольным параллелепипедом.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23850" y="2708275"/>
            <a:ext cx="73437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2. Любой прямоугольный параллелепипед является кубом.</a:t>
            </a:r>
            <a:endParaRPr lang="ru-RU" sz="2600" dirty="0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23850" y="5157788"/>
            <a:ext cx="73437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6. У параллелепипеда все грани являются прямоугольниками.</a:t>
            </a:r>
            <a:r>
              <a:rPr lang="ru-RU" sz="2600" dirty="0"/>
              <a:t>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23850" y="3644900"/>
            <a:ext cx="72723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3. У куба все грани являются квадратами.</a:t>
            </a:r>
            <a:endParaRPr lang="ru-RU" sz="2600" dirty="0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23850" y="4149725"/>
            <a:ext cx="59039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4. У параллелепипеда 8 ребер.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23850" y="4652963"/>
            <a:ext cx="6553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5. У куба все ребра равны.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926388" y="2997200"/>
            <a:ext cx="3794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870825" y="2128838"/>
            <a:ext cx="517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7870825" y="3592513"/>
            <a:ext cx="517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7894638" y="4581525"/>
            <a:ext cx="517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7881938" y="5492750"/>
            <a:ext cx="517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7934325" y="4144963"/>
            <a:ext cx="379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0000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63788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4" grpId="0" build="p"/>
      <p:bldP spid="33796" grpId="0"/>
      <p:bldP spid="33797" grpId="0"/>
      <p:bldP spid="33798" grpId="0"/>
      <p:bldP spid="33799" grpId="0"/>
      <p:bldP spid="33800" grpId="0"/>
      <p:bldP spid="33801" grpId="0"/>
      <p:bldP spid="33802" grpId="0"/>
      <p:bldP spid="33803" grpId="0"/>
      <p:bldP spid="33804" grpId="0"/>
      <p:bldP spid="33805" grpId="0"/>
      <p:bldP spid="33806" grpId="0"/>
    </p:bldLst>
  </p:timing>
</p:sld>
</file>

<file path=ppt/theme/theme1.xml><?xml version="1.0" encoding="utf-8"?>
<a:theme xmlns:a="http://schemas.openxmlformats.org/drawingml/2006/main" name="1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876</Words>
  <Application>Microsoft Office PowerPoint</Application>
  <PresentationFormat>Экран (4:3)</PresentationFormat>
  <Paragraphs>222</Paragraphs>
  <Slides>27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1_Тема Office</vt:lpstr>
      <vt:lpstr>2_Тема Office</vt:lpstr>
      <vt:lpstr>Формула</vt:lpstr>
      <vt:lpstr>Прямоугольный параллелепипед</vt:lpstr>
      <vt:lpstr>Презентация PowerPoint</vt:lpstr>
      <vt:lpstr>Р е ш и т е     у с т н о:      </vt:lpstr>
      <vt:lpstr>Из проволоки сделали каркас прямоугольного параллелепипеда. Сколько понадобилось при этом проволоки?</vt:lpstr>
      <vt:lpstr>Сколько потребуется материала для изготовления закрытой картонной коробки, имеющей форму прямоугольного параллелепипеда, имеющей размеры:  1 дм, 2 дм, 3 дм?</vt:lpstr>
      <vt:lpstr>Чему равна площадь поверхности куба с ребром 1? </vt:lpstr>
      <vt:lpstr>На изготовление какого из двух аквариумов потребовалось больше стекла?</vt:lpstr>
      <vt:lpstr>Поставь знак «+» перед утверждением, с которым согласен и  знак «-» перед утверждением, с которым не согласен:  </vt:lpstr>
      <vt:lpstr>Правильные ответы на вопросы Поставь  знак  «+»  перед  утверждением,  с  которым  согласен,           и  знак  «-»  перед  утверждением,  с  которым  не  согласен:</vt:lpstr>
      <vt:lpstr>Презентация PowerPoint</vt:lpstr>
      <vt:lpstr>Проблема</vt:lpstr>
      <vt:lpstr>Презентация PowerPoint</vt:lpstr>
      <vt:lpstr>Гипотеза</vt:lpstr>
      <vt:lpstr> </vt:lpstr>
      <vt:lpstr>Презентация PowerPoint</vt:lpstr>
      <vt:lpstr>Вычислим объем коробки, имеющей форму параллелепипеда</vt:lpstr>
      <vt:lpstr>Презентация PowerPoint</vt:lpstr>
      <vt:lpstr>Найдите объем параллелепипеда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прямоугольного параллелепипеда</dc:title>
  <dc:creator>Галина</dc:creator>
  <cp:lastModifiedBy>Галина</cp:lastModifiedBy>
  <cp:revision>28</cp:revision>
  <dcterms:created xsi:type="dcterms:W3CDTF">2014-12-11T16:09:13Z</dcterms:created>
  <dcterms:modified xsi:type="dcterms:W3CDTF">2015-09-24T18:42:09Z</dcterms:modified>
</cp:coreProperties>
</file>