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4" r:id="rId3"/>
    <p:sldId id="274" r:id="rId4"/>
    <p:sldId id="275" r:id="rId5"/>
    <p:sldId id="265" r:id="rId6"/>
    <p:sldId id="262" r:id="rId7"/>
    <p:sldId id="260" r:id="rId8"/>
    <p:sldId id="273" r:id="rId9"/>
    <p:sldId id="276" r:id="rId10"/>
    <p:sldId id="270" r:id="rId11"/>
    <p:sldId id="269" r:id="rId12"/>
    <p:sldId id="267" r:id="rId13"/>
    <p:sldId id="266" r:id="rId14"/>
    <p:sldId id="268" r:id="rId15"/>
    <p:sldId id="257" r:id="rId16"/>
    <p:sldId id="277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0" d="100"/>
          <a:sy n="60" d="100"/>
        </p:scale>
        <p:origin x="72" y="2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7EE782-57F3-41FF-A7C9-BF42DE45E9E3}" type="datetimeFigureOut">
              <a:rPr lang="ru-RU" smtClean="0"/>
              <a:pPr/>
              <a:t>08.02.2023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86D660-5710-4281-B295-5A22EFEC38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7EE782-57F3-41FF-A7C9-BF42DE45E9E3}" type="datetimeFigureOut">
              <a:rPr lang="ru-RU" smtClean="0"/>
              <a:pPr/>
              <a:t>08.02.2023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86D660-5710-4281-B295-5A22EFEC38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7EE782-57F3-41FF-A7C9-BF42DE45E9E3}" type="datetimeFigureOut">
              <a:rPr lang="ru-RU" smtClean="0"/>
              <a:pPr/>
              <a:t>08.02.2023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86D660-5710-4281-B295-5A22EFEC38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7EE782-57F3-41FF-A7C9-BF42DE45E9E3}" type="datetimeFigureOut">
              <a:rPr lang="ru-RU" smtClean="0"/>
              <a:pPr/>
              <a:t>08.02.2023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86D660-5710-4281-B295-5A22EFEC38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7EE782-57F3-41FF-A7C9-BF42DE45E9E3}" type="datetimeFigureOut">
              <a:rPr lang="ru-RU" smtClean="0"/>
              <a:pPr/>
              <a:t>08.02.2023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86D660-5710-4281-B295-5A22EFEC38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7EE782-57F3-41FF-A7C9-BF42DE45E9E3}" type="datetimeFigureOut">
              <a:rPr lang="ru-RU" smtClean="0"/>
              <a:pPr/>
              <a:t>08.02.2023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86D660-5710-4281-B295-5A22EFEC38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7EE782-57F3-41FF-A7C9-BF42DE45E9E3}" type="datetimeFigureOut">
              <a:rPr lang="ru-RU" smtClean="0"/>
              <a:pPr/>
              <a:t>08.02.2023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86D660-5710-4281-B295-5A22EFEC38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7EE782-57F3-41FF-A7C9-BF42DE45E9E3}" type="datetimeFigureOut">
              <a:rPr lang="ru-RU" smtClean="0"/>
              <a:pPr/>
              <a:t>08.02.2023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86D660-5710-4281-B295-5A22EFEC38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7EE782-57F3-41FF-A7C9-BF42DE45E9E3}" type="datetimeFigureOut">
              <a:rPr lang="ru-RU" smtClean="0"/>
              <a:pPr/>
              <a:t>08.02.2023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86D660-5710-4281-B295-5A22EFEC38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7EE782-57F3-41FF-A7C9-BF42DE45E9E3}" type="datetimeFigureOut">
              <a:rPr lang="ru-RU" smtClean="0"/>
              <a:pPr/>
              <a:t>08.02.2023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86D660-5710-4281-B295-5A22EFEC38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7EE782-57F3-41FF-A7C9-BF42DE45E9E3}" type="datetimeFigureOut">
              <a:rPr lang="ru-RU" smtClean="0"/>
              <a:pPr/>
              <a:t>08.02.2023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86D660-5710-4281-B295-5A22EFEC38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7EE782-57F3-41FF-A7C9-BF42DE45E9E3}" type="datetimeFigureOut">
              <a:rPr lang="ru-RU" smtClean="0"/>
              <a:pPr/>
              <a:t>08.02.2023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86D660-5710-4281-B295-5A22EFEC38C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gif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6386" name="Picture 2" descr="https://cdn.wallpapersafari.com/1/80/3n9JWp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6387" name="Rectangle 3"/>
          <p:cNvSpPr>
            <a:spLocks noChangeArrowheads="1"/>
          </p:cNvSpPr>
          <p:nvPr/>
        </p:nvSpPr>
        <p:spPr bwMode="auto">
          <a:xfrm>
            <a:off x="179512" y="1894868"/>
            <a:ext cx="6408712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Консультация</a:t>
            </a:r>
            <a:endParaRPr kumimoji="0" lang="ru-RU" sz="2400" b="1" i="0" u="none" strike="noStrike" cap="none" normalizeH="0" baseline="0" dirty="0">
              <a:ln>
                <a:noFill/>
              </a:ln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</a:t>
            </a:r>
            <a:r>
              <a:rPr kumimoji="0" lang="ru-RU" sz="2400" b="1" i="0" u="none" strike="noStrike" cap="none" normalizeH="0" baseline="0" dirty="0" err="1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Здоровьесберегающие</a:t>
            </a:r>
            <a:r>
              <a:rPr kumimoji="0" lang="ru-RU" sz="2400" b="1" i="0" u="none" strike="noStrike" cap="none" normalizeH="0" baseline="0" dirty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технологии в ДОУ»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Подготовила: воспитатель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Романова Е.А.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МБДОУ ДС № 4 « </a:t>
            </a:r>
            <a:r>
              <a:rPr kumimoji="0" lang="ru-RU" sz="2400" b="1" i="0" u="none" strike="noStrike" cap="none" normalizeH="0" baseline="0" dirty="0" err="1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Янтарик</a:t>
            </a:r>
            <a:r>
              <a:rPr kumimoji="0" lang="ru-RU" sz="2400" b="1" i="0" u="none" strike="noStrike" cap="none" normalizeH="0" baseline="0" dirty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»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2022г.</a:t>
            </a:r>
          </a:p>
        </p:txBody>
      </p:sp>
      <p:pic>
        <p:nvPicPr>
          <p:cNvPr id="17410" name="Picture 2" descr="http://img.espicture.ru/5/veseloe-solnyiyshko-kartinki-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20072" y="2636912"/>
            <a:ext cx="2771800" cy="272305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https://cdn.wallpapersafari.com/1/80/3n9JWp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52536" y="0"/>
            <a:ext cx="9144000" cy="6858000"/>
          </a:xfrm>
          <a:prstGeom prst="rect">
            <a:avLst/>
          </a:prstGeom>
          <a:noFill/>
        </p:spPr>
      </p:pic>
      <p:sp>
        <p:nvSpPr>
          <p:cNvPr id="29699" name="Rectangle 3"/>
          <p:cNvSpPr>
            <a:spLocks noChangeArrowheads="1"/>
          </p:cNvSpPr>
          <p:nvPr/>
        </p:nvSpPr>
        <p:spPr bwMode="auto">
          <a:xfrm>
            <a:off x="1259632" y="1538496"/>
            <a:ext cx="5904656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sng" strike="noStrike" cap="none" normalizeH="0" baseline="0" dirty="0" err="1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Су-Джок</a:t>
            </a:r>
            <a:r>
              <a:rPr kumimoji="0" lang="ru-RU" sz="2000" b="1" i="0" u="sng" strike="noStrike" cap="none" normalizeH="0" baseline="0" dirty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терапия</a:t>
            </a:r>
            <a:endParaRPr kumimoji="0" lang="ru-RU" sz="2000" b="0" i="0" u="none" strike="noStrike" cap="none" normalizeH="0" baseline="0" dirty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Су - </a:t>
            </a:r>
            <a:r>
              <a:rPr kumimoji="0" lang="ru-RU" sz="2000" b="0" i="0" u="none" strike="noStrike" cap="none" normalizeH="0" baseline="0" dirty="0" err="1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Джок</a:t>
            </a:r>
            <a:r>
              <a:rPr kumimoji="0" lang="ru-RU" sz="2000" b="0" i="0" u="none" strike="noStrike" cap="none" normalizeH="0" baseline="0" dirty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терапия. с корейского ("Су" – кисть, "</a:t>
            </a:r>
            <a:r>
              <a:rPr kumimoji="0" lang="ru-RU" sz="2000" b="0" i="0" u="none" strike="noStrike" cap="none" normalizeH="0" baseline="0" dirty="0" err="1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Джок</a:t>
            </a:r>
            <a:r>
              <a:rPr kumimoji="0" lang="ru-RU" sz="2000" b="0" i="0" u="none" strike="noStrike" cap="none" normalizeH="0" baseline="0" dirty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" – стопа). </a:t>
            </a:r>
            <a:r>
              <a:rPr kumimoji="0" lang="ru-RU" sz="2000" b="0" i="0" u="none" strike="noStrike" cap="none" normalizeH="0" baseline="0" dirty="0" err="1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Су-Джок</a:t>
            </a:r>
            <a:r>
              <a:rPr kumimoji="0" lang="ru-RU" sz="2000" b="0" i="0" u="none" strike="noStrike" cap="none" normalizeH="0" baseline="0" dirty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терапия является одним из эффективных приемов, обеспечивающих развитие познавательной, эмоционально-волевой сфер ребенка. </a:t>
            </a:r>
            <a:r>
              <a:rPr kumimoji="0" lang="ru-RU" sz="2000" b="0" i="0" u="none" strike="noStrike" cap="none" normalizeH="0" baseline="0" dirty="0" err="1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Су-Джок</a:t>
            </a:r>
            <a:r>
              <a:rPr kumimoji="0" lang="ru-RU" sz="2000" b="0" i="0" u="none" strike="noStrike" cap="none" normalizeH="0" baseline="0" dirty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используют и при плохой подвижности пальчиков. Эта процедура значительно улучшает мелкую моторику рук, поднимает настроение ребенку.</a:t>
            </a:r>
            <a:endParaRPr kumimoji="0" lang="ru-RU" sz="2000" b="0" i="0" u="none" strike="noStrike" cap="none" normalizeH="0" baseline="0" dirty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42" name="Picture 2" descr="http://paradox-pawel.narod.ru/sharik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48064" y="4077072"/>
            <a:ext cx="3744416" cy="25922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https://cdn.wallpapersafari.com/1/80/3n9JWp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98096" cy="6857999"/>
          </a:xfrm>
          <a:prstGeom prst="rect">
            <a:avLst/>
          </a:prstGeom>
          <a:noFill/>
        </p:spPr>
      </p:pic>
      <p:sp>
        <p:nvSpPr>
          <p:cNvPr id="28675" name="Rectangle 3"/>
          <p:cNvSpPr>
            <a:spLocks noChangeArrowheads="1"/>
          </p:cNvSpPr>
          <p:nvPr/>
        </p:nvSpPr>
        <p:spPr bwMode="auto">
          <a:xfrm>
            <a:off x="2051720" y="-132778"/>
            <a:ext cx="5472608" cy="4401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>
              <a:ln>
                <a:noFill/>
              </a:ln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000" dirty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>
              <a:ln>
                <a:noFill/>
              </a:ln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000" dirty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>
              <a:ln>
                <a:noFill/>
              </a:ln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000" dirty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Я мячом круги катаю,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Взад - вперед его гоняю.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Им поглажу я ладошку.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Будто я сметаю крошку,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 сожму его немножко,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Как сжимает лапу кошка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Каждым пальцем мяч прижму,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И другой рукой начну.</a:t>
            </a:r>
            <a:endParaRPr kumimoji="0" lang="ru-RU" sz="2000" b="0" i="0" u="none" strike="noStrike" cap="none" normalizeH="0" baseline="0" dirty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218" name="Picture 2" descr="http://kartinki-vernisazh.ru/_ph/109/1/972444101.jpg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36096" y="3140968"/>
            <a:ext cx="2880320" cy="2664296"/>
          </a:xfrm>
          <a:prstGeom prst="rect">
            <a:avLst/>
          </a:prstGeom>
          <a:noFill/>
        </p:spPr>
      </p:pic>
      <p:pic>
        <p:nvPicPr>
          <p:cNvPr id="9220" name="Picture 4" descr="http://cdn3.slus.name/21/a7/21a7f403eed0af5b388298efd7cc963e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12010" y="4509120"/>
            <a:ext cx="2603806" cy="1800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https://cdn.wallpapersafari.com/1/80/3n9JWp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8136" y="5627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187624" y="1052736"/>
            <a:ext cx="6984776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                                    </a:t>
            </a:r>
            <a:r>
              <a:rPr lang="ru-RU" sz="2000" b="1" dirty="0" err="1">
                <a:latin typeface="Times New Roman" pitchFamily="18" charset="0"/>
                <a:cs typeface="Times New Roman" pitchFamily="18" charset="0"/>
              </a:rPr>
              <a:t>Пескотерапия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–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это один из методов лечения искусством. Песочная терапия направляет к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самотерапии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амокоррекции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. Ученые считают, что игры с песком снимают детскую раздражительность, агрессивность, плаксивость и при этом бурно развивают фантазию, позитивно влияют на эмоциональное состояние детей и взрослых и являются прекрасных средством для развития и саморазвития. </a:t>
            </a:r>
          </a:p>
        </p:txBody>
      </p:sp>
      <p:pic>
        <p:nvPicPr>
          <p:cNvPr id="8194" name="Picture 2" descr="https://i1.wallbox.ru/wallpapers/main/201137/pesok-risunok-parusnik-5db479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39952" y="3356992"/>
            <a:ext cx="4680520" cy="29253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https://cdn.wallpapersafari.com/1/80/3n9JWp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5603" name="Rectangle 3"/>
          <p:cNvSpPr>
            <a:spLocks noChangeArrowheads="1"/>
          </p:cNvSpPr>
          <p:nvPr/>
        </p:nvSpPr>
        <p:spPr bwMode="auto">
          <a:xfrm>
            <a:off x="1403648" y="1762683"/>
            <a:ext cx="756084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000" b="0" i="0" u="none" strike="noStrike" cap="none" normalizeH="0" baseline="0" dirty="0">
                <a:ln>
                  <a:noFill/>
                </a:ln>
                <a:solidFill>
                  <a:srgbClr val="767676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</a:t>
            </a:r>
            <a:endParaRPr kumimoji="0" lang="ru-RU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5604" name="Rectangle 4"/>
          <p:cNvSpPr>
            <a:spLocks noChangeArrowheads="1"/>
          </p:cNvSpPr>
          <p:nvPr/>
        </p:nvSpPr>
        <p:spPr bwMode="auto">
          <a:xfrm>
            <a:off x="0" y="105489"/>
            <a:ext cx="219932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000" b="0" i="0" u="none" strike="noStrike" cap="none" normalizeH="0" baseline="0" dirty="0">
                <a:ln>
                  <a:noFill/>
                </a:ln>
                <a:solidFill>
                  <a:srgbClr val="767676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endParaRPr kumimoji="0" lang="ru-RU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5605" name="Rectangle 5"/>
          <p:cNvSpPr>
            <a:spLocks noChangeArrowheads="1"/>
          </p:cNvSpPr>
          <p:nvPr/>
        </p:nvSpPr>
        <p:spPr bwMode="auto">
          <a:xfrm>
            <a:off x="1187624" y="1966088"/>
            <a:ext cx="6840760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000" b="1" i="0" u="none" strike="noStrike" cap="none" normalizeH="0" baseline="0" dirty="0">
                <a:ln>
                  <a:noFill/>
                </a:ln>
                <a:solidFill>
                  <a:srgbClr val="767676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</a:t>
            </a:r>
            <a:r>
              <a:rPr kumimoji="0" lang="ru-RU" sz="2400" b="1" i="0" u="none" strike="noStrike" cap="none" normalizeH="0" baseline="0" dirty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Опыт работы показывает, что использование   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b="1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</a:t>
            </a:r>
            <a:r>
              <a:rPr kumimoji="0" lang="ru-RU" sz="2400" b="1" i="0" u="none" strike="noStrike" cap="none" normalizeH="0" baseline="0" dirty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песочной терапии дает положительные  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b="1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            </a:t>
            </a:r>
            <a:r>
              <a:rPr kumimoji="0" lang="ru-RU" sz="2400" b="1" i="0" u="none" strike="noStrike" cap="none" normalizeH="0" baseline="0" dirty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результаты: </a:t>
            </a:r>
          </a:p>
          <a:p>
            <a:pPr marL="457200" marR="0" lvl="0" indent="-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ru-RU" sz="2400" b="1" i="0" u="none" strike="noStrike" cap="none" normalizeH="0" baseline="0" dirty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Дети чувствуют себя более успешными. </a:t>
            </a:r>
          </a:p>
          <a:p>
            <a:pPr marL="457200" marR="0" lvl="0" indent="-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ru-RU" sz="2400" b="1" i="0" u="none" strike="noStrike" cap="none" normalizeH="0" baseline="0" dirty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На занятиях нет места монотонности и скуке.</a:t>
            </a:r>
            <a:endParaRPr kumimoji="0" lang="ru-RU" sz="2400" b="1" i="0" u="none" strike="noStrike" cap="none" normalizeH="0" baseline="0" dirty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0" name="Picture 2" descr="http://kartinki-vernisazh.ru/_ph/109/1/972444101.jpg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75856" y="0"/>
            <a:ext cx="2400266" cy="1800200"/>
          </a:xfrm>
          <a:prstGeom prst="rect">
            <a:avLst/>
          </a:prstGeom>
          <a:noFill/>
        </p:spPr>
      </p:pic>
      <p:pic>
        <p:nvPicPr>
          <p:cNvPr id="7172" name="Picture 4" descr="http://kartinki-vernisazh.ru/_ph/93/1/497652128.jpg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411760" y="3861048"/>
            <a:ext cx="4968552" cy="280831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https://cdn.wallpapersafari.com/1/80/3n9JWp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7651" name="Rectangle 3"/>
          <p:cNvSpPr>
            <a:spLocks noChangeArrowheads="1"/>
          </p:cNvSpPr>
          <p:nvPr/>
        </p:nvSpPr>
        <p:spPr bwMode="auto">
          <a:xfrm>
            <a:off x="1691680" y="1319884"/>
            <a:ext cx="6624736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 Уважаемые коллеги!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Я продемонстрировала вам вариативность использования в своей работе разнообразных методов и приёмов  по </a:t>
            </a:r>
            <a:r>
              <a:rPr kumimoji="0" lang="ru-RU" sz="2400" b="1" i="0" u="none" strike="noStrike" cap="none" normalizeH="0" baseline="0" dirty="0" err="1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здоровьесберегающим</a:t>
            </a:r>
            <a:r>
              <a:rPr kumimoji="0" lang="ru-RU" sz="2400" b="1" i="0" u="none" strike="noStrike" cap="none" normalizeH="0" baseline="0" dirty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технологиям.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b="1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1" i="0" u="none" strike="noStrike" cap="none" normalizeH="0" baseline="0" dirty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 сейчас давайте одновременно хлопнем в ладоши и скажем        СПАСИБО!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Я благодарим всех за внимание, а участников за работу. Вы прекрасно потрудились, будьте всегда здоровы!</a:t>
            </a:r>
            <a:endParaRPr kumimoji="0" lang="ru-RU" sz="2400" b="1" i="0" u="none" strike="noStrike" cap="none" normalizeH="0" baseline="0" dirty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dyuymovochka.ucoz.ru/kartinki/zdorove_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https://ds02.infourok.ru/uploads/ex/02b4/0004f83b-36e35c57/img1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https://cdn.wallpapersafari.com/1/80/3n9JWp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3555" name="Rectangle 3"/>
          <p:cNvSpPr>
            <a:spLocks noChangeArrowheads="1"/>
          </p:cNvSpPr>
          <p:nvPr/>
        </p:nvSpPr>
        <p:spPr bwMode="auto">
          <a:xfrm>
            <a:off x="1835696" y="1677388"/>
            <a:ext cx="6264696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настоящее время одной из наиболее важных и глобальных проблем является состояние здоровья детей. Вырастить здорового ребенка — это самая главная задача не только для </a:t>
            </a:r>
            <a:r>
              <a:rPr kumimoji="0" lang="ru-RU" sz="1600" b="0" i="0" u="none" strike="noStrike" cap="none" normalizeH="0" baseline="0" dirty="0" err="1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родителей,но</a:t>
            </a:r>
            <a:r>
              <a:rPr kumimoji="0" lang="ru-RU" sz="1600" b="0" i="0" u="none" strike="noStrike" cap="none" normalizeH="0" baseline="0" dirty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и для педагогов. Для эффективного решения данной проблемы в дошкольном учреждении используются разнообразные  </a:t>
            </a:r>
            <a:r>
              <a:rPr kumimoji="0" lang="ru-RU" sz="1600" b="0" i="0" u="none" strike="noStrike" cap="none" normalizeH="0" baseline="0" dirty="0" err="1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здоровьесберегающие</a:t>
            </a:r>
            <a:r>
              <a:rPr kumimoji="0" lang="ru-RU" sz="1600" b="0" i="0" u="none" strike="noStrike" cap="none" normalizeH="0" baseline="0" dirty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технологии.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                     Что же это такое?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Это система мер, включающая взаимосвязь и взаимодействия всех факторов образовательной среды, направленных на сохранение здоровья ребёнка на всех этапах его обучения и развития.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Это все формы, средства и методы, используемые в дошкольном учреждении, для укрепления и сохранения здоровья.</a:t>
            </a:r>
            <a:endParaRPr kumimoji="0" lang="ru-RU" sz="1600" b="0" i="0" u="none" strike="noStrike" cap="none" normalizeH="0" baseline="0" dirty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https://cdn.wallpapersafari.com/1/80/3n9JWp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683568" y="1358004"/>
            <a:ext cx="7128792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5715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Здоровье, как предмет </a:t>
            </a:r>
            <a:r>
              <a:rPr kumimoji="0" lang="ru-RU" b="1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здоровьесберегающих</a:t>
            </a:r>
            <a:r>
              <a:rPr kumimoji="0" lang="ru-RU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технологий, предусматривает:</a:t>
            </a:r>
            <a:endParaRPr kumimoji="0" lang="ru-RU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5715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Здоровье физическое.</a:t>
            </a:r>
            <a:endParaRPr kumimoji="0" lang="ru-RU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5715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Здоровье психическое.</a:t>
            </a:r>
            <a:endParaRPr kumimoji="0" lang="ru-RU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5715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Здоровье социальное.</a:t>
            </a:r>
            <a:endParaRPr kumimoji="0" lang="ru-RU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5715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Здоровье нравственное.</a:t>
            </a:r>
            <a:endParaRPr kumimoji="0" lang="ru-RU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5715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Благодаря использованию </a:t>
            </a:r>
            <a:r>
              <a:rPr kumimoji="0" lang="ru-RU" b="1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здоровьесберегающих</a:t>
            </a:r>
            <a:r>
              <a:rPr kumimoji="0" lang="ru-RU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технологий   </a:t>
            </a:r>
          </a:p>
          <a:p>
            <a:pPr marL="0" marR="0" lvl="0" indent="5715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 детей происходит:</a:t>
            </a:r>
            <a:endParaRPr kumimoji="0" lang="ru-RU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5715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улучшение памяти, внимания, мышления;</a:t>
            </a:r>
            <a:endParaRPr kumimoji="0" lang="ru-RU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5715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повышение способности к произвольному контролю;</a:t>
            </a:r>
            <a:endParaRPr kumimoji="0" lang="ru-RU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5715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улучшение общего эмоционального состояния;</a:t>
            </a:r>
            <a:endParaRPr kumimoji="0" lang="ru-RU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5715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повышается работоспособность, уверенность в себе;</a:t>
            </a:r>
            <a:endParaRPr kumimoji="0" lang="ru-RU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5715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стимулируются двигательные функции;</a:t>
            </a:r>
            <a:endParaRPr kumimoji="0" lang="ru-RU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5715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снижает утомляемость;</a:t>
            </a:r>
            <a:endParaRPr kumimoji="0" lang="ru-RU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5715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развивается дыхательный и артикуляционный аппарат;</a:t>
            </a:r>
            <a:endParaRPr kumimoji="0" lang="ru-RU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5715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стимулируется речевая функция;</a:t>
            </a:r>
            <a:endParaRPr kumimoji="0" lang="ru-RU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https://cdn.wallpapersafari.com/1/80/3n9JWp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073" name="Rectangle 1"/>
          <p:cNvSpPr>
            <a:spLocks noChangeArrowheads="1"/>
          </p:cNvSpPr>
          <p:nvPr/>
        </p:nvSpPr>
        <p:spPr bwMode="auto">
          <a:xfrm rot="10800000" flipV="1">
            <a:off x="936110" y="1811053"/>
            <a:ext cx="6629060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5715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Здоровьесберегающие</a:t>
            </a:r>
            <a:r>
              <a:rPr kumimoji="0" lang="ru-RU" sz="1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педагогические технологии применяются в различных видах деятельности и представлены как:</a:t>
            </a:r>
            <a:endParaRPr kumimoji="0" lang="ru-RU" sz="16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57150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1" u="sng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Технологии сохранения и стимулирования </a:t>
            </a:r>
            <a:r>
              <a:rPr kumimoji="0" lang="ru-RU" sz="1600" b="1" i="1" u="sng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здоровья</a:t>
            </a:r>
            <a:r>
              <a:rPr kumimoji="0" lang="ru-RU" sz="1600" b="0" i="1" u="sng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:</a:t>
            </a:r>
            <a:r>
              <a:rPr kumimoji="0" lang="ru-RU" sz="1600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динамические</a:t>
            </a:r>
            <a:r>
              <a:rPr kumimoji="0" lang="ru-RU" sz="1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паузы, подвижные и спортивные игры, релаксация, гимнастика пальчиковая, гимнастика для глаз, гимнастика дыхательная, гимнастика бодрящая, гимнастика корригирующие</a:t>
            </a:r>
            <a:endParaRPr kumimoji="0" lang="ru-RU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57150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1" u="sng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Технологии обучения здоровому образу жизни</a:t>
            </a:r>
            <a:r>
              <a:rPr kumimoji="0" lang="ru-RU" sz="1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:</a:t>
            </a:r>
            <a:r>
              <a:rPr kumimoji="0" lang="ru-RU" sz="1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физкультурные занятия, ритмика, биологическая обратная связь (БОС) .проблемно-игровые, коммуникативные игры, беседы из серии «Здоровье», точечный </a:t>
            </a:r>
            <a:r>
              <a:rPr kumimoji="0" lang="ru-RU" sz="1600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самомассаж</a:t>
            </a:r>
            <a:r>
              <a:rPr kumimoji="0" lang="ru-RU" sz="1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</a:t>
            </a:r>
            <a:endParaRPr kumimoji="0" lang="ru-RU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57150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u="sng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Коррекционные технологии</a:t>
            </a:r>
            <a:r>
              <a:rPr kumimoji="0" lang="ru-RU" sz="1600" b="0" i="1" u="sng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:</a:t>
            </a:r>
            <a:r>
              <a:rPr kumimoji="0" lang="ru-RU" sz="1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технологии развития </a:t>
            </a:r>
            <a:r>
              <a:rPr kumimoji="0" lang="ru-RU" sz="1600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эмоцоинально-волевой</a:t>
            </a:r>
            <a:r>
              <a:rPr kumimoji="0" lang="ru-RU" sz="1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сферы, коррекция поведения, </a:t>
            </a:r>
            <a:r>
              <a:rPr kumimoji="0" lang="ru-RU" sz="1600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психогимнастика</a:t>
            </a:r>
            <a:r>
              <a:rPr kumimoji="0" lang="ru-RU" sz="1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ru-RU" sz="1600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арт-терапия</a:t>
            </a:r>
            <a:r>
              <a:rPr kumimoji="0" lang="ru-RU" sz="1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артикуляционная гимнастика, технология музыкального воздействия, </a:t>
            </a:r>
            <a:r>
              <a:rPr kumimoji="0" lang="ru-RU" sz="1600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сказкотерапия</a:t>
            </a:r>
            <a:r>
              <a:rPr kumimoji="0" lang="ru-RU" sz="1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).</a:t>
            </a:r>
            <a:endParaRPr kumimoji="0" lang="ru-RU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https://cdn.wallpapersafari.com/1/80/3n9JWp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311" y="0"/>
            <a:ext cx="9127689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763688" y="1443841"/>
            <a:ext cx="612068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ru-RU" b="0" i="0" u="none" strike="noStrike" cap="none" normalizeH="0" baseline="0" dirty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1" i="0" u="sng" strike="noStrike" cap="none" normalizeH="0" baseline="0" dirty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Сегодня мы рассмотрим технологию сохранения и стимулирования здоровья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ru-RU" b="0" i="0" u="none" strike="noStrike" cap="none" normalizeH="0" baseline="0" dirty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В своей работе я  использую как традиционные, так и нетрадиционные методы: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</a:pPr>
            <a:r>
              <a:rPr kumimoji="0" lang="ru-RU" b="0" i="0" u="none" strike="noStrike" cap="none" normalizeH="0" baseline="0" dirty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пальчиковую гимнастику,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</a:pPr>
            <a:r>
              <a:rPr kumimoji="0" lang="ru-RU" b="0" i="0" u="none" strike="noStrike" cap="none" normalizeH="0" baseline="0" dirty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массаж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</a:pPr>
            <a:r>
              <a:rPr kumimoji="0" lang="ru-RU" b="0" i="0" u="none" strike="noStrike" cap="none" normalizeH="0" baseline="0" dirty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err="1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самомассаж</a:t>
            </a:r>
            <a:r>
              <a:rPr kumimoji="0" lang="ru-RU" b="0" i="0" u="none" strike="noStrike" cap="none" normalizeH="0" baseline="0" dirty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</a:pPr>
            <a:r>
              <a:rPr kumimoji="0" lang="ru-RU" b="0" i="0" u="none" strike="noStrike" cap="none" normalizeH="0" baseline="0" dirty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Су - </a:t>
            </a:r>
            <a:r>
              <a:rPr kumimoji="0" lang="ru-RU" b="0" i="0" u="none" strike="noStrike" cap="none" normalizeH="0" baseline="0" dirty="0" err="1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Джок</a:t>
            </a:r>
            <a:r>
              <a:rPr kumimoji="0" lang="ru-RU" b="0" i="0" u="none" strike="noStrike" cap="none" normalizeH="0" baseline="0" dirty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- терапию,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</a:pPr>
            <a:r>
              <a:rPr kumimoji="0" lang="ru-RU" b="0" i="0" u="none" strike="noStrike" cap="none" normalizeH="0" baseline="0" dirty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err="1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кинезиологические</a:t>
            </a:r>
            <a:r>
              <a:rPr kumimoji="0" lang="ru-RU" b="0" i="0" u="none" strike="noStrike" cap="none" normalizeH="0" baseline="0" dirty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упражнения,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</a:pPr>
            <a:r>
              <a:rPr kumimoji="0" lang="ru-RU" b="0" i="0" u="none" strike="noStrike" cap="none" normalizeH="0" baseline="0" dirty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дыхательную гимнастику,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</a:pPr>
            <a:r>
              <a:rPr kumimoji="0" lang="ru-RU" b="0" i="0" u="none" strike="noStrike" cap="none" normalizeH="0" baseline="0" dirty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релаксацию.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</a:pPr>
            <a:endParaRPr kumimoji="0" lang="ru-RU" b="0" i="0" u="none" strike="noStrike" cap="none" normalizeH="0" baseline="0" dirty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https://cdn.wallpapersafari.com/1/80/3n9JWp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259632" y="1484784"/>
            <a:ext cx="6768752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400" b="0" i="0" u="none" strike="noStrike" cap="none" normalizeH="0" baseline="0" dirty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Несомненно, что перечисленные выше методы являются составляющими </a:t>
            </a:r>
            <a:r>
              <a:rPr kumimoji="0" lang="ru-RU" sz="2400" b="0" i="0" u="none" strike="noStrike" cap="none" normalizeH="0" baseline="0" dirty="0" err="1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здоровъесберегающих</a:t>
            </a:r>
            <a:r>
              <a:rPr kumimoji="0" lang="ru-RU" sz="2400" b="0" i="0" u="none" strike="noStrike" cap="none" normalizeH="0" baseline="0" dirty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технологий. И мне  бы сегодня хотелось, уважаемые коллеги, поближе познакомить вас с вышеназванными методами. Буду рада, если данные методы вы будете использовать в своей работе.</a:t>
            </a:r>
            <a:endParaRPr kumimoji="0" lang="ru-RU" sz="2400" b="0" i="0" u="none" strike="noStrike" cap="none" normalizeH="0" baseline="0" dirty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9" name="Picture 3" descr="https://cdn.wallpapersafari.com/1/80/3n9JWp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9460" name="Rectangle 4"/>
          <p:cNvSpPr>
            <a:spLocks noChangeArrowheads="1"/>
          </p:cNvSpPr>
          <p:nvPr/>
        </p:nvSpPr>
        <p:spPr bwMode="auto">
          <a:xfrm>
            <a:off x="2267744" y="3171234"/>
            <a:ext cx="554461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sng" strike="noStrike" cap="none" normalizeH="0" baseline="0" dirty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sz="2400" b="0" i="0" u="none" strike="noStrike" cap="none" normalizeH="0" baseline="0" dirty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907704" y="2276872"/>
            <a:ext cx="4950296" cy="27084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57150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ДАВАЙТЕ ПОЗНАКОМИМСЯ!</a:t>
            </a:r>
          </a:p>
          <a:p>
            <a:pPr indent="571500" algn="just" fontAlgn="base">
              <a:spcBef>
                <a:spcPct val="0"/>
              </a:spcBef>
              <a:spcAft>
                <a:spcPct val="0"/>
              </a:spcAft>
            </a:pPr>
            <a:r>
              <a:rPr lang="ru-RU" dirty="0">
                <a:solidFill>
                  <a:srgbClr val="0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Встанем в круг! Настроимся на работу! Потрите ладони, почувствуйте тепло! Представьте, что между ладонями маленький шарик, покатаем его! А теперь поделимся теплом друг с другом: протяните ладони соседям! У нас получилась цепоч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ка дружбы»! Улыбнемся, пожелаем друг другу удачи!</a:t>
            </a:r>
          </a:p>
          <a:p>
            <a:pPr lvl="0" indent="571500" algn="just" fontAlgn="base">
              <a:spcBef>
                <a:spcPct val="0"/>
              </a:spcBef>
              <a:spcAft>
                <a:spcPct val="0"/>
              </a:spcAft>
            </a:pP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https://cdn.wallpapersafari.com/1/80/3n9JWp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773058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331640" y="1700809"/>
            <a:ext cx="684076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  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Одной из форм оздоровительной работы является – пальчиковая гимнастика.</a:t>
            </a: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 Что дает пальчиковая гимнастика детям?</a:t>
            </a:r>
          </a:p>
          <a:p>
            <a:r>
              <a:rPr lang="ru-RU" dirty="0"/>
              <a:t>• Способствует овладению навыками мелкой моторики.</a:t>
            </a:r>
          </a:p>
          <a:p>
            <a:r>
              <a:rPr lang="ru-RU" dirty="0"/>
              <a:t>• Помогает развивать речь.</a:t>
            </a:r>
          </a:p>
          <a:p>
            <a:r>
              <a:rPr lang="ru-RU" dirty="0"/>
              <a:t>• Повышает работоспособность коры головного мозга.</a:t>
            </a:r>
          </a:p>
          <a:p>
            <a:r>
              <a:rPr lang="ru-RU" dirty="0"/>
              <a:t>• Развивает у ребенка психические процессы: мышление, внимание, память, воображение.</a:t>
            </a:r>
          </a:p>
          <a:p>
            <a:r>
              <a:rPr lang="ru-RU" dirty="0"/>
              <a:t>• Снимает тревожность</a:t>
            </a:r>
          </a:p>
          <a:p>
            <a:endParaRPr lang="ru-RU" dirty="0"/>
          </a:p>
        </p:txBody>
      </p:sp>
      <p:pic>
        <p:nvPicPr>
          <p:cNvPr id="12290" name="Picture 2" descr="https://arhivurokov.ru/kopilka/uploads/user_file_542830575a346/priezientatsiia-dlia-roditieliei-znachieniie-pal-chikovoi-ghimnastiki_2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08104" y="4005064"/>
            <a:ext cx="2432871" cy="234887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https://cdn.wallpapersafari.com/1/80/3n9JWp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1187624" y="1730715"/>
            <a:ext cx="6696744" cy="31085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5715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Нужно придумать движения и продемонстрировать  </a:t>
            </a:r>
          </a:p>
          <a:p>
            <a:pPr marL="0" marR="0" lvl="0" indent="5715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гимнастику в соответствии с текстом:</a:t>
            </a:r>
            <a:endParaRPr kumimoji="0" lang="ru-RU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5715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Будем мы варить компот, </a:t>
            </a:r>
          </a:p>
          <a:p>
            <a:pPr marL="0" marR="0" lvl="0" indent="5715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</a:t>
            </a:r>
            <a:r>
              <a:rPr kumimoji="0" lang="ru-RU" sz="2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руктов нужно много. </a:t>
            </a:r>
          </a:p>
          <a:p>
            <a:pPr marL="0" marR="0" lvl="0" indent="5715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Вот: </a:t>
            </a:r>
            <a:endParaRPr kumimoji="0" lang="ru-RU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5715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Будем яблоки крошить, </a:t>
            </a:r>
            <a:endParaRPr kumimoji="0" lang="ru-RU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5715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Грушу будем мы </a:t>
            </a:r>
            <a:r>
              <a:rPr kumimoji="0" lang="ru-RU" sz="2000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рубить.Отожмем</a:t>
            </a:r>
            <a:r>
              <a:rPr kumimoji="0" lang="ru-RU" sz="2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лимонный сок,</a:t>
            </a:r>
            <a:endParaRPr kumimoji="0" lang="ru-RU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5715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Слив положим и песок.</a:t>
            </a:r>
            <a:endParaRPr kumimoji="0" lang="ru-RU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5715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Варим, варим мы компот. </a:t>
            </a:r>
            <a:endParaRPr kumimoji="0" lang="ru-RU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5715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Угостим честной народ.</a:t>
            </a:r>
            <a:endParaRPr kumimoji="0" lang="ru-RU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1" name="Picture 3" descr="https://ds04.infourok.ru/uploads/ex/000c/00004e2b-f31c0c9b/hello_html_1d2b3923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6016" y="4221088"/>
            <a:ext cx="4032448" cy="225195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445</TotalTime>
  <Words>785</Words>
  <Application>Microsoft Office PowerPoint</Application>
  <PresentationFormat>Экран (4:3)</PresentationFormat>
  <Paragraphs>90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1" baseType="lpstr">
      <vt:lpstr>Arial</vt:lpstr>
      <vt:lpstr>Calibri</vt:lpstr>
      <vt:lpstr>Times New Roman</vt:lpstr>
      <vt:lpstr>Wingdings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Microsoft</dc:creator>
  <cp:lastModifiedBy>user</cp:lastModifiedBy>
  <cp:revision>43</cp:revision>
  <dcterms:created xsi:type="dcterms:W3CDTF">2018-01-26T11:29:43Z</dcterms:created>
  <dcterms:modified xsi:type="dcterms:W3CDTF">2023-02-08T11:25:00Z</dcterms:modified>
</cp:coreProperties>
</file>