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71" r:id="rId3"/>
    <p:sldId id="260" r:id="rId4"/>
    <p:sldId id="261" r:id="rId5"/>
    <p:sldId id="272" r:id="rId6"/>
    <p:sldId id="273" r:id="rId7"/>
    <p:sldId id="274" r:id="rId8"/>
    <p:sldId id="275" r:id="rId9"/>
    <p:sldId id="276" r:id="rId10"/>
    <p:sldId id="280" r:id="rId11"/>
    <p:sldId id="284" r:id="rId12"/>
    <p:sldId id="277" r:id="rId13"/>
    <p:sldId id="278" r:id="rId14"/>
    <p:sldId id="262" r:id="rId15"/>
    <p:sldId id="267" r:id="rId16"/>
    <p:sldId id="268" r:id="rId17"/>
    <p:sldId id="285" r:id="rId18"/>
    <p:sldId id="286" r:id="rId19"/>
    <p:sldId id="287" r:id="rId20"/>
    <p:sldId id="289" r:id="rId21"/>
    <p:sldId id="288" r:id="rId22"/>
    <p:sldId id="292" r:id="rId23"/>
    <p:sldId id="293" r:id="rId24"/>
    <p:sldId id="27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0066"/>
    <a:srgbClr val="FF99FF"/>
    <a:srgbClr val="990099"/>
    <a:srgbClr val="00823B"/>
    <a:srgbClr val="39B333"/>
    <a:srgbClr val="66FF33"/>
    <a:srgbClr val="00FF00"/>
    <a:srgbClr val="CC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7" autoAdjust="0"/>
    <p:restoredTop sz="94660"/>
  </p:normalViewPr>
  <p:slideViewPr>
    <p:cSldViewPr>
      <p:cViewPr varScale="1">
        <p:scale>
          <a:sx n="82" d="100"/>
          <a:sy n="82" d="100"/>
        </p:scale>
        <p:origin x="11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99E43-185D-4397-805D-8106468760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E1C3D-4729-47C4-BEBA-4197AA4B2A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F1356-3255-48B5-A2F3-AB5ED4B0D7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F0EA4-9EE2-4DB9-95A7-2AEB387B6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42F8-74C4-4D80-B9E1-3C36286A6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EC81C-CA9E-4F9A-ADFA-865C5FE87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317F6-5F06-486C-93A9-40B83295F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0CDFA-B1B2-44C8-B92F-F11284003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765E1-B859-47E0-9134-3CC32A7B4B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CA2E-AF4F-4CF6-95D2-38D6B5AE8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53932-9919-44B6-AA20-F2704B8DB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DAD80-5008-414B-996E-B9475C5D61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27859-06C0-4739-B3BB-890E0B3015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6220C-4198-496A-B7EC-A259892804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AA988-40BE-44FA-8A96-0F8EF05A8E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A01C5-A2A0-486C-97D3-6544C102B4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9FA726-BB6C-46DC-AE33-FEE2A4F0A5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6" grpId="1"/>
      <p:bldP spid="1027" grpId="0" build="p"/>
      <p:bldP spid="1027" grpId="1" build="allAtOnce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gif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ru-RU" sz="3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Пространство детской реализации В ДО В СООТВЕТСТВИИ С ФГОС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7166"/>
            <a:ext cx="2670169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3429000"/>
            <a:ext cx="4572000" cy="147732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Подготовили:</a:t>
            </a:r>
          </a:p>
          <a:p>
            <a:pPr algn="ctr">
              <a:defRPr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b="1" i="1" dirty="0" smtClean="0">
                <a:ln w="11430"/>
                <a:solidFill>
                  <a:srgbClr val="39B3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воспитатели</a:t>
            </a:r>
          </a:p>
          <a:p>
            <a:pPr algn="ctr">
              <a:defRPr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Михайлюта Татьяна Станиславовна</a:t>
            </a:r>
          </a:p>
          <a:p>
            <a:pPr algn="ctr">
              <a:defRPr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Таран Виктория Викторовна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6"/>
            <a:ext cx="4572000" cy="46166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ln w="11430"/>
                <a:solidFill>
                  <a:srgbClr val="39B3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МБДОУ № 3«Солнышко»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86200"/>
            <a:ext cx="4143404" cy="2549077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7924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Доступность среды предполагает: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214282" y="1000108"/>
            <a:ext cx="8715436" cy="178593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Доступность для воспитанников всех помещений, где осуществляется образовательная деятельность</a:t>
            </a:r>
          </a:p>
          <a:p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Свободный доступ к играм, игрушкам, пособиям, обеспечивающим все виды детской активности</a:t>
            </a:r>
          </a:p>
          <a:p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Исправность и сохранность материалов и оборудования</a:t>
            </a:r>
          </a:p>
          <a:p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Безопасность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356992"/>
            <a:ext cx="3456384" cy="2001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86609"/>
            <a:ext cx="3111277" cy="17859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428868"/>
            <a:ext cx="7715304" cy="264687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Образовательные области:</a:t>
            </a:r>
            <a:endParaRPr lang="ru-RU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lvl="0" algn="ctr"/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 </a:t>
            </a:r>
            <a:r>
              <a:rPr lang="ru-RU" sz="24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социально-коммуникативное развитие</a:t>
            </a:r>
          </a:p>
          <a:p>
            <a:pPr lvl="0" algn="ctr"/>
            <a:r>
              <a:rPr lang="ru-RU" sz="24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 познавательное развитие</a:t>
            </a:r>
          </a:p>
          <a:p>
            <a:pPr lvl="0" algn="ctr"/>
            <a:r>
              <a:rPr lang="ru-RU" sz="24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 речевое развитие</a:t>
            </a:r>
          </a:p>
          <a:p>
            <a:pPr lvl="0" algn="ctr"/>
            <a:r>
              <a:rPr lang="ru-RU" sz="24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 художественно-эстетическое развитие</a:t>
            </a:r>
          </a:p>
          <a:p>
            <a:pPr lvl="0" algn="ctr"/>
            <a:r>
              <a:rPr lang="ru-RU" sz="24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 физическое развитие</a:t>
            </a:r>
            <a:endParaRPr lang="ru-RU" sz="2400" b="1" i="1" dirty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8429684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Развивающая предметно-пространственная среда должна отражать содержание образовательных областей: 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 descr="&amp;KHcy;&amp;ocy;&amp;chcy;&amp;ucy; &amp;Vcy;&amp;scy;&amp;iocy; &amp;Zcy;&amp;ncy;&amp;acy;&amp;tcy;&amp;softcy;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736"/>
            <a:ext cx="350046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7924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Социально-коммуникативное развитие:</a:t>
            </a:r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928670"/>
            <a:ext cx="3429024" cy="401002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</a:t>
            </a: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ППД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пожарной безопасности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</a:t>
            </a:r>
          </a:p>
          <a:p>
            <a:pPr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труда, уголок дежурств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</a:t>
            </a: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активности (центр сюжетно-ролевых игр)</a:t>
            </a:r>
          </a:p>
          <a:p>
            <a:pPr>
              <a:buFontTx/>
              <a:buChar char="-"/>
            </a:pPr>
            <a:endParaRPr lang="ru-RU" sz="2000" b="1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576" y="1268427"/>
            <a:ext cx="2277900" cy="12813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5530" y="1147331"/>
            <a:ext cx="2320823" cy="174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15037" y="3411719"/>
            <a:ext cx="1982024" cy="14865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95384" y="2758459"/>
            <a:ext cx="2084851" cy="16356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269" y="2682909"/>
            <a:ext cx="2265429" cy="169907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44761" y="1445024"/>
            <a:ext cx="1412776" cy="105958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40024" y="4961748"/>
            <a:ext cx="1892829" cy="141962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145990"/>
            <a:ext cx="2088367" cy="15662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867" y="4842765"/>
            <a:ext cx="2339752" cy="175481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686" y="4940219"/>
            <a:ext cx="2066656" cy="154999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543" y="856617"/>
            <a:ext cx="2990237" cy="22426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652945"/>
            <a:ext cx="2627081" cy="19703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60845" y="1021354"/>
            <a:ext cx="2550940" cy="19132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77844" y="3526035"/>
            <a:ext cx="2180861" cy="163564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003" y="3829280"/>
            <a:ext cx="2411760" cy="18088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2848" y="346650"/>
            <a:ext cx="2756925" cy="2067694"/>
          </a:xfrm>
          <a:prstGeom prst="rect">
            <a:avLst/>
          </a:prstGeom>
        </p:spPr>
      </p:pic>
      <p:sp>
        <p:nvSpPr>
          <p:cNvPr id="34818" name="AutoShape 4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924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Познавательное развитие:</a:t>
            </a:r>
          </a:p>
        </p:txBody>
      </p:sp>
      <p:sp>
        <p:nvSpPr>
          <p:cNvPr id="3481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071934" y="928670"/>
            <a:ext cx="4857752" cy="37242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«Мы познаём мир» 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    или Уголок краеведения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сенсорного развития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конструктивной деятельности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математического развития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экспериментирования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776" y="3046992"/>
            <a:ext cx="2304256" cy="1728192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79479" y="2849513"/>
            <a:ext cx="4005064" cy="3003798"/>
          </a:xfrm>
          <a:prstGeom prst="rect">
            <a:avLst/>
          </a:prstGeom>
        </p:spPr>
      </p:pic>
      <p:sp>
        <p:nvSpPr>
          <p:cNvPr id="35842" name="AutoShape 6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924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Речевое развитие: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786314" y="928670"/>
            <a:ext cx="4000528" cy="37242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 eaLnBrk="1" hangingPunct="1">
              <a:buNone/>
            </a:pPr>
            <a:endParaRPr lang="ru-RU" sz="2000" b="1" i="1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 eaLnBrk="1" hangingPunct="1"/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 eaLnBrk="1" hangingPunct="1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«Здравствуй, книжка!»</a:t>
            </a:r>
          </a:p>
          <a:p>
            <a:pPr eaLnBrk="1" hangingPunct="1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1" hangingPunct="1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28670"/>
            <a:ext cx="2843808" cy="2132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410998"/>
            <a:ext cx="3923928" cy="294294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304428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b="1" i="1" kern="0" dirty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Arial"/>
              </a:rPr>
              <a:t>Центр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000" b="1" i="1" kern="0" dirty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Arial"/>
              </a:rPr>
              <a:t>речевой</a:t>
            </a:r>
            <a:endParaRPr lang="ru-RU" sz="2000" b="1" i="1" kern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7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86808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Художественно-эстетическое развитие включает:</a:t>
            </a:r>
          </a:p>
        </p:txBody>
      </p:sp>
      <p:sp>
        <p:nvSpPr>
          <p:cNvPr id="15363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4786314" y="1357298"/>
            <a:ext cx="3770312" cy="37242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  <a:r>
              <a:rPr lang="ru-RU" sz="2000" b="1" i="1" dirty="0" err="1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изодеятельности</a:t>
            </a: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или уголок творчества «Умелые руки»</a:t>
            </a:r>
          </a:p>
          <a:p>
            <a:pPr algn="ctr" eaLnBrk="1" hangingPunct="1">
              <a:buFontTx/>
              <a:buChar char="-"/>
            </a:pPr>
            <a:r>
              <a:rPr lang="ru-RU" sz="2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</a:t>
            </a:r>
            <a:endParaRPr lang="ru-RU" sz="2000" b="1" i="1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 eaLnBrk="1" hangingPunct="1">
              <a:buNone/>
            </a:pPr>
            <a:r>
              <a:rPr lang="ru-RU" sz="2000" b="1" i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музыкально-театрализованной деятельности</a:t>
            </a:r>
          </a:p>
          <a:p>
            <a:pPr eaLnBrk="1" hangingPunct="1">
              <a:buFontTx/>
              <a:buChar char="-"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1" hangingPunct="1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&amp;Mcy;&amp;ocy;&amp;tcy;&amp;icy;&amp;vcy;&amp;ycy; &amp;scy;&amp;ocy;&amp;tscy;&amp;icy;&amp;acy;&amp;lcy;&amp;softcy;&amp;ncy;&amp;ocy;&amp;jcy; &amp;kcy;&amp;ocy;&amp;mcy;&amp;pcy;&amp;iecy;&amp;tcy;&amp;iecy;&amp;ncy;&amp;tcy;&amp;ncy;&amp;ocy;&amp;scy;&amp;tcy;&amp;icy; - &amp;Scy;&amp;Icy;&amp;Scy;&amp;Tcy;&amp;IEcy;&amp;Mcy;&amp;Acy; &amp;Rcy;&amp;Acy;&amp;Bcy;&amp;Ocy;&amp;Tcy;&amp;Ycy; &amp;Scy; &amp;Ocy;&amp;Dcy;&amp;Acy;&amp;Rcy;&amp;IEcy;&amp;Ncy;&amp;Ncy;&amp;Ycy;…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46" y="0"/>
            <a:ext cx="1883885" cy="203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965" y="4096154"/>
            <a:ext cx="2854877" cy="2141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11780" y="2917436"/>
            <a:ext cx="3143248" cy="2357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35" y="2018242"/>
            <a:ext cx="3458094" cy="2593571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924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Физическое развитие: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071546"/>
            <a:ext cx="3770313" cy="37242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физического развития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Центр </a:t>
            </a:r>
          </a:p>
          <a:p>
            <a:pPr algn="ctr">
              <a:buNone/>
            </a:pPr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сохранения здоровья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Спортивный уголок </a:t>
            </a:r>
            <a:r>
              <a:rPr lang="ru-RU" sz="20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«Будь здоров!»</a:t>
            </a:r>
          </a:p>
        </p:txBody>
      </p:sp>
      <p:pic>
        <p:nvPicPr>
          <p:cNvPr id="5" name="Рисунок 4" descr="&amp;Ucy;&amp;gcy;&amp;ocy;&amp;lcy;&amp;kcy;&amp;icy; &amp;vcy; &amp;gcy;&amp;rcy;&amp;ucy;&amp;pcy;&amp;pcy;&amp;iecy; &amp;dcy;&amp;iecy;&amp;tcy;&amp;scy;&amp;kcy;&amp;ocy;&amp;gcy;&amp;ocy; &amp;scy;&amp;acy;&amp;dcy;&amp;acy;. &amp;CHcy;&amp;acy;&amp;scy;&amp;tcy;&amp;softcy; 4 &quot; &amp;CHcy;&amp;iecy;&amp;lcy;&amp;yacy;&amp;bcy;&amp;icy;&amp;ncy;&amp;scy;&amp;kcy;&amp;icy;&amp;jcy; &amp;Dcy;&amp;ocy;&amp;shcy;&amp;kcy;&amp;ocy;&amp;lcy;&amp;softcy;…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825" y="3573016"/>
            <a:ext cx="3429024" cy="17894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Объект 2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36712"/>
            <a:ext cx="3245346" cy="2386273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581128"/>
            <a:ext cx="2924940" cy="205666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317" y="3933056"/>
            <a:ext cx="2987824" cy="22408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660" y="4282727"/>
            <a:ext cx="2740868" cy="20556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492" y="463192"/>
            <a:ext cx="2180861" cy="16356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901" y="2300453"/>
            <a:ext cx="2460315" cy="18452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2204864"/>
            <a:ext cx="2376264" cy="17821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57166"/>
            <a:ext cx="2596931" cy="19476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00298" y="357166"/>
            <a:ext cx="480772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Требования к зонам: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066485"/>
              </p:ext>
            </p:extLst>
          </p:nvPr>
        </p:nvGraphicFramePr>
        <p:xfrm>
          <a:off x="285720" y="1000108"/>
          <a:ext cx="4572032" cy="4445116"/>
        </p:xfrm>
        <a:graphic>
          <a:graphicData uri="http://schemas.openxmlformats.org/drawingml/2006/table">
            <a:tbl>
              <a:tblPr/>
              <a:tblGrid>
                <a:gridCol w="457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5884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Социально-коммуникативное развитие</a:t>
                      </a:r>
                    </a:p>
                  </a:txBody>
                  <a:tcPr marL="42314" marR="423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923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фотографий, символов, отражающих жизнь группы, эмоции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атрибутов, игрушек, предметов – заместителей для сюжетно-ролевых игр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уголка дежурств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Наглядная информация для родителей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пособий, сделанных педагогами совместно с детьми и родителями</a:t>
                      </a:r>
                    </a:p>
                  </a:txBody>
                  <a:tcPr marL="42314" marR="4231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3891" y="4224281"/>
            <a:ext cx="3044958" cy="17127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033" y="3534853"/>
            <a:ext cx="3851920" cy="21667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25" y="4941168"/>
            <a:ext cx="2346593" cy="17599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146" y="851542"/>
            <a:ext cx="3044957" cy="2283718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616689"/>
              </p:ext>
            </p:extLst>
          </p:nvPr>
        </p:nvGraphicFramePr>
        <p:xfrm>
          <a:off x="214282" y="428604"/>
          <a:ext cx="4789766" cy="5088628"/>
        </p:xfrm>
        <a:graphic>
          <a:graphicData uri="http://schemas.openxmlformats.org/drawingml/2006/table">
            <a:tbl>
              <a:tblPr/>
              <a:tblGrid>
                <a:gridCol w="4789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7650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Познавательное </a:t>
                      </a:r>
                      <a:r>
                        <a:rPr lang="ru-RU" sz="2800" b="1" dirty="0" smtClean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развитие</a:t>
                      </a:r>
                    </a:p>
                  </a:txBody>
                  <a:tcPr marL="42314" marR="423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2125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календарей природы, коллекций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атрибутов и пособий для исследовательской деятельности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Наличия материалов для сенсорного образования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наглядного материала, игр, пособий для ознакомления с окружающим миром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художественной и энциклопедической литературы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материалов по правилам безопасности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дидактических и развивающих игр</a:t>
                      </a:r>
                    </a:p>
                  </a:txBody>
                  <a:tcPr marL="42314" marR="4231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Рисунок 6" descr="&amp;Gcy;&amp;Ucy;&amp;Ocy; &quot;&amp;YAcy;&amp;scy;&amp;lcy;&amp;icy;-&amp;scy;&amp;acy;&amp;dcy; 522 &amp;gcy;.&amp;Mcy;&amp;icy;&amp;ncy;&amp;scy;&amp;kcy;&amp;acy;&quot; :: &amp;Dcy;&amp;ocy;&amp;bcy;&amp;rcy;&amp;ocy; &amp;pcy;&amp;ocy;&amp;zhcy;&amp;acy;&amp;lcy;&amp;ocy;&amp;vcy;&amp;acy;&amp;tcy;&amp;softcy;!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407" y="214290"/>
            <a:ext cx="2346593" cy="155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57016" y="1708543"/>
            <a:ext cx="2112234" cy="158417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884" y="4744446"/>
            <a:ext cx="2699792" cy="20248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876" y="2684897"/>
            <a:ext cx="2771800" cy="20788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659" y="4509120"/>
            <a:ext cx="2987824" cy="22408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676" y="2564904"/>
            <a:ext cx="2931790" cy="2198843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635796"/>
              </p:ext>
            </p:extLst>
          </p:nvPr>
        </p:nvGraphicFramePr>
        <p:xfrm>
          <a:off x="285720" y="-63231"/>
          <a:ext cx="4572032" cy="4428336"/>
        </p:xfrm>
        <a:graphic>
          <a:graphicData uri="http://schemas.openxmlformats.org/drawingml/2006/table">
            <a:tbl>
              <a:tblPr/>
              <a:tblGrid>
                <a:gridCol w="457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785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Речевое развитие</a:t>
                      </a:r>
                    </a:p>
                  </a:txBody>
                  <a:tcPr marL="42314" marR="423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720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наборов предметных и сюжетных картинок, альбомов, иллюстраций, открыток, фотографий по разным темам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картотеки речевых игр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разных видов театров (пальчиковый, плоскостной, теневой, </a:t>
                      </a:r>
                      <a:r>
                        <a:rPr lang="ru-RU" sz="2000" b="1" i="1" dirty="0" err="1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фланелеграф</a:t>
                      </a:r>
                      <a:r>
                        <a:rPr lang="ru-RU" sz="20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 и др.)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атрибутов для театрализованных игр (маски, шапочки)</a:t>
                      </a:r>
                    </a:p>
                  </a:txBody>
                  <a:tcPr marL="42314" marR="4231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99659" y="569962"/>
            <a:ext cx="2564904" cy="1923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45359"/>
            <a:ext cx="1779662" cy="23728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79" y="4365104"/>
            <a:ext cx="2784308" cy="2088231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Организация развивающей предметно-пространственной среды в свете требований ФГОС 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858280" cy="378621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200" b="1" dirty="0" smtClean="0"/>
              <a:t>		</a:t>
            </a:r>
            <a:r>
              <a:rPr lang="ru-RU" sz="1600" b="1" dirty="0" smtClean="0">
                <a:solidFill>
                  <a:srgbClr val="C00000"/>
                </a:solidFill>
                <a:latin typeface="Georgia" pitchFamily="18" charset="0"/>
              </a:rPr>
              <a:t>Образовательная среда – </a:t>
            </a: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совокупность условий, целенаправленно создаваемых в целях обеспечения полноценного образования и развития детей.</a:t>
            </a:r>
          </a:p>
          <a:p>
            <a:pPr algn="just">
              <a:buFont typeface="Wingdings" pitchFamily="2" charset="2"/>
              <a:buNone/>
            </a:pPr>
            <a:r>
              <a:rPr lang="ru-RU" sz="1600" b="1" dirty="0" smtClean="0">
                <a:latin typeface="Georgia" pitchFamily="18" charset="0"/>
              </a:rPr>
              <a:t>		</a:t>
            </a:r>
            <a:r>
              <a:rPr lang="ru-RU" sz="1600" b="1" dirty="0" smtClean="0">
                <a:solidFill>
                  <a:srgbClr val="C00000"/>
                </a:solidFill>
                <a:latin typeface="Georgia" pitchFamily="18" charset="0"/>
              </a:rPr>
              <a:t>Развивающая предметно-пространственная среда </a:t>
            </a:r>
            <a:r>
              <a:rPr lang="ru-RU" sz="1600" b="1" dirty="0" smtClean="0">
                <a:latin typeface="Georgia" pitchFamily="18" charset="0"/>
              </a:rPr>
              <a:t>– </a:t>
            </a: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pPr algn="just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	</a:t>
            </a:r>
            <a:r>
              <a:rPr lang="en-US" sz="1600" b="1" dirty="0" smtClean="0">
                <a:solidFill>
                  <a:srgbClr val="00823B"/>
                </a:solidFill>
                <a:latin typeface="Georgia" pitchFamily="18" charset="0"/>
              </a:rPr>
              <a:t>	</a:t>
            </a:r>
            <a:r>
              <a:rPr lang="ru-RU" sz="1600" b="1" dirty="0" smtClean="0">
                <a:latin typeface="Georgia" pitchFamily="18" charset="0"/>
              </a:rPr>
              <a:t>	</a:t>
            </a:r>
            <a:r>
              <a:rPr lang="en-US" sz="1600" b="1" dirty="0" smtClean="0">
                <a:latin typeface="Georgia" pitchFamily="18" charset="0"/>
              </a:rPr>
              <a:t>	</a:t>
            </a:r>
            <a:endParaRPr lang="ru-RU" sz="1600" b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763091"/>
            <a:ext cx="3411871" cy="25589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127" y="2321496"/>
            <a:ext cx="3163844" cy="17796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368" y="1305981"/>
            <a:ext cx="2915816" cy="2186862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156526"/>
              </p:ext>
            </p:extLst>
          </p:nvPr>
        </p:nvGraphicFramePr>
        <p:xfrm>
          <a:off x="285720" y="500042"/>
          <a:ext cx="4500594" cy="4878902"/>
        </p:xfrm>
        <a:graphic>
          <a:graphicData uri="http://schemas.openxmlformats.org/drawingml/2006/table">
            <a:tbl>
              <a:tblPr/>
              <a:tblGrid>
                <a:gridCol w="4500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</a:p>
                  </a:txBody>
                  <a:tcPr marL="42314" marR="423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88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материалов  для ИЗО, их разнообразие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литературы по искусству, репродукций, открыток и альбомов для рассматривания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конструкторов и строительного материала, игрушек для обыгрывания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природного и бросового материала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музыкальных инструментов, игрушек, технические средства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дидактических игр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42314" marR="4231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32656"/>
            <a:ext cx="2651787" cy="19888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129" y="4093451"/>
            <a:ext cx="3131840" cy="234888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428604"/>
          <a:ext cx="4071966" cy="4500594"/>
        </p:xfrm>
        <a:graphic>
          <a:graphicData uri="http://schemas.openxmlformats.org/drawingml/2006/table">
            <a:tbl>
              <a:tblPr/>
              <a:tblGrid>
                <a:gridCol w="4071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829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Физическое  развитие</a:t>
                      </a:r>
                    </a:p>
                  </a:txBody>
                  <a:tcPr marL="42314" marR="423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230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Наличие атрибутов для подвижных игр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спортивных игр (городки, бадминтон, теннис и др.)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в группе условий для проведения закаливания и профилактики плоскостопия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нестандартного оборудования, изготовленного воспитателями и родителями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823B"/>
                          </a:solidFill>
                          <a:latin typeface="Georgia" pitchFamily="18" charset="0"/>
                          <a:ea typeface="Calibri"/>
                          <a:cs typeface="Times New Roman"/>
                        </a:rPr>
                        <a:t>- Наличие выносного материала для проведения подвижных игр на прогулке</a:t>
                      </a:r>
                    </a:p>
                  </a:txBody>
                  <a:tcPr marL="42314" marR="4231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013" y="448482"/>
            <a:ext cx="2951820" cy="19678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5423" y="3065537"/>
            <a:ext cx="3429000" cy="257175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ед разв среда 4 гр 07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97288"/>
            <a:ext cx="3386624" cy="26967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99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881" y="3721665"/>
            <a:ext cx="6504582" cy="295560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525" y="1716598"/>
            <a:ext cx="2651787" cy="198884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0042"/>
            <a:ext cx="885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Игровая зона групповой</a:t>
            </a:r>
            <a:r>
              <a:rPr kumimoji="0" lang="ru-RU" sz="2400" b="1" i="0" u="none" strike="noStrike" normalizeH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комнаты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нужна для проведения игр технологии ТРИЗ, подвижных речевых игр, </a:t>
            </a:r>
            <a:r>
              <a:rPr kumimoji="0" lang="ru-RU" sz="2400" b="1" i="0" u="none" strike="noStrike" normalizeH="0" baseline="0" dirty="0" err="1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физминуток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normalizeH="0" baseline="0" dirty="0" err="1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логоритмики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normalizeH="0" baseline="0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28596" y="361543"/>
            <a:ext cx="350046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Для консультативно-просветительной работы с родителями в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групповой и приемной комнате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организован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23B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уголок семьи.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823B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Здесь расположено информационное окно, с краткой информацией для родителей, папка с рекомендациями, представлена специальная литература и меняющаяся подборка речевых игр.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  <p:pic>
        <p:nvPicPr>
          <p:cNvPr id="3" name="Рисунок 2" descr="пред разв среда 4 гр 08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71480"/>
            <a:ext cx="3571868" cy="3714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90099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пред разв среда 4 гр 07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4429132"/>
            <a:ext cx="3000364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пред разв среда 4 гр 07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714884"/>
            <a:ext cx="2714644" cy="185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33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9"/>
          <p:cNvSpPr>
            <a:spLocks noGrp="1" noChangeArrowheads="1"/>
          </p:cNvSpPr>
          <p:nvPr>
            <p:ph type="ctrTitle"/>
          </p:nvPr>
        </p:nvSpPr>
        <p:spPr>
          <a:xfrm>
            <a:off x="285720" y="1142984"/>
            <a:ext cx="857256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Поэтому, важным является  среда, в которой проходит воспитательный процесс. </a:t>
            </a:r>
            <a:b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endParaRPr lang="ru-RU" sz="32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&amp;Kcy;&amp;Acy;&amp;ZHcy;&amp;Dcy;&amp;Ocy;&amp;Mcy;&amp;Ucy; &amp;Pcy;&amp;Ucy;&amp;Zcy;&amp;Icy;&amp;Kcy;&amp;Ucy; &amp;Pcy;&amp;Ocy; &amp;Kcy;&amp;Acy;&amp;Rcy;&amp;Acy;&amp;Pcy;&amp;Ucy;&amp;Zcy;&amp;Icy;&amp;Kcy;&amp;Ucy; (&amp;Ncy;&amp;Ocy;&amp;Vcy;&amp;Ocy;&amp;Kcy;&amp;Ucy;&amp;Zcy;&amp;Ncy;&amp;IEcy;&amp;TScy;&amp;Kcy;&amp;Icy;&amp;Jcy; &amp;Mcy;&amp;Acy;&amp;Gcy; &amp;Pcy;&amp;Rcy;&amp;Ocy;&amp;Dcy;&amp;Ocy;&amp;Lcy;&amp;ZHcy;&amp;IEcy;&amp;Ncy;&amp;Icy;&amp;IEcy;)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496"/>
            <a:ext cx="70723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-500098" y="274638"/>
            <a:ext cx="1014419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ПДР в </a:t>
            </a:r>
            <a:b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среднем  дошкольном возрасте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428736"/>
            <a:ext cx="8686800" cy="45259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В среднем дошкольном возрасте происходит интенсивное развитие интеллектуальной, нравственно-волевой и эмоциональной сфер личности. Переход в среднюю группу связан с изменением психологической позиции детей: они впервые начинают ощущать себя старшими среди других детей в детском саду. Воспитатель помогает дошкольникам понять это новое положение.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Пространство детской реализации в ДОУ организуется так, чтобы каждый ребёнок имел возможность заниматься любимым делом. Размещение оборудования по секторам позволяет детям объединиться подгруппами  по общим интересам (конструирование, рисование, ручной труд, театрально-игровая деятельность, экспериментирование). Обязательными в оборудовании являются материалы, активизирующие познавательную деятельность, развивающие игры, технические устройства и игрушки и т.д. Широко используются материалы, побуждающие детей к освоению грамоты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-71502" y="357166"/>
            <a:ext cx="9215502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sz="28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Основные составляющие при проектировании предметно-развивающей среды в группе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b="1" i="1" dirty="0" smtClean="0">
                <a:solidFill>
                  <a:srgbClr val="C00000"/>
                </a:solidFill>
                <a:latin typeface="Georgia" pitchFamily="18" charset="0"/>
              </a:rPr>
              <a:t>ПРОСТРАНСТВО;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b="1" i="1" dirty="0" smtClean="0">
                <a:solidFill>
                  <a:srgbClr val="C00000"/>
                </a:solidFill>
                <a:latin typeface="Georgia" pitchFamily="18" charset="0"/>
              </a:rPr>
              <a:t>ВРЕМЯ;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b="1" i="1" dirty="0" smtClean="0">
                <a:solidFill>
                  <a:srgbClr val="C00000"/>
                </a:solidFill>
                <a:latin typeface="Georgia" pitchFamily="18" charset="0"/>
              </a:rPr>
              <a:t>ПРЕДМЕТНОЕ ОКРУЖЕНИЕ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b="1" dirty="0" smtClean="0">
                <a:latin typeface="Georgia" pitchFamily="18" charset="0"/>
              </a:rPr>
              <a:t>      	</a:t>
            </a:r>
            <a:r>
              <a:rPr lang="ru-RU" sz="1600" b="1" dirty="0" smtClean="0">
                <a:solidFill>
                  <a:srgbClr val="00823B"/>
                </a:solidFill>
                <a:latin typeface="Georgia" pitchFamily="18" charset="0"/>
              </a:rPr>
              <a:t>Такое проектирование среды показывает её влияние на развитие ребёнка. Проектирование среды с использованием таких составляющих позволяет представить все особенности жизнедеятельности ребёнка в среде. Успешность влияния развивающей среды на ребёнка обусловлена её активностью в этой среде. Вся организация педагогического процесса предполагает свободу передвижения ребёнка. В среде необходимо выделить следующие зоны для разного вида активности:</a:t>
            </a:r>
          </a:p>
          <a:p>
            <a:pPr algn="ctr" eaLnBrk="1" hangingPunct="1"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</a:rPr>
              <a:t>рабочая;</a:t>
            </a:r>
          </a:p>
          <a:p>
            <a:pPr algn="ctr" eaLnBrk="1" hangingPunct="1"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</a:rPr>
              <a:t>активная;</a:t>
            </a:r>
          </a:p>
          <a:p>
            <a:pPr algn="ctr" eaLnBrk="1" hangingPunct="1">
              <a:lnSpc>
                <a:spcPct val="90000"/>
              </a:lnSpc>
              <a:buFontTx/>
              <a:buChar char="-"/>
            </a:pPr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</a:rPr>
              <a:t>спокойная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900115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Развивающая предметно-пространственная среда должна быть: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428737"/>
            <a:ext cx="7902050" cy="42325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Содержательно-насыщенной</a:t>
            </a:r>
          </a:p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Полифункциональной</a:t>
            </a:r>
          </a:p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Трансформируемой</a:t>
            </a:r>
          </a:p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Вариативной</a:t>
            </a:r>
          </a:p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Доступной</a:t>
            </a:r>
          </a:p>
          <a:p>
            <a:r>
              <a:rPr lang="ru-RU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Безопасной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570500"/>
            <a:ext cx="2808312" cy="2607718"/>
          </a:xfrm>
          <a:prstGeom prst="rect">
            <a:avLst/>
          </a:prstGeom>
        </p:spPr>
      </p:pic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786842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Насыщенность среды предполагает: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928670"/>
            <a:ext cx="8501122" cy="142876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Разнообразие материалов, оборудования, инвентаря в группе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Должна соответствовать возрастным особенностям и содержанию программы</a:t>
            </a:r>
          </a:p>
          <a:p>
            <a:pPr algn="ctr">
              <a:lnSpc>
                <a:spcPct val="90000"/>
              </a:lnSpc>
            </a:pPr>
            <a:endParaRPr lang="ru-RU" sz="2400" b="1" dirty="0" smtClean="0">
              <a:ln w="11430"/>
              <a:solidFill>
                <a:srgbClr val="00823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570500"/>
            <a:ext cx="2915816" cy="218686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4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3820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Полифункциональность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материалов предполагает: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1357298"/>
            <a:ext cx="8715436" cy="22812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80000"/>
              </a:lnSpc>
            </a:pPr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Возможность разнообразного использования различных составляющих предметной среды (детская мебель, маты, мягкие модули, ширмы и т.д.)</a:t>
            </a:r>
          </a:p>
          <a:p>
            <a:pPr>
              <a:lnSpc>
                <a:spcPct val="80000"/>
              </a:lnSpc>
            </a:pPr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Наличие не обладающих жёстко закреплённым способом употребления полифункциональных предметов (в т.ч. природные материалы, предметы-заместители)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85828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Трансформируемость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пространства обеспечивает возможность изменений РПП среды в зависимости: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857364"/>
            <a:ext cx="7072362" cy="37242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образовательной ситуации</a:t>
            </a:r>
          </a:p>
          <a:p>
            <a:r>
              <a:rPr lang="ru-RU" sz="24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меняющихся интересов детей</a:t>
            </a:r>
          </a:p>
          <a:p>
            <a:r>
              <a:rPr lang="ru-RU" sz="24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возможностей детей</a:t>
            </a:r>
          </a:p>
        </p:txBody>
      </p:sp>
      <p:pic>
        <p:nvPicPr>
          <p:cNvPr id="6" name="Содержимое 5" descr="пред разв среда 4 гр 051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501008"/>
            <a:ext cx="3559968" cy="214314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34" y="3501008"/>
            <a:ext cx="2928926" cy="21966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4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6868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Вариативность среды предполагает:</a:t>
            </a:r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14282" y="928670"/>
            <a:ext cx="9787006" cy="206693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Наличие различных пространств,</a:t>
            </a:r>
          </a:p>
          <a:p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Периодическую сменяемость игрового материала,</a:t>
            </a:r>
          </a:p>
          <a:p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Разнообразие материалов и игрушек для </a:t>
            </a:r>
          </a:p>
          <a:p>
            <a:pPr>
              <a:buNone/>
            </a:pPr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 обеспечения свободного выбора детьми,</a:t>
            </a:r>
          </a:p>
          <a:p>
            <a:r>
              <a:rPr lang="ru-RU" sz="2200" b="1" dirty="0" smtClean="0">
                <a:ln w="11430"/>
                <a:solidFill>
                  <a:srgbClr val="00823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Появление новых предметов.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56992"/>
            <a:ext cx="3707904" cy="2085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785" y="3012641"/>
            <a:ext cx="3085728" cy="23142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1574</TotalTime>
  <Words>944</Words>
  <Application>Microsoft Office PowerPoint</Application>
  <PresentationFormat>Экран (4:3)</PresentationFormat>
  <Paragraphs>132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Georgia</vt:lpstr>
      <vt:lpstr>Times New Roman</vt:lpstr>
      <vt:lpstr>Wingdings</vt:lpstr>
      <vt:lpstr>Тема15</vt:lpstr>
      <vt:lpstr>Пространство детской реализации В ДО В СООТВЕТСТВИИ С ФГОС</vt:lpstr>
      <vt:lpstr>Организация развивающей предметно-пространственной среды в свете требований ФГОС  </vt:lpstr>
      <vt:lpstr>ПДР в  среднем  дошкольном возрасте</vt:lpstr>
      <vt:lpstr>Основные составляющие при проектировании предметно-развивающей среды в группе</vt:lpstr>
      <vt:lpstr>Развивающая предметно-пространственная среда должна быть:</vt:lpstr>
      <vt:lpstr>Насыщенность среды предполагает:</vt:lpstr>
      <vt:lpstr>Полифункциональность материалов предполагает:</vt:lpstr>
      <vt:lpstr>Трансформируемость пространства обеспечивает возможность изменений РПП среды в зависимости:</vt:lpstr>
      <vt:lpstr>Вариативность среды предполагает:</vt:lpstr>
      <vt:lpstr>Доступность среды предполагает:</vt:lpstr>
      <vt:lpstr>Презентация PowerPoint</vt:lpstr>
      <vt:lpstr>Социально-коммуникативное развитие:</vt:lpstr>
      <vt:lpstr>Познавательное развитие:</vt:lpstr>
      <vt:lpstr>Речевое развитие:</vt:lpstr>
      <vt:lpstr> Художественно-эстетическое развитие включает:</vt:lpstr>
      <vt:lpstr>Физическое развитие: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Поэтому, важным является  среда, в которой проходит воспитательный процесс.  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РАЗВИВАЮЩАЯ СРЕДА В ГРУППЕ В СООТВЕТСТВИИ С ФГОС</dc:title>
  <dc:creator>user</dc:creator>
  <cp:lastModifiedBy>1</cp:lastModifiedBy>
  <cp:revision>70</cp:revision>
  <dcterms:created xsi:type="dcterms:W3CDTF">2014-10-14T16:44:31Z</dcterms:created>
  <dcterms:modified xsi:type="dcterms:W3CDTF">2023-02-08T07:49:36Z</dcterms:modified>
</cp:coreProperties>
</file>