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59" r:id="rId4"/>
    <p:sldId id="263" r:id="rId5"/>
    <p:sldId id="264" r:id="rId6"/>
    <p:sldId id="262" r:id="rId7"/>
    <p:sldId id="261" r:id="rId8"/>
    <p:sldId id="273" r:id="rId9"/>
    <p:sldId id="272" r:id="rId10"/>
    <p:sldId id="274" r:id="rId11"/>
    <p:sldId id="277" r:id="rId12"/>
    <p:sldId id="276" r:id="rId13"/>
    <p:sldId id="278" r:id="rId14"/>
    <p:sldId id="279" r:id="rId15"/>
    <p:sldId id="280" r:id="rId16"/>
    <p:sldId id="281" r:id="rId17"/>
    <p:sldId id="269" r:id="rId18"/>
    <p:sldId id="283" r:id="rId19"/>
    <p:sldId id="284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F116B"/>
    <a:srgbClr val="66FF33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s://fs.znanio.ru/d5af0e/a7/32/a6458c6806d63bde2f5193ae98f4761aa3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novokuznetsk.ru/wp-content/uploads/2017/02/zhhn2kcopbtfuzomcelj_1486625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71" y="1340767"/>
            <a:ext cx="7246881" cy="459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33809" y="239479"/>
            <a:ext cx="7246881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anose="02000600000000000000" pitchFamily="2" charset="0"/>
              </a:rPr>
              <a:t>МБДОУ «ДЕТСКИЙ САД « Паровозик»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anose="02000600000000000000" pitchFamily="2" charset="0"/>
              </a:rPr>
              <a:t>г. Мичуринска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anose="02000600000000000000" pitchFamily="2" charset="0"/>
              </a:rPr>
              <a:t>ПРЕЗЕНТАЦИЯ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Print" panose="02000600000000000000" pitchFamily="2" charset="0"/>
              </a:rPr>
              <a:t>на тему: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5427" y="1938076"/>
            <a:ext cx="691276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Роль 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нетрадиционных техник рисования в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развитии детей раннего возраста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5292080" y="5978717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b="1" dirty="0" smtClean="0">
                <a:ln w="18000">
                  <a:solidFill>
                    <a:srgbClr val="5ECCF3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Педагог-психолог: </a:t>
            </a:r>
          </a:p>
          <a:p>
            <a:pPr lvl="0" algn="r"/>
            <a:r>
              <a:rPr lang="ru-RU" sz="2400" b="1" dirty="0" smtClean="0">
                <a:ln w="18000">
                  <a:solidFill>
                    <a:srgbClr val="5ECCF3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Сафонова М.В.</a:t>
            </a:r>
            <a:endParaRPr lang="ru-RU" sz="2400" b="1" dirty="0">
              <a:ln w="18000">
                <a:solidFill>
                  <a:srgbClr val="5ECCF3">
                    <a:satMod val="140000"/>
                  </a:srgb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0553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8640"/>
            <a:ext cx="73448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исование 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ватными палочками </a:t>
            </a:r>
          </a:p>
        </p:txBody>
      </p:sp>
      <p:pic>
        <p:nvPicPr>
          <p:cNvPr id="4100" name="Picture 4" descr="https://www.detkipodelki.ru/upload/027/u2754/e/2/a66957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232" y="1988840"/>
            <a:ext cx="324035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ytimg.com/vi/BhgLhdKbmxI/maxres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6" t="7350" r="12631" b="2067"/>
          <a:stretch/>
        </p:blipFill>
        <p:spPr bwMode="auto">
          <a:xfrm>
            <a:off x="711670" y="3729668"/>
            <a:ext cx="3951162" cy="279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0-tub-ua.yandex.net/i?id=97ff5268ec894c0273e153d7e3a73d03&amp;n=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0" r="6319" b="19841"/>
          <a:stretch/>
        </p:blipFill>
        <p:spPr bwMode="auto">
          <a:xfrm>
            <a:off x="1475656" y="736766"/>
            <a:ext cx="4012655" cy="271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7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" y="188640"/>
            <a:ext cx="9144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Рисование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на манной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крупе, чайной заварке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122" name="Picture 2" descr="https://www.detkipodelki.ru/upload/027/u2754/f/c/originalnoe-risovanie-images-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3563" r="11921" b="9548"/>
          <a:stretch/>
        </p:blipFill>
        <p:spPr bwMode="auto">
          <a:xfrm rot="16200000">
            <a:off x="1052983" y="836046"/>
            <a:ext cx="329361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yt3.ggpht.com/a/AATXAJxwsAqD4au0q7Jgpg1mpckq7eL-gZp6uDnZEw=s900-c-k-c0xffffffff-no-rj-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73438"/>
            <a:ext cx="3406714" cy="296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68264" y="4096584"/>
            <a:ext cx="3728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4my-kids.com/wp-content/uploads/2020/01/risovanie-na-manke-domik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9" r="10350" b="14671"/>
          <a:stretch/>
        </p:blipFill>
        <p:spPr bwMode="auto">
          <a:xfrm>
            <a:off x="1691683" y="3804159"/>
            <a:ext cx="3384376" cy="291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maam.ru/upload/blogs/detsad-929771-151110902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6" t="46134" r="26864"/>
          <a:stretch/>
        </p:blipFill>
        <p:spPr bwMode="auto">
          <a:xfrm>
            <a:off x="5076059" y="764656"/>
            <a:ext cx="3084190" cy="293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5846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Рисование на цветном 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песке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6148" name="Picture 4" descr="https://i.mycdn.me/image?id=858907273187&amp;t=3&amp;plc=WEB&amp;tkn=*hNx4TV6hnyyTb8CdUduE11RMOZ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21" r="19063" b="4969"/>
          <a:stretch/>
        </p:blipFill>
        <p:spPr bwMode="auto">
          <a:xfrm>
            <a:off x="1417489" y="773415"/>
            <a:ext cx="3331565" cy="243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062013.imgbb.ru/community/43/435421/b4af17ea3548b6548e05d860fcff3a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" t="8791" r="50000" b="8138"/>
          <a:stretch/>
        </p:blipFill>
        <p:spPr bwMode="auto">
          <a:xfrm>
            <a:off x="5589959" y="1196752"/>
            <a:ext cx="3517007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ds04.infourok.ru/uploads/ex/132e/0012148d-c595d0e1/hello_html_c3467f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22" r="38037"/>
          <a:stretch/>
        </p:blipFill>
        <p:spPr bwMode="auto">
          <a:xfrm>
            <a:off x="755576" y="3346823"/>
            <a:ext cx="4655393" cy="332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2129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Тычок 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жесткой полусухой кистью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8194" name="Picture 2" descr="https://www.maam.ru/upload/blogs/detsad-38110-14598712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38" y="980727"/>
            <a:ext cx="3890814" cy="249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ds05.infourok.ru/uploads/ex/0149/000de3f8-d5a0af34/hello_html_m43d6a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38" y="3648639"/>
            <a:ext cx="3923928" cy="294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1.wp.com/maam.ru/upload/blogs/e323d9485df872f1aea5b977039877d2.jp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t="8020" r="5018" b="6952"/>
          <a:stretch/>
        </p:blipFill>
        <p:spPr bwMode="auto">
          <a:xfrm>
            <a:off x="131102" y="1556791"/>
            <a:ext cx="4611604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587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ua.yandex.net/i?id=a94d97d59d9f2437bda2afc5ff6cfb8e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791" y="1114453"/>
            <a:ext cx="4135317" cy="264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исование штампами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из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овощей и фруктов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2052" name="Picture 4" descr="https://i0.wp.com/luckclub.ru/images/luckclub/2018/08/3bc2ab2416e50cc88470d987863d29ea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917812"/>
            <a:ext cx="3694785" cy="277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row-clever.com/wp-content/uploads/2013/05/IMG_24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6" t="5810" r="4655" b="7694"/>
          <a:stretch/>
        </p:blipFill>
        <p:spPr bwMode="auto">
          <a:xfrm>
            <a:off x="4283968" y="3995785"/>
            <a:ext cx="3682988" cy="261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https://yandex-images.clstorage.net/ni9mr7365/c4ee70xQe/L_9-arHhHA0NXsm53Zfr1H9AlouuLYmmE0GKYp6wn7W9kMluR7aV7RcU6V6_5-irpbj73tnaoHiU3z5BI8JoTjK_ehP5sSF4NU-RnKzrBzya_CZjQ9kIRpPomzP_xcPMiNXQ8_v-qcwTODDH707l0_DoFpYEN7zBYR4n6cMuSUbXitd6KSF1CWmX5cVxS7dwoly6E9PdeApXcB_7j933iej1UNfirpVsa4DYdzeyyZewONY6uMM0cVnqNwWLuqESz-6nhvG5wWlt6-U1sefTpLK0PqPbnbRyO0Tb8595GxmUyQwLTqLdxEuULLeX8vEL-KxOqjyDRNmZeuNBj55B9muON5qJoTUBsdPNiY23KxSKIO7Ld90wYr_MP4P38eeFVN1AN-5WvbTLZNyrz_bpY2QweiJIA3C1_b4zZetOtabjHidOpfVB8cWDwYl983Ooqpxyt-PZ_IKnFMcXnzVvxXgNQJeq5jlYe1h0m2cuPVecPBY6PBvQPTXSl02vkvFuB5YHNs2h_fl9zyUNCYcfVCYgEofrxYje32RvBwuZwxn0qUAHFnqdUIOE-AvPRrVD6NhePmQfaC017uuBB359JjfWa06lhTVdecupBd0PU3gmJHqzG4EUmuOw-y_nAYPx4PWUG8JeRTC73NhH3wbti6igujIIOwy1wb7PSX8-EUaPqlvOPWFRlWlL6eHpa_P02lSaxxvB_AZTWG8PE-X7HWiBjJPK4lXsx1CgA5feBQNI2Jai9CeIOVGCJ_E7FgFyD96nyu15ofmB4109BcdzcBYwYpOboSTSs8Q_V4vJQ32IxcBDJnqNLEtEyAM_NunjiCw-5pinfCmpMvdJA1bBwjNmB7Yx0dH18bs1cR2f06QyxIoXz5Xwbpvs1z9_zUPhfJUUxy7mSSx3KOQn49Jt1-z83oLQkyBteb7DhQ_WLbLDdmP6OZkJbTmzWWHNa9PcBvxyj-NBfOLvNOPX2z2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yandex-images.clstorage.net/ni9mr7365/c4ee70xQe/L_9-arHhHA0NXsm53Zfr1H9AlouuLYmmE0GKYp6wn7W9kMluR7aV7RcU6V6_5-irpbj73tnaoHiU3z5BI8JoTjK_ehP5sSF4NU-RnKzrBzya_CZjQ9kIRpPomzP_xcPMiNXQ8_v-qcwTODDH707l0_DoFpYEN7zBYR4n6cMuSUbXitd6KSF1CWmX5cVxS7dwoly6E9PdeApXcB_7j933iej1UNfirpVsa4DYdzeyyZewONY6uMM0cVnqNwWLuqESz-6nhvG5wWlt6-U1sefTpLK0PqPbnbRyO0Tb8595GxmUyQwLTqLdxEuULLeX8vEL-KxOqjyDRNmZeuNBj55B9muON5qJoTUBsdPNiY23KxSKIO7Ld90wYr_MP4P38eeFVN1AN-5WvbTLZNyrz_bpY2QweiJIA3C1_b4zZetOtabjHidOpfVB8cWDwYl983Ooqpxyt-PZ_IKnFMcXnzVvxXgNQJeq5jlYe1h0m2cuPVecPBY6PBvQPTXSl02vkvFuB5YHNs2h_fl9zyUNCYcfVCYgEofrxYje32RvBwuZwxn0qUAHFnqdUIOE-AvPRrVD6NhePmQfaC017uuBB359JjfWa06lhTVdecupBd0PU3gmJHqzG4EUmuOw-y_nAYPx4PWUG8JeRTC73NhH3wbti6igujIIOwy1wb7PSX8-EUaPqlvOPWFRlWlL6eHpa_P02lSaxxvB_AZTWG8PE-X7HWiBjJPK4lXsx1CgA5feBQNI2Jai9CeIOVGCJ_E7FgFyD96nyu15ofmB4109BcdzcBYwYpOboSTSs8Q_V4vJQ32IxcBDJnqNLEtEyAM_NunjiCw-5pinfCmpMvdJA1bBwjNmB7Yx0dH18bs1cR2f06QyxIoXz5Xwbpvs1z9_zUPhfJUUxy7mSSx3KOQn49Jt1-z83oLQkyBteb7DhQ_WLbLDdmP6OZkJbTmzWWHNa9PcBvxyj-NBfOLvNOPX2z2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i.mycdn.me/i?r=AzEPZsRbOZEKgBhR0XGMT1RkJuP7B5LVO3bv3WZeXZ5AlKaKTM5SRkZCeTgDn6uOyic,https://i.mycdn.me/i?r=AzEPZsRbOZEKgBhR0XGMT1RkbaVVRKPCMts_Idkq_s61XaaKTM5SRkZCeTgDn6uOyic,https://i.mycdn.me/i?r=AzEPZsRbOZEKgBhR0XGMT1RkBPSccPgQ0AYWt7BFkabarKaKTM5SRkZCeTgDn6uOyic,https://i.mycdn.me/i?r=AzEPZsRbOZEKgBhR0XGMT1Rk2LDEP0iOfKgxDnLylHbk7aaKTM5SRkZCeTgDn6uOyic,https://i.mycdn.me/i?r=AzEPZsRbOZEKgBhR0XGMT1RkLwwmZJZMgRw43-oZ1JzcwKaKTM5SRkZCeTgDn6uOyic,https://i.mycdn.me/i?r=AzEPZsRbOZEKgBhR0XGMT1RkrfXTLEtibSA8vW3Qb2R0rKaKTM5SRkZCeTgDn6uOyi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4" r="10128"/>
          <a:stretch/>
        </p:blipFill>
        <p:spPr bwMode="auto">
          <a:xfrm>
            <a:off x="832669" y="1090467"/>
            <a:ext cx="3732621" cy="264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55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88640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О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ттиск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пробкой</a:t>
            </a:r>
          </a:p>
        </p:txBody>
      </p:sp>
      <p:pic>
        <p:nvPicPr>
          <p:cNvPr id="3074" name="Picture 2" descr="https://ds04.infourok.ru/uploads/ex/0cdc/001123db-496b1bd1/img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1" t="7359" r="4818" b="9722"/>
          <a:stretch/>
        </p:blipFill>
        <p:spPr bwMode="auto">
          <a:xfrm>
            <a:off x="5335401" y="604736"/>
            <a:ext cx="3736826" cy="268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romany.ru/wp-content/uploads/2019/05/%D0%B2%D0%B8%D0%BD%D0%BE%D0%B3%D1%80%D0%B0%D0%B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1"/>
          <a:stretch/>
        </p:blipFill>
        <p:spPr bwMode="auto">
          <a:xfrm>
            <a:off x="168009" y="633461"/>
            <a:ext cx="3810000" cy="26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09.fotocdn.net/s113/84459cf6129f6487/public_pin_m/255752888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7" t="17755" r="20238" b="31064"/>
          <a:stretch/>
        </p:blipFill>
        <p:spPr bwMode="auto">
          <a:xfrm>
            <a:off x="5389686" y="4078909"/>
            <a:ext cx="3628256" cy="264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detkipodelki.ru/upload/002/u204/014/b6d2b3ec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2" b="16582"/>
          <a:stretch/>
        </p:blipFill>
        <p:spPr bwMode="auto">
          <a:xfrm>
            <a:off x="2224890" y="3291486"/>
            <a:ext cx="3266116" cy="226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maam.ru/upload/blogs/detsad-494140-156770939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4" t="14342" r="10342" b="3288"/>
          <a:stretch/>
        </p:blipFill>
        <p:spPr bwMode="auto">
          <a:xfrm>
            <a:off x="202450" y="3810784"/>
            <a:ext cx="2022440" cy="291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9629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Оттиск 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поролоном</a:t>
            </a:r>
          </a:p>
        </p:txBody>
      </p:sp>
      <p:pic>
        <p:nvPicPr>
          <p:cNvPr id="4098" name="Picture 2" descr="https://ds05.infourok.ru/uploads/ex/0fed/0008d604-3afa114d/hello_html_655b12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233" y="773415"/>
            <a:ext cx="3872893" cy="260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4.infourok.ru/uploads/ex/0f86/0009d385-fe0e2f76/img3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t="8448" r="4491" b="8385"/>
          <a:stretch/>
        </p:blipFill>
        <p:spPr bwMode="auto">
          <a:xfrm>
            <a:off x="4716016" y="3683238"/>
            <a:ext cx="4058969" cy="279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s05.infourok.ru/uploads/ex/0de1/0002b978-5cde2f44/img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2" t="28451" r="35147" b="16806"/>
          <a:stretch/>
        </p:blipFill>
        <p:spPr bwMode="auto">
          <a:xfrm>
            <a:off x="605880" y="714149"/>
            <a:ext cx="24955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get-zen_doc/1219524/pub_5ebc12456f060a3fb307bf9a_5ebc12ba996f5f65f34073a5/scale_120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4" r="21544" b="13631"/>
          <a:stretch/>
        </p:blipFill>
        <p:spPr bwMode="auto">
          <a:xfrm>
            <a:off x="979662" y="3346654"/>
            <a:ext cx="3168352" cy="335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7394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08004" y="332656"/>
            <a:ext cx="4356484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Каждый из этих методов - это маленькая игра.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Cambria Math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Их 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использование </a:t>
            </a:r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повышает  уровень 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развития мелкой моторики пальцев рук;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улучшает чувство </a:t>
            </a:r>
            <a:r>
              <a:rPr lang="ru-RU" sz="2000" b="1" dirty="0" err="1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цветовосприятия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формирует 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изобразительные умения и навыки </a:t>
            </a:r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;  умения 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действовать с различными материалами</a:t>
            </a:r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: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 красками,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7" name="Рисунок 6" descr="https://ds05.infourok.ru/uploads/ex/105e/000701b5-5eb3f44c/img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1" t="27854" r="4119" b="20457"/>
          <a:stretch/>
        </p:blipFill>
        <p:spPr bwMode="auto">
          <a:xfrm>
            <a:off x="395536" y="366192"/>
            <a:ext cx="4032448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347559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мелками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, крупой, тестом, кистью, палочками;</a:t>
            </a:r>
          </a:p>
          <a:p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дети вступают в общение, совершенствуются коммуникативные навыки и умения, развивается речь, творческое </a:t>
            </a:r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воображение;</a:t>
            </a:r>
            <a:endParaRPr lang="ru-RU" sz="2000" b="1" dirty="0">
              <a:solidFill>
                <a:srgbClr val="0000FF"/>
              </a:solidFill>
              <a:latin typeface="Segoe Print" panose="02000600000000000000" pitchFamily="2" charset="0"/>
              <a:ea typeface="Cambria Math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создается эмоционально-положительный </a:t>
            </a:r>
            <a:r>
              <a:rPr lang="ru-RU" sz="2000" b="1" dirty="0" smtClean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настрой, что </a:t>
            </a:r>
            <a:r>
              <a:rPr lang="ru-RU" sz="2000" b="1" dirty="0">
                <a:solidFill>
                  <a:srgbClr val="0000FF"/>
                </a:solidFill>
                <a:latin typeface="Segoe Print" panose="02000600000000000000" pitchFamily="2" charset="0"/>
                <a:ea typeface="Cambria Math" pitchFamily="18" charset="0"/>
                <a:cs typeface="Times New Roman" pitchFamily="18" charset="0"/>
              </a:rPr>
              <a:t>позволяет детям ощутить незабываемые положительные эмоции. </a:t>
            </a:r>
          </a:p>
        </p:txBody>
      </p:sp>
    </p:spTree>
    <p:extLst>
      <p:ext uri="{BB962C8B-B14F-4D97-AF65-F5344CB8AC3E}">
        <p14:creationId xmlns:p14="http://schemas.microsoft.com/office/powerpoint/2010/main" val="14544565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None/>
            </a:pPr>
            <a:r>
              <a:rPr lang="ru-RU" sz="2400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     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процессе  </a:t>
            </a:r>
            <a:r>
              <a:rPr lang="ru-RU" sz="2400" b="1" dirty="0" err="1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изодеятельности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 идет 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интенсивное развитие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 эстетического 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мировосприятия, 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способности 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к творчеству, 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развитие 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интеллекта, </a:t>
            </a: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нравственности</a:t>
            </a:r>
            <a:r>
              <a:rPr lang="ru-RU" sz="2400" b="1" dirty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. </a:t>
            </a:r>
          </a:p>
          <a:p>
            <a:pPr fontAlgn="base"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     Дети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, занимающиеся художественной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деятельностью, способны эмоционально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откликаться на окружающий мир,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чувствовать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красоту в природе,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человеческих отношениях,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мире вещей,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способны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осознавать и выражать свои чувства.</a:t>
            </a:r>
          </a:p>
          <a:p>
            <a:pPr fontAlgn="base">
              <a:buNone/>
            </a:pPr>
            <a:r>
              <a:rPr lang="ru-RU" sz="2400" b="1" dirty="0" smtClean="0">
                <a:solidFill>
                  <a:schemeClr val="accent6"/>
                </a:solidFill>
                <a:latin typeface="Segoe Print" panose="02000600000000000000" pitchFamily="2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процессе изобразительной деятельности развивается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способность всматриваться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, вслушиваться,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анализировать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предметы, явления, видеть в них общее и различное, быть внимательным, усидчивым,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тренировать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руку и глаз,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упражняться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Times New Roman" pitchFamily="18" charset="0"/>
              </a:rPr>
              <a:t>в координации зрительных и двигательных анализаторов.</a:t>
            </a:r>
          </a:p>
        </p:txBody>
      </p:sp>
    </p:spTree>
    <p:extLst>
      <p:ext uri="{BB962C8B-B14F-4D97-AF65-F5344CB8AC3E}">
        <p14:creationId xmlns:p14="http://schemas.microsoft.com/office/powerpoint/2010/main" val="23151060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48680"/>
            <a:ext cx="4464496" cy="5616624"/>
          </a:xfrm>
        </p:spPr>
        <p:txBody>
          <a:bodyPr>
            <a:normAutofit fontScale="40000" lnSpcReduction="20000"/>
          </a:bodyPr>
          <a:lstStyle/>
          <a:p>
            <a:pPr marL="45720" indent="0" algn="ctr">
              <a:buNone/>
            </a:pP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ПРИМЕНЕНИЕ НЕТРАДИЦИОННЫХ ТЕХНИК РИСОВАНИЯ ПОЗВОЛЯЕТ ДЕТЯМ ОЩУТИТЬ НЕЗАБЫВАЕМЫЕ ПОЛОЖИТЕЛЬНЫЕ ЭМОЦИИ, РАСКРЫТЬ И ОБОГАТИТЬ СВОИ ТВОРЧЕСКИЕ СПОСОБНОСТИ, А РОДИТЕЛЯМ ПОРАДОВАТЬСЯ УСПЕХАМ СВОИХ ДЕТЕЙ</a:t>
            </a:r>
          </a:p>
          <a:p>
            <a:endParaRPr lang="ru-RU" dirty="0"/>
          </a:p>
        </p:txBody>
      </p:sp>
      <p:pic>
        <p:nvPicPr>
          <p:cNvPr id="5122" name="Picture 2" descr="https://gidpokraske.ru/wp-content/uploads/2017/09/tvorchestvo_s_det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07" y="179883"/>
            <a:ext cx="2763782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edaboutme.ru/upload/iblock/d8f/shutterstock_4289828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39" y="4374812"/>
            <a:ext cx="3278673" cy="232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ds04.infourok.ru/uploads/ex/054d/0016e8ac-3d035b9c/hello_html_m645bcf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735" y="1968569"/>
            <a:ext cx="3606673" cy="240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090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age.freepik.com/free-vector/little-boy-is-painting-with-paintbrush_29190-26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215" y="44625"/>
            <a:ext cx="2791785" cy="3326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http://pm1.narvii.com/7009/61bbce55c9995df9c55f6a8e46cb13bba7626681r1-650-650v2_uh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09" y="3501008"/>
            <a:ext cx="342900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47808" y="992629"/>
            <a:ext cx="460851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i="1" dirty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Художник </a:t>
            </a: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хочет рисовать,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Пусть не дают ему тетрадь…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На то художник и художник –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Рисует он, где только может…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/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Он чертит палкой по земле,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Зимою пальцем на стекле, 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и пишет углем на заборе,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и на обоях в коридоре.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/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Художник</a:t>
            </a: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, потому художник,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Что может рисовать везде.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А кто художнику мешает,</a:t>
            </a:r>
            <a:b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Segoe Print" panose="02000600000000000000" pitchFamily="2" charset="0"/>
              </a:rPr>
              <a:t>Тот землю красоты лишает!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717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864096"/>
          </a:xfrm>
        </p:spPr>
        <p:txBody>
          <a:bodyPr/>
          <a:lstStyle/>
          <a:p>
            <a:pPr marL="182880" indent="0">
              <a:buNone/>
            </a:pPr>
            <a:r>
              <a:rPr lang="ru-RU" sz="44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Segoe Print" panose="02000600000000000000" pitchFamily="2" charset="0"/>
                <a:cs typeface="Times New Roman" pitchFamily="18" charset="0"/>
              </a:rPr>
              <a:t>СПАСИБО ЗА ВНИМАНИЕ</a:t>
            </a:r>
            <a:endParaRPr lang="ru-RU" sz="44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4" name="Picture 6" descr="https://i.ytimg.com/vi/rfcxeDQbV8M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0961"/>
            <a:ext cx="806489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176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5"/>
            <a:ext cx="6048672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</a:t>
            </a:r>
            <a: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– одно и самых любимых детских занятий, которое воспитывает в ребенке много положительных качеств, таких как усидчивость и терпение, внимательность, воображение, способность мыслить и многое другое. </a:t>
            </a:r>
            <a:endParaRPr lang="ru-RU" sz="2800" b="1" dirty="0" smtClean="0">
              <a:solidFill>
                <a:srgbClr val="FF0000"/>
              </a:solidFill>
              <a:latin typeface="Segoe Print" panose="02000600000000000000" pitchFamily="2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Все </a:t>
            </a:r>
            <a: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они очень пригодятся малышу в дальнейшей </a:t>
            </a:r>
            <a:endParaRPr lang="ru-RU" sz="2800" b="1" dirty="0" smtClean="0">
              <a:solidFill>
                <a:srgbClr val="FF0000"/>
              </a:solidFill>
              <a:latin typeface="Segoe Print" panose="02000600000000000000" pitchFamily="2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жизни</a:t>
            </a:r>
            <a:r>
              <a:rPr lang="ru-RU" sz="28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. 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3" name="Рисунок 2" descr="https://ds05.infourok.ru/uploads/ex/0773/00078182-2cd8f630/hello_html_m46f75c6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2" t="35957" r="36872" b="4774"/>
          <a:stretch/>
        </p:blipFill>
        <p:spPr bwMode="auto">
          <a:xfrm>
            <a:off x="6084168" y="3036154"/>
            <a:ext cx="2952328" cy="36757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76580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404664"/>
            <a:ext cx="561662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Чтобы привить любовь к изобразительному искусству, вызвать интерес к рисованию, начиная с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раннего возраста мы используем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нетрадиционные способы изображения. Такое нетрадиционное рисование доставляет детям множество положительных эмоций, раскрывает возможность использования хорошо знакомых им предметов в качестве художественных материалов, удивляет своей непредсказуемостью.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3" name="Рисунок 2" descr="https://ds05.infourok.ru/uploads/ex/06f5/00044cb4-055e504f/img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9" t="41096" r="27851" b="1370"/>
          <a:stretch/>
        </p:blipFill>
        <p:spPr bwMode="auto">
          <a:xfrm>
            <a:off x="107504" y="1969572"/>
            <a:ext cx="3472874" cy="29641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1282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1" y="404665"/>
            <a:ext cx="4536503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Наряду с традиционными методами изображения предмета или объекта на бумаге (рисование карандашами, кистью и красками, гуашью) в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своей работе мы используем </a:t>
            </a:r>
            <a:r>
              <a:rPr lang="ru-RU" sz="24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и нетрадиционные техники. Считаю, что они больше привлекают внимание маленьких непосед. Они интересны деткам всех возрастов и позволяют им полностью раскрыть свой потенциал во время творческого процесса.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1028" name="Picture 4" descr="https://rcpohv.minobr63.ru/wp-content/uploads/2018/03/%D0%98%D0%BD%D1%82%D0%B5%D0%BB%D0%B5%D0%BA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668" y="1268760"/>
            <a:ext cx="3904012" cy="351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282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496855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Нетрадиционные техники рисования –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это способы рисования различными материалами: поролоном, скомканной бумагой, трубочками, нитками, парафиновой свечой, сухими листьями, рисование ладошками, пальчиками, тупыми концами карандашей, ватными палочками и т.д.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  <p:pic>
        <p:nvPicPr>
          <p:cNvPr id="5" name="Рисунок 4" descr="https://ds05.infourok.ru/uploads/ex/0773/00078182-2cd8f630/hello_html_m46f75c6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8" t="67830" r="9362" b="11992"/>
          <a:stretch/>
        </p:blipFill>
        <p:spPr bwMode="auto">
          <a:xfrm>
            <a:off x="5220072" y="2060848"/>
            <a:ext cx="3511272" cy="24482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1282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80920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С детьми младшего дошкольного возраста можно использовать</a:t>
            </a:r>
            <a:r>
              <a:rPr lang="ru-RU" sz="3200" b="1" dirty="0" smtClean="0">
                <a:solidFill>
                  <a:srgbClr val="FF0000"/>
                </a:solidFill>
                <a:latin typeface="Segoe Print" panose="02000600000000000000" pitchFamily="2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пальчиками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</a:t>
            </a:r>
            <a:r>
              <a:rPr lang="ru-RU" sz="2800" b="1" dirty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ладошками </a:t>
            </a:r>
            <a:endParaRPr lang="ru-RU" sz="2800" b="1" dirty="0" smtClean="0">
              <a:solidFill>
                <a:srgbClr val="0000FF"/>
              </a:solidFill>
              <a:latin typeface="Segoe Print" panose="02000600000000000000" pitchFamily="2" charset="0"/>
              <a:cs typeface="Times New Roman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</a:t>
            </a:r>
            <a:r>
              <a:rPr lang="ru-RU" sz="2800" b="1" dirty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ватными </a:t>
            </a: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палочками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на манной крупе, чайной заварке, цветном песке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тычок </a:t>
            </a:r>
            <a:r>
              <a:rPr lang="ru-RU" sz="2800" b="1" dirty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жесткой полусухой </a:t>
            </a: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кистью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рисование штампами из овощей и фруктов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оттиск пробкой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itchFamily="18" charset="0"/>
              </a:rPr>
              <a:t>оттиск поролоном</a:t>
            </a:r>
            <a:endParaRPr lang="ru-RU" sz="2800" b="1" dirty="0">
              <a:solidFill>
                <a:srgbClr val="0000FF"/>
              </a:solidFill>
              <a:latin typeface="Segoe Print" panose="02000600000000000000" pitchFamily="2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82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7076256" cy="38735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исование </a:t>
            </a: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пальчиками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2050" name="Picture 2" descr="https://igramiks.ru/upload/medialibrary/8fe/8fe4f4ae73d15ab2c2d9477814453cc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5.infourok.ru/uploads/ex/00a4/0011c76b-9303b8c9/hello_html_m111cccc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1" t="1286" b="9838"/>
          <a:stretch/>
        </p:blipFill>
        <p:spPr bwMode="auto">
          <a:xfrm>
            <a:off x="496566" y="1034876"/>
            <a:ext cx="3932798" cy="269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Белый снежок">
            <a:hlinkClick r:id="rId4" tgtFrame="&quot;_blank&quot;" tooltip="&quot;Белый снежок&quot;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7" t="65000" r="7349" b="3666"/>
          <a:stretch/>
        </p:blipFill>
        <p:spPr bwMode="auto">
          <a:xfrm>
            <a:off x="5220072" y="3400772"/>
            <a:ext cx="3816424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www.detkityumen.ru/media/upload/2020/03/13/c1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9"/>
          <a:stretch/>
        </p:blipFill>
        <p:spPr bwMode="auto">
          <a:xfrm>
            <a:off x="1043608" y="3734886"/>
            <a:ext cx="3888432" cy="2896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25176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60648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исование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ладошками </a:t>
            </a:r>
          </a:p>
        </p:txBody>
      </p:sp>
      <p:pic>
        <p:nvPicPr>
          <p:cNvPr id="3074" name="Picture 2" descr="https://ds05.infourok.ru/uploads/ex/1164/00093923-be9dbc7f/hello_html_m1f31834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67" y="260648"/>
            <a:ext cx="40249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aidagogos.com/wp-content/uploads/2017/05/solnce-narisovannoe-ladoshkam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437" y="845423"/>
            <a:ext cx="3956765" cy="296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flow.jofo.me/data/userfiles/10984/images/i492981_risovanie-palchikami-czve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40" y="3284984"/>
            <a:ext cx="43364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dnz21.com.ua/files/zavdanya/04-08-05/IIb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1" t="20330" r="17348"/>
          <a:stretch/>
        </p:blipFill>
        <p:spPr bwMode="auto">
          <a:xfrm>
            <a:off x="4888437" y="4002507"/>
            <a:ext cx="3932035" cy="272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5248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1194</TotalTime>
  <Words>325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55</cp:revision>
  <dcterms:created xsi:type="dcterms:W3CDTF">2016-09-08T18:36:23Z</dcterms:created>
  <dcterms:modified xsi:type="dcterms:W3CDTF">2023-02-08T09:52:33Z</dcterms:modified>
</cp:coreProperties>
</file>