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Raleway"/>
      <p:regular r:id="rId24"/>
      <p:bold r:id="rId25"/>
      <p:italic r:id="rId26"/>
      <p:boldItalic r:id="rId27"/>
    </p:embeddedFont>
    <p:embeddedFont>
      <p:font typeface="Lato"/>
      <p:regular r:id="rId28"/>
      <p:bold r:id="rId29"/>
      <p:italic r:id="rId30"/>
      <p:boldItalic r:id="rId31"/>
    </p:embeddedFont>
    <p:embeddedFont>
      <p:font typeface="Alfa Slab One"/>
      <p:regular r:id="rId32"/>
    </p:embeddedFont>
    <p:embeddedFont>
      <p:font typeface="Open Sans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aleway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italic.fntdata"/><Relationship Id="rId25" Type="http://schemas.openxmlformats.org/officeDocument/2006/relationships/font" Target="fonts/Raleway-bold.fntdata"/><Relationship Id="rId28" Type="http://schemas.openxmlformats.org/officeDocument/2006/relationships/font" Target="fonts/Lato-regular.fntdata"/><Relationship Id="rId27" Type="http://schemas.openxmlformats.org/officeDocument/2006/relationships/font" Target="fonts/Raleway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boldItalic.fntdata"/><Relationship Id="rId30" Type="http://schemas.openxmlformats.org/officeDocument/2006/relationships/font" Target="fonts/Lato-italic.fntdata"/><Relationship Id="rId11" Type="http://schemas.openxmlformats.org/officeDocument/2006/relationships/slide" Target="slides/slide6.xml"/><Relationship Id="rId33" Type="http://schemas.openxmlformats.org/officeDocument/2006/relationships/font" Target="fonts/OpenSans-regular.fntdata"/><Relationship Id="rId10" Type="http://schemas.openxmlformats.org/officeDocument/2006/relationships/slide" Target="slides/slide5.xml"/><Relationship Id="rId32" Type="http://schemas.openxmlformats.org/officeDocument/2006/relationships/font" Target="fonts/AlfaSlabOne-regular.fntdata"/><Relationship Id="rId13" Type="http://schemas.openxmlformats.org/officeDocument/2006/relationships/slide" Target="slides/slide8.xml"/><Relationship Id="rId35" Type="http://schemas.openxmlformats.org/officeDocument/2006/relationships/font" Target="fonts/OpenSans-italic.fntdata"/><Relationship Id="rId12" Type="http://schemas.openxmlformats.org/officeDocument/2006/relationships/slide" Target="slides/slide7.xml"/><Relationship Id="rId34" Type="http://schemas.openxmlformats.org/officeDocument/2006/relationships/font" Target="fonts/OpenSans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OpenSans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1f277522c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21f277522c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21f277522c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21f277522c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21f277522c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21f277522c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21f277522c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21f277522c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21f277522c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21f277522c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21f277522c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21f277522c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21f277522c_0_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121f277522c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21f277522c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21f277522c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21f277522c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21f277522c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1f277522c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21f277522c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21f277522c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21f277522c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1f277522c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21f277522c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1f277522c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21f277522c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21f277522c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21f277522c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1f277522c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21f277522c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21f277522c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21f277522c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21f277522c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21f277522c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Relationship Id="rId4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/>
          <p:nvPr/>
        </p:nvSpPr>
        <p:spPr>
          <a:xfrm>
            <a:off x="87675" y="3218650"/>
            <a:ext cx="3383400" cy="18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</a:t>
            </a:r>
            <a:r>
              <a:rPr lang="ru" sz="1300">
                <a:latin typeface="Times New Roman"/>
                <a:ea typeface="Times New Roman"/>
                <a:cs typeface="Times New Roman"/>
                <a:sym typeface="Times New Roman"/>
              </a:rPr>
              <a:t>а: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Times New Roman"/>
                <a:ea typeface="Times New Roman"/>
                <a:cs typeface="Times New Roman"/>
                <a:sym typeface="Times New Roman"/>
              </a:rPr>
              <a:t>Хавак Инга Михайловна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87" name="Google Shape;87;p13"/>
          <p:cNvSpPr txBox="1"/>
          <p:nvPr/>
        </p:nvSpPr>
        <p:spPr>
          <a:xfrm>
            <a:off x="497749" y="4784800"/>
            <a:ext cx="7956300" cy="2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Pts val="1216"/>
              <a:buFont typeface="Noto Sans Symbols"/>
              <a:buNone/>
            </a:pPr>
            <a:r>
              <a:rPr lang="ru" sz="13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0" i="0" lang="ru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02</a:t>
            </a:r>
            <a:r>
              <a:rPr lang="ru" sz="13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0" i="0" lang="ru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г.</a:t>
            </a:r>
            <a:endParaRPr b="0" i="0" sz="13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8" name="Google Shape;88;p13"/>
          <p:cNvSpPr txBox="1"/>
          <p:nvPr/>
        </p:nvSpPr>
        <p:spPr>
          <a:xfrm>
            <a:off x="2150250" y="1943575"/>
            <a:ext cx="48435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Pts val="1216"/>
              <a:buFont typeface="Noto Sans Symbols"/>
              <a:buNone/>
            </a:pPr>
            <a:r>
              <a:rPr b="1" lang="ru" sz="2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rPr>
              <a:t>Использование приемов тестопластики в коррекции речи детей в условиях инклюзивных групп детского сада</a:t>
            </a:r>
            <a:endParaRPr b="1" i="0" sz="2500" u="none" cap="none" strike="noStrike">
              <a:solidFill>
                <a:schemeClr val="accent3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/>
          <p:nvPr>
            <p:ph idx="1" type="body"/>
          </p:nvPr>
        </p:nvSpPr>
        <p:spPr>
          <a:xfrm>
            <a:off x="4597025" y="1013000"/>
            <a:ext cx="4269900" cy="375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Учеными и исследованиями разных стран установлено, а практикой подтверждено, что уровень развития ребенка зависит от тонких движений пальцев рук. Доказано, что развитие руки находится в тесной связи с развитием речи и мышления ребенка. Тренировка движений пальцев кисти рук является важным фактором развития речи ребенка и мощным средством повышения работоспособности коры головного мозга.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5" name="Google Shape;14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750" y="1366088"/>
            <a:ext cx="4063624" cy="3047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/>
          <p:nvPr>
            <p:ph idx="1" type="body"/>
          </p:nvPr>
        </p:nvSpPr>
        <p:spPr>
          <a:xfrm>
            <a:off x="377350" y="612925"/>
            <a:ext cx="84735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Еще одной специфической чертой лепки является ее тесная связь с игрой. Объемность выполненной фигурки стимулирует детей к игровым действиям с ней. Такая организация занятий в виде игры углубляет у детей интерес к лепке, расширяет возможность общения с взрослыми и сверстниками.</a:t>
            </a:r>
            <a:endParaRPr sz="15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1" name="Google Shape;15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274" y="1881550"/>
            <a:ext cx="3745350" cy="2809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881550"/>
            <a:ext cx="3745350" cy="28090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 txBox="1"/>
          <p:nvPr>
            <p:ph idx="1" type="body"/>
          </p:nvPr>
        </p:nvSpPr>
        <p:spPr>
          <a:xfrm>
            <a:off x="399000" y="879325"/>
            <a:ext cx="4706700" cy="4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Целесообразность. «Тестопластика» – осязаемый вид творчества. Потому что ребёнок не только видит то, что создал, но и трогает, берёт в руки и по мере необходимости изменяет. Основным инструментом в лепке является рука, следовательно, уровень умения зависит от овладения собственными руками, от моторики, которая развивается по мере работы с тестом. Занятия тестопластикой даёт уникальную возможность моделировать мир и своё представление о нём в пространственно-пластичных образах. У каждого ребёнка появляется возможность создать свой удивительный мир.</a:t>
            </a:r>
            <a:endParaRPr sz="17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8" name="Google Shape;15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7250" y="1321750"/>
            <a:ext cx="3733499" cy="288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/>
          <p:nvPr>
            <p:ph type="title"/>
          </p:nvPr>
        </p:nvSpPr>
        <p:spPr>
          <a:xfrm>
            <a:off x="178675" y="589925"/>
            <a:ext cx="88926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1840"/>
              <a:t>Примерная структура занятия коррекции речи с помощью тестопластики</a:t>
            </a:r>
            <a:endParaRPr sz="1840"/>
          </a:p>
        </p:txBody>
      </p:sp>
      <p:sp>
        <p:nvSpPr>
          <p:cNvPr id="164" name="Google Shape;164;p25"/>
          <p:cNvSpPr txBox="1"/>
          <p:nvPr>
            <p:ph idx="1" type="body"/>
          </p:nvPr>
        </p:nvSpPr>
        <p:spPr>
          <a:xfrm>
            <a:off x="246450" y="1604350"/>
            <a:ext cx="4884600" cy="325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Примерная структура занятия для детей 4-5 лет</a:t>
            </a:r>
            <a:endParaRPr sz="15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1. Артикуляционная гимнастика.</a:t>
            </a:r>
            <a:endParaRPr sz="15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Выполнение определённого комплекса упражнений для губ и языка.</a:t>
            </a:r>
            <a:endParaRPr sz="15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Это дает возможность подготовить органы артикуляции для правильного произношения звуков и улучшить их подвижность.</a:t>
            </a:r>
            <a:endParaRPr sz="17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5" name="Google Shape;16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6750" y="1760525"/>
            <a:ext cx="3513150" cy="234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6"/>
          <p:cNvSpPr txBox="1"/>
          <p:nvPr>
            <p:ph idx="1" type="body"/>
          </p:nvPr>
        </p:nvSpPr>
        <p:spPr>
          <a:xfrm>
            <a:off x="212675" y="1309575"/>
            <a:ext cx="4986300" cy="339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2. Формирование фонематического слуха: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Что звучит? Кого позвали?;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Поймай звук;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Где звучит? и т. д.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3. Работа с разрезными картинками по лексической теме.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Задача этой части занятия - развивать зрительное восприятие, умение видеть целое из частей.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1" name="Google Shape;17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5825" y="1309575"/>
            <a:ext cx="3487825" cy="3348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 txBox="1"/>
          <p:nvPr>
            <p:ph idx="1" type="body"/>
          </p:nvPr>
        </p:nvSpPr>
        <p:spPr>
          <a:xfrm>
            <a:off x="297300" y="1318050"/>
            <a:ext cx="4681200" cy="35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4. Пальчиковая гимнастика.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Игровые упражнения для развития мелкой моторики, которые необходимы как подготовительная работа.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5.Лепка из соленого теста  в соответствии с лексической темой занятия.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Воспроизводя тот или иной предмет с натуры, по памяти или по рисунку, дети знакомятся с его формой, развивают руки, пальцы, что способствует развитию речи, развивают наблюдательность, детскую фантазию.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7" name="Google Shape;17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0125" y="1696126"/>
            <a:ext cx="3641950" cy="241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8"/>
          <p:cNvSpPr txBox="1"/>
          <p:nvPr>
            <p:ph idx="1" type="body"/>
          </p:nvPr>
        </p:nvSpPr>
        <p:spPr>
          <a:xfrm>
            <a:off x="246450" y="790875"/>
            <a:ext cx="8706300" cy="26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44500" lvl="0" marL="0" rtl="0" algn="just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ru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6. Лексическая тема.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ru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Эта часть занятия подразумевает знакомство с определённым лексическим материалом, овладение навыками словообразования. Помимо картинного материала используются фигурки, вылепленные ребенком из теста. Ребенок охотнее рассказывает о том, что он сделал сам, подбирает имена, определения.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ru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Детям с ОВЗ сложно самостоятельно рассказать о том, что они делали. Обязательны вопросы педагога. Например:  Кого ты слепила? Какой он? Как ты его назовешь?  Что он умеет делать? Какие звуки издает?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ru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Интересно проходят  игры  «Сравни »Ты слепила маленького петуха, а я большого.  У меня петух, а у тебя? (петушок). У моего - большой гребень, а у твоего? У моего - большие крылья, а у твоего? И т.п.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ru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Для закрепления названий частей тела птицы вариантом может быть игра: «Расскажи, как ты лепила петушка?» (Вспоминаем части тела птицы, где они расположены, для чего они нужны – получаем описательный рассказ.)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Можно также использовать уже высушенные фигурки. При раскрашивании закрепляем названия цветов, уточняем словарь прилагательных. С готовыми фигурками очень интересно проходят занятия по обучению пересказу.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 txBox="1"/>
          <p:nvPr>
            <p:ph idx="1" type="body"/>
          </p:nvPr>
        </p:nvSpPr>
        <p:spPr>
          <a:xfrm>
            <a:off x="4444900" y="1063850"/>
            <a:ext cx="4219800" cy="353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Огромное значение имеет положительный настрой на занятие, ведь почти каждый ребенок с поведенческими особенностями. Это могут быть совершенно немотивированные вспышки гнева, агрессии, смеха, которые сменяются с потрясающей скоростью. Собственное творчество, как правило, создает ситуацию успеха. Полезность и ценность результатов совместного с дошкольником с особенностями развития интереса вероятны только, если сопровождение (со-действие, со-участие, со-трудничество) осуществляется ненавязчиво и деликатно, своевременно и грамотно, адресно и дозировано, повседневно и экстренно.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8" name="Google Shape;18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4050" y="1478000"/>
            <a:ext cx="3600450" cy="270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Таким образом, тестопластика позволяет</a:t>
            </a:r>
            <a:endParaRPr/>
          </a:p>
        </p:txBody>
      </p:sp>
      <p:sp>
        <p:nvSpPr>
          <p:cNvPr id="194" name="Google Shape;194;p30"/>
          <p:cNvSpPr txBox="1"/>
          <p:nvPr>
            <p:ph idx="1" type="body"/>
          </p:nvPr>
        </p:nvSpPr>
        <p:spPr>
          <a:xfrm>
            <a:off x="526075" y="2078875"/>
            <a:ext cx="8062200" cy="240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не только совершенствовать координацию движений, пальцевую моторику,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стимулировать развитие сенсорной сферы, тактильной чувствительности, но и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развивать навыки общения и речь (диалог, монолог), развивать воображение, пространственное мышление и стимулировать познавательные интересы, расширять кругозор.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Гибкое сочетание индивидуальных и групповых занятий позволяет ребенку с ОВЗ выработать стратегии поведения в процессе общения и в разных видах деятельности.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428175" y="1451950"/>
            <a:ext cx="4075800" cy="316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Развитие речи у детей с особенностями  характеризуется целым рядом отклонений. Это запаздывание и замедленный темп развития речи, ограниченный и не соответствующий возрастным нормам активный и пассивный словарь, отклонения в формировании фонетического, фонематического и грамматического строя.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4" name="Google Shape;9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201425"/>
            <a:ext cx="4459024" cy="334427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4"/>
          <p:cNvSpPr txBox="1"/>
          <p:nvPr>
            <p:ph type="title"/>
          </p:nvPr>
        </p:nvSpPr>
        <p:spPr>
          <a:xfrm>
            <a:off x="538350" y="606800"/>
            <a:ext cx="81516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040"/>
              <a:t>Речь детей с особенностями в развитии</a:t>
            </a:r>
            <a:endParaRPr sz="204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/>
          <p:nvPr>
            <p:ph type="title"/>
          </p:nvPr>
        </p:nvSpPr>
        <p:spPr>
          <a:xfrm>
            <a:off x="498000" y="581450"/>
            <a:ext cx="81516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040"/>
              <a:t>Особенности логопедического сопровождения детей с ООП</a:t>
            </a:r>
            <a:endParaRPr sz="2040"/>
          </a:p>
        </p:txBody>
      </p:sp>
      <p:sp>
        <p:nvSpPr>
          <p:cNvPr id="101" name="Google Shape;101;p15"/>
          <p:cNvSpPr txBox="1"/>
          <p:nvPr>
            <p:ph idx="1" type="body"/>
          </p:nvPr>
        </p:nvSpPr>
        <p:spPr>
          <a:xfrm>
            <a:off x="385825" y="1411250"/>
            <a:ext cx="4923300" cy="327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В силу того, что системные нарушения речи детей носят стойкий характер, логопедическая работа осуществляется в более длительные сроки, чем работа с обычными детьми.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Ведущим нарушением является недоразвитие познавательной деятельности, поэтому весь процесс логопедической работы направлен на формирование мыслительных операций: анализа, синтеза, сравнения, обобщения.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Для детей с особыми образовательными потребностями  составляется индивидуальный маршрут воспитания и обучения.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2" name="Google Shape;10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1500" y="1667300"/>
            <a:ext cx="3530075" cy="25673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/>
          <p:nvPr>
            <p:ph type="title"/>
          </p:nvPr>
        </p:nvSpPr>
        <p:spPr>
          <a:xfrm>
            <a:off x="856575" y="15813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При разработке маршрута учитываются:</a:t>
            </a:r>
            <a:endParaRPr/>
          </a:p>
        </p:txBody>
      </p:sp>
      <p:sp>
        <p:nvSpPr>
          <p:cNvPr id="108" name="Google Shape;108;p16"/>
          <p:cNvSpPr txBox="1"/>
          <p:nvPr>
            <p:ph idx="1" type="body"/>
          </p:nvPr>
        </p:nvSpPr>
        <p:spPr>
          <a:xfrm>
            <a:off x="492300" y="2197500"/>
            <a:ext cx="8159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рекомендации ПМПК</a:t>
            </a:r>
            <a:endParaRPr sz="17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данные диагностических обследований специалистов детского сада,</a:t>
            </a:r>
            <a:endParaRPr sz="17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сведения, полученные в тесном сотрудничестве с родителями детей,</a:t>
            </a:r>
            <a:endParaRPr sz="17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результаты психологического наблюдения за детьми.</a:t>
            </a:r>
            <a:endParaRPr sz="19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idx="1" type="body"/>
          </p:nvPr>
        </p:nvSpPr>
        <p:spPr>
          <a:xfrm>
            <a:off x="3961375" y="1318050"/>
            <a:ext cx="4837800" cy="33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Главная задача любого педагога, работающего в инклюзивных группах - вовлечь ребенка в индивидуальную и совместную деятельность. С этой целью нужно применять в работе с ним как можно больше разнообразных форм взаимодействия, обогащая его эмоциональный и интеллектуальный опыт.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Одной из таких форм представляется творчество в технике </a:t>
            </a:r>
            <a:r>
              <a:rPr b="1" lang="ru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тестопластики</a:t>
            </a:r>
            <a:r>
              <a:rPr lang="ru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4" name="Google Shape;11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525" y="1584425"/>
            <a:ext cx="3504176" cy="23302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/>
          <p:nvPr>
            <p:ph type="title"/>
          </p:nvPr>
        </p:nvSpPr>
        <p:spPr>
          <a:xfrm>
            <a:off x="727650" y="6322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540"/>
              <a:t>Тестопластика</a:t>
            </a:r>
            <a:endParaRPr sz="2540"/>
          </a:p>
        </p:txBody>
      </p:sp>
      <p:sp>
        <p:nvSpPr>
          <p:cNvPr id="120" name="Google Shape;120;p18"/>
          <p:cNvSpPr txBox="1"/>
          <p:nvPr>
            <p:ph idx="1" type="body"/>
          </p:nvPr>
        </p:nvSpPr>
        <p:spPr>
          <a:xfrm>
            <a:off x="398975" y="1538375"/>
            <a:ext cx="4359300" cy="280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Тестопластика – искусство создания объёмных и рельефных изделий из соленого теста. </a:t>
            </a:r>
            <a:endParaRPr sz="19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Мука и соль – это экологически безопасные продукты. При их соединении получается чудесный материал для лепки.</a:t>
            </a:r>
            <a:endParaRPr sz="21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1" name="Google Shape;12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7625" y="1376500"/>
            <a:ext cx="3750450" cy="30398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>
            <p:ph type="title"/>
          </p:nvPr>
        </p:nvSpPr>
        <p:spPr>
          <a:xfrm>
            <a:off x="500850" y="1369475"/>
            <a:ext cx="8414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040"/>
              <a:t>Тестопластика </a:t>
            </a:r>
            <a:r>
              <a:rPr lang="ru" sz="2040"/>
              <a:t>комплексно</a:t>
            </a:r>
            <a:r>
              <a:rPr lang="ru" sz="2040"/>
              <a:t> воздействует на развитие ребенка</a:t>
            </a:r>
            <a:endParaRPr sz="2040"/>
          </a:p>
        </p:txBody>
      </p:sp>
      <p:sp>
        <p:nvSpPr>
          <p:cNvPr id="127" name="Google Shape;127;p19"/>
          <p:cNvSpPr txBox="1"/>
          <p:nvPr>
            <p:ph idx="1" type="body"/>
          </p:nvPr>
        </p:nvSpPr>
        <p:spPr>
          <a:xfrm>
            <a:off x="500850" y="1868825"/>
            <a:ext cx="7688700" cy="28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23185" lvl="0" marL="457200" rtl="0" algn="just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90"/>
              <a:buFont typeface="Open Sans"/>
              <a:buChar char="●"/>
            </a:pPr>
            <a:r>
              <a:rPr lang="ru" sz="148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повышает сенсорную чувствительность, то есть способствует тонкому восприятию формы, фактуры, цвета, веса, пластики;</a:t>
            </a:r>
            <a:endParaRPr sz="1489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23185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90"/>
              <a:buFont typeface="Open Sans"/>
              <a:buChar char="●"/>
            </a:pPr>
            <a:r>
              <a:rPr lang="ru" sz="148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синхронизирует работу обеих рук;</a:t>
            </a:r>
            <a:endParaRPr sz="1489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23185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90"/>
              <a:buFont typeface="Open Sans"/>
              <a:buChar char="●"/>
            </a:pPr>
            <a:r>
              <a:rPr lang="ru" sz="148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формирует умение планировать работу по реализации замысла, предвидеть результат и достигать его; при необходимости вносить коррективы в первоначальный замысел.</a:t>
            </a:r>
            <a:endParaRPr sz="1489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23185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90"/>
              <a:buFont typeface="Open Sans"/>
              <a:buChar char="●"/>
            </a:pPr>
            <a:r>
              <a:rPr lang="ru" sz="148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способствует формированию умственных способностей детей, расширяют их художественный кругозор, способствуют формированию художественно-эстетического вкуса.</a:t>
            </a:r>
            <a:endParaRPr sz="1489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23185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90"/>
              <a:buFont typeface="Open Sans"/>
              <a:buChar char="●"/>
            </a:pPr>
            <a:r>
              <a:rPr lang="ru" sz="148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в процессе обучения у ребят налаживаются межличностные отношения, укрепляется дружба, царит искренняя атмосфера.</a:t>
            </a:r>
            <a:endParaRPr sz="1489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/>
          <p:nvPr>
            <p:ph idx="1" type="body"/>
          </p:nvPr>
        </p:nvSpPr>
        <p:spPr>
          <a:xfrm>
            <a:off x="3944625" y="809625"/>
            <a:ext cx="4778400" cy="380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Соленое тесто эластично, его легко обрабатывать, изделия из него долговечны. Мука, соль и вода – все, что понадобится для создания шедевра. Замешал тесто и лепи, сколько хочешь! Каковы же отличительные особенности работы? Ведь, по сути, это занятие очень напоминает традиционные занятия лепкой.  Соленое тесто – это замечательный материал для поделок с детьми. Это приятный на ощупь, экологически безвредный и неаллергенный материал. Его можно даже съесть, лепить могут даже самые маленькие. Тесто очень пластичное и позволяет проработать мелкие детали. На тесте остаются замечательные отпечатки от любых предметов – пуговицы, ладошки, вилки, гвоздика, расчески.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3" name="Google Shape;13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050" y="1404138"/>
            <a:ext cx="3487424" cy="2615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/>
          <p:nvPr>
            <p:ph idx="1" type="body"/>
          </p:nvPr>
        </p:nvSpPr>
        <p:spPr>
          <a:xfrm>
            <a:off x="424525" y="1428225"/>
            <a:ext cx="4350900" cy="31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4450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В тестопластике масштаб поделок не задан форматом листа как в рисовании и аппликации или размером кубиков как в конструировании. Он зависит каждый раз только от замысла ребёнка, от его умелости и индивидуальных особенностей. Кроме этого отсутствует также заданность цвета – дети имеют возможность расписывать высохшие фигурки по своему усмотрению.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9" name="Google Shape;13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5475" y="1428225"/>
            <a:ext cx="3911373" cy="29335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