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75" r:id="rId3"/>
    <p:sldId id="257" r:id="rId4"/>
    <p:sldId id="258" r:id="rId5"/>
    <p:sldId id="263" r:id="rId6"/>
    <p:sldId id="259" r:id="rId7"/>
    <p:sldId id="264" r:id="rId8"/>
    <p:sldId id="266" r:id="rId9"/>
    <p:sldId id="267" r:id="rId10"/>
    <p:sldId id="268" r:id="rId11"/>
    <p:sldId id="269" r:id="rId12"/>
    <p:sldId id="270" r:id="rId13"/>
    <p:sldId id="271" r:id="rId14"/>
    <p:sldId id="272" r:id="rId15"/>
    <p:sldId id="273" r:id="rId16"/>
    <p:sldId id="274" r:id="rId17"/>
    <p:sldId id="276" r:id="rId18"/>
    <p:sldId id="265" r:id="rId19"/>
    <p:sldId id="278"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35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05.02.2023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0"/>
            <a:ext cx="5688632" cy="6858000"/>
          </a:xfrm>
        </p:spPr>
        <p:txBody>
          <a:bodyPr>
            <a:normAutofit/>
          </a:bodyPr>
          <a:lstStyle/>
          <a:p>
            <a:r>
              <a:rPr lang="ru-RU" sz="3600" b="1" i="1" dirty="0" smtClean="0">
                <a:solidFill>
                  <a:srgbClr val="C00000"/>
                </a:solidFill>
                <a:latin typeface="Arial Unicode MS" pitchFamily="34" charset="-128"/>
                <a:ea typeface="Arial Unicode MS" pitchFamily="34" charset="-128"/>
                <a:cs typeface="Arial Unicode MS" pitchFamily="34" charset="-128"/>
              </a:rPr>
              <a:t>Турнир</a:t>
            </a:r>
            <a:br>
              <a:rPr lang="ru-RU" sz="3600" b="1" i="1" dirty="0" smtClean="0">
                <a:solidFill>
                  <a:srgbClr val="C00000"/>
                </a:solidFill>
                <a:latin typeface="Arial Unicode MS" pitchFamily="34" charset="-128"/>
                <a:ea typeface="Arial Unicode MS" pitchFamily="34" charset="-128"/>
                <a:cs typeface="Arial Unicode MS" pitchFamily="34" charset="-128"/>
              </a:rPr>
            </a:br>
            <a:r>
              <a:rPr lang="ru-RU" sz="3600" i="1" dirty="0">
                <a:solidFill>
                  <a:srgbClr val="C00000"/>
                </a:solidFill>
                <a:latin typeface="Arial Unicode MS" pitchFamily="34" charset="-128"/>
                <a:ea typeface="Arial Unicode MS" pitchFamily="34" charset="-128"/>
                <a:cs typeface="Arial Unicode MS" pitchFamily="34" charset="-128"/>
              </a:rPr>
              <a:t/>
            </a:r>
            <a:br>
              <a:rPr lang="ru-RU" sz="3600" i="1" dirty="0">
                <a:solidFill>
                  <a:srgbClr val="C00000"/>
                </a:solidFill>
                <a:latin typeface="Arial Unicode MS" pitchFamily="34" charset="-128"/>
                <a:ea typeface="Arial Unicode MS" pitchFamily="34" charset="-128"/>
                <a:cs typeface="Arial Unicode MS" pitchFamily="34" charset="-128"/>
              </a:rPr>
            </a:br>
            <a:r>
              <a:rPr lang="ru-RU" sz="3600" b="1" i="1" dirty="0" smtClean="0">
                <a:solidFill>
                  <a:srgbClr val="C00000"/>
                </a:solidFill>
                <a:latin typeface="Arial Unicode MS" pitchFamily="34" charset="-128"/>
                <a:ea typeface="Arial Unicode MS" pitchFamily="34" charset="-128"/>
                <a:cs typeface="Arial Unicode MS" pitchFamily="34" charset="-128"/>
              </a:rPr>
              <a:t> смекалистых</a:t>
            </a:r>
            <a:br>
              <a:rPr lang="ru-RU" sz="3600" b="1" i="1" dirty="0" smtClean="0">
                <a:solidFill>
                  <a:srgbClr val="C00000"/>
                </a:solidFill>
                <a:latin typeface="Arial Unicode MS" pitchFamily="34" charset="-128"/>
                <a:ea typeface="Arial Unicode MS" pitchFamily="34" charset="-128"/>
                <a:cs typeface="Arial Unicode MS" pitchFamily="34" charset="-128"/>
              </a:rPr>
            </a:br>
            <a:r>
              <a:rPr lang="ru-RU" sz="3600" b="1" i="1" dirty="0" smtClean="0">
                <a:solidFill>
                  <a:srgbClr val="C00000"/>
                </a:solidFill>
                <a:latin typeface="Arial Unicode MS" pitchFamily="34" charset="-128"/>
                <a:ea typeface="Arial Unicode MS" pitchFamily="34" charset="-128"/>
                <a:cs typeface="Arial Unicode MS" pitchFamily="34" charset="-128"/>
              </a:rPr>
              <a:t> </a:t>
            </a:r>
            <a:br>
              <a:rPr lang="ru-RU" sz="3600" b="1" i="1" dirty="0" smtClean="0">
                <a:solidFill>
                  <a:srgbClr val="C00000"/>
                </a:solidFill>
                <a:latin typeface="Arial Unicode MS" pitchFamily="34" charset="-128"/>
                <a:ea typeface="Arial Unicode MS" pitchFamily="34" charset="-128"/>
                <a:cs typeface="Arial Unicode MS" pitchFamily="34" charset="-128"/>
              </a:rPr>
            </a:br>
            <a:r>
              <a:rPr lang="ru-RU" sz="3600" b="1" i="1" dirty="0" smtClean="0">
                <a:solidFill>
                  <a:srgbClr val="C00000"/>
                </a:solidFill>
                <a:latin typeface="Arial Unicode MS" pitchFamily="34" charset="-128"/>
                <a:ea typeface="Arial Unicode MS" pitchFamily="34" charset="-128"/>
                <a:cs typeface="Arial Unicode MS" pitchFamily="34" charset="-128"/>
              </a:rPr>
              <a:t>в формате ЕГЭ</a:t>
            </a:r>
            <a:endParaRPr lang="ru-RU" sz="3600" i="1" dirty="0">
              <a:solidFill>
                <a:srgbClr val="C00000"/>
              </a:solidFill>
              <a:latin typeface="Arial Unicode MS" pitchFamily="34" charset="-128"/>
              <a:ea typeface="Arial Unicode MS" pitchFamily="34" charset="-128"/>
              <a:cs typeface="Arial Unicode MS" pitchFamily="34" charset="-128"/>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347864"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normAutofit fontScale="90000"/>
          </a:bodyPr>
          <a:lstStyle/>
          <a:p>
            <a:r>
              <a:rPr lang="ru-RU" sz="3600" dirty="0" smtClean="0">
                <a:solidFill>
                  <a:srgbClr val="C00000"/>
                </a:solidFill>
              </a:rPr>
              <a:t>СИНТАКСИС </a:t>
            </a:r>
            <a:r>
              <a:rPr lang="ru-RU" sz="3600" dirty="0" smtClean="0"/>
              <a:t/>
            </a:r>
            <a:br>
              <a:rPr lang="ru-RU" sz="3600" dirty="0" smtClean="0"/>
            </a:br>
            <a:r>
              <a:rPr lang="ru-RU" sz="3600" dirty="0" smtClean="0"/>
              <a:t>Это слово или сочетание слов не являются членом предложения. Основная их функция-  наименование адресата речи и привлечение внимания собеседника. Что это за слова? Среди предложений № 16-22 найдите те, в которых есть такие слова.(2мин)</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pPr lvl="0"/>
            <a:r>
              <a:rPr lang="ru-RU" sz="3200" dirty="0" smtClean="0"/>
              <a:t>Одной из единиц синтаксиса является словосочетание, которое выполняет коммуникативную функцию (входит в речь). Общепризнанно, что к словосочетаниям относятся соединения слов на основе подчинительной связи. Найдите в предложении №7 подчинительное словосочетание со связью согласование, прокомментируйте свой выбор.(2мин)</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normAutofit fontScale="90000"/>
          </a:bodyPr>
          <a:lstStyle/>
          <a:p>
            <a:r>
              <a:rPr lang="ru-RU" sz="3600" dirty="0" smtClean="0">
                <a:solidFill>
                  <a:srgbClr val="C00000"/>
                </a:solidFill>
              </a:rPr>
              <a:t>ЭТИМОЛОГИЯ </a:t>
            </a:r>
            <a:r>
              <a:rPr lang="ru-RU" sz="3600" dirty="0" smtClean="0"/>
              <a:t/>
            </a:r>
            <a:br>
              <a:rPr lang="ru-RU" sz="3600" dirty="0" smtClean="0"/>
            </a:br>
            <a:r>
              <a:rPr lang="ru-RU" sz="3600" dirty="0" smtClean="0"/>
              <a:t>История этого слова начинается с 14 века. Оно восходит к тюркскому «черный камень» и турецкому « черный сланец». Лингвисты связывают с ним такие слова как- карапуз, маленький человек, так как оно близко по значению немецкому слову </a:t>
            </a:r>
            <a:r>
              <a:rPr lang="en-US" sz="3600" dirty="0" err="1" smtClean="0"/>
              <a:t>stift</a:t>
            </a:r>
            <a:r>
              <a:rPr lang="ru-RU" sz="3600" dirty="0" smtClean="0"/>
              <a:t>. В предложениях №24, 25 найдите это слово.(1мин)</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pPr lvl="0"/>
            <a:r>
              <a:rPr lang="ru-RU" sz="3600" dirty="0" smtClean="0"/>
              <a:t>Это слово как вид искусства появилось в Европе в 14-15 веках и пришло из французского, обозначая «вырезать». Для начала брали либо деревянную, либо металлическую, либо каменную пластину, «выдалбливали» в ней рисунок и заливали его краской. Одним из творцов данного искусства является А.Дюрер. Найдите это слово в предложениях №11-13(1мин)</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46650"/>
          </a:xfrm>
        </p:spPr>
        <p:txBody>
          <a:bodyPr>
            <a:normAutofit fontScale="90000"/>
          </a:bodyPr>
          <a:lstStyle/>
          <a:p>
            <a:r>
              <a:rPr lang="ru-RU" dirty="0" smtClean="0">
                <a:solidFill>
                  <a:srgbClr val="C00000"/>
                </a:solidFill>
              </a:rPr>
              <a:t>ОРФОГРАФИЯ</a:t>
            </a:r>
            <a:r>
              <a:rPr lang="ru-RU" dirty="0" smtClean="0"/>
              <a:t/>
            </a:r>
            <a:br>
              <a:rPr lang="ru-RU" dirty="0" smtClean="0"/>
            </a:br>
            <a:r>
              <a:rPr lang="ru-RU" dirty="0" smtClean="0"/>
              <a:t>Одним из важнейших правил русской орфографии является чередование гласных в корне слова . Найдите в предложениях № 1,21 слова с данной орфограммой. Объясните правописание.(2мин)</a:t>
            </a:r>
            <a:br>
              <a:rPr lang="ru-RU" dirty="0" smtClean="0"/>
            </a:b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fontScale="90000"/>
          </a:bodyPr>
          <a:lstStyle/>
          <a:p>
            <a:pPr lvl="0"/>
            <a:r>
              <a:rPr lang="ru-RU" dirty="0" smtClean="0"/>
              <a:t>Эти слова называют признак по действию, которое испытывает на себе предмет, лицо со стороны другого предмета или  лица. То есть над предметом совершается действие и он  "страдает". Дайте определение этим словам и найдите их в предложениях  №27-29 .(2мин)</a:t>
            </a:r>
            <a:br>
              <a:rPr lang="ru-RU" dirty="0" smtClean="0"/>
            </a:b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fontScale="90000"/>
          </a:bodyPr>
          <a:lstStyle/>
          <a:p>
            <a:r>
              <a:rPr lang="ru-RU" b="1" dirty="0" smtClean="0"/>
              <a:t>ТВОРЧЕСКОЕ ЗАДАНИЕ (3 мин)</a:t>
            </a:r>
            <a:r>
              <a:rPr lang="ru-RU" dirty="0" smtClean="0"/>
              <a:t/>
            </a:r>
            <a:br>
              <a:rPr lang="ru-RU" dirty="0" smtClean="0"/>
            </a:br>
            <a:r>
              <a:rPr lang="ru-RU" dirty="0" smtClean="0"/>
              <a:t>БУРИМЕ</a:t>
            </a:r>
            <a:br>
              <a:rPr lang="ru-RU" dirty="0" smtClean="0"/>
            </a:br>
            <a:r>
              <a:rPr lang="ru-RU" dirty="0" smtClean="0"/>
              <a:t>По заданной рифме сочините стихотворение, отражающее одну из проблем текста</a:t>
            </a:r>
            <a:br>
              <a:rPr lang="ru-RU" dirty="0" smtClean="0"/>
            </a:br>
            <a:r>
              <a:rPr lang="ru-RU" dirty="0" smtClean="0"/>
              <a:t>РУКИ</a:t>
            </a:r>
            <a:br>
              <a:rPr lang="ru-RU" dirty="0" smtClean="0"/>
            </a:br>
            <a:r>
              <a:rPr lang="ru-RU" dirty="0" smtClean="0"/>
              <a:t>ДОБРО</a:t>
            </a:r>
            <a:br>
              <a:rPr lang="ru-RU" dirty="0" smtClean="0"/>
            </a:br>
            <a:r>
              <a:rPr lang="ru-RU" dirty="0" smtClean="0"/>
              <a:t>МУКИ</a:t>
            </a:r>
            <a:br>
              <a:rPr lang="ru-RU" dirty="0" smtClean="0"/>
            </a:br>
            <a:r>
              <a:rPr lang="ru-RU" dirty="0" smtClean="0"/>
              <a:t>РЕМЕСЛО</a:t>
            </a:r>
            <a:br>
              <a:rPr lang="ru-RU" dirty="0" smtClean="0"/>
            </a:b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6394722"/>
          </a:xfrm>
        </p:spPr>
        <p:txBody>
          <a:bodyPr/>
          <a:lstStyle/>
          <a:p>
            <a:r>
              <a:rPr lang="ru-RU" i="1" dirty="0" smtClean="0"/>
              <a:t>Художника натруженные руки</a:t>
            </a:r>
            <a:r>
              <a:rPr lang="ru-RU" dirty="0" smtClean="0"/>
              <a:t/>
            </a:r>
            <a:br>
              <a:rPr lang="ru-RU" dirty="0" smtClean="0"/>
            </a:br>
            <a:r>
              <a:rPr lang="ru-RU" i="1" dirty="0" smtClean="0"/>
              <a:t>Сумели отразить добро.</a:t>
            </a:r>
            <a:r>
              <a:rPr lang="ru-RU" dirty="0" smtClean="0"/>
              <a:t/>
            </a:r>
            <a:br>
              <a:rPr lang="ru-RU" dirty="0" smtClean="0"/>
            </a:br>
            <a:r>
              <a:rPr lang="ru-RU" i="1" dirty="0" smtClean="0"/>
              <a:t>Когда другой, испытывая муки,</a:t>
            </a:r>
            <a:r>
              <a:rPr lang="ru-RU" dirty="0" smtClean="0"/>
              <a:t/>
            </a:r>
            <a:br>
              <a:rPr lang="ru-RU" dirty="0" smtClean="0"/>
            </a:br>
            <a:r>
              <a:rPr lang="ru-RU" i="1" dirty="0" smtClean="0"/>
              <a:t>Помог ему освоить ремесло.</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274638"/>
            <a:ext cx="4248472" cy="5746650"/>
          </a:xfrm>
        </p:spPr>
        <p:txBody>
          <a:bodyPr/>
          <a:lstStyle/>
          <a:p>
            <a:r>
              <a:rPr lang="ru-RU" dirty="0" smtClean="0"/>
              <a:t>„Я“ 0________10</a:t>
            </a:r>
            <a:br>
              <a:rPr lang="ru-RU" dirty="0" smtClean="0"/>
            </a:br>
            <a:r>
              <a:rPr lang="ru-RU" dirty="0" smtClean="0"/>
              <a:t>„Мы“ 0________10</a:t>
            </a:r>
            <a:br>
              <a:rPr lang="ru-RU" dirty="0" smtClean="0"/>
            </a:br>
            <a:r>
              <a:rPr lang="ru-RU" dirty="0" smtClean="0"/>
              <a:t>„Дело“ 0________10</a:t>
            </a:r>
            <a:br>
              <a:rPr lang="ru-RU" dirty="0" smtClean="0"/>
            </a:br>
            <a:endParaRPr lang="ru-RU" dirty="0"/>
          </a:p>
        </p:txBody>
      </p:sp>
      <p:pic>
        <p:nvPicPr>
          <p:cNvPr id="5" name="Picture 2" descr="C:\Users\катя\Desktop\phoca_thumb_m_duerer-albrecht88.jpg"/>
          <p:cNvPicPr>
            <a:picLocks noGrp="1" noChangeAspect="1" noChangeArrowheads="1"/>
          </p:cNvPicPr>
          <p:nvPr>
            <p:ph sz="half" idx="1"/>
          </p:nvPr>
        </p:nvPicPr>
        <p:blipFill>
          <a:blip r:embed="rId2" cstate="print"/>
          <a:srcRect/>
          <a:stretch>
            <a:fillRect/>
          </a:stretch>
        </p:blipFill>
        <p:spPr bwMode="auto">
          <a:xfrm>
            <a:off x="251520" y="2132856"/>
            <a:ext cx="2160240" cy="4248472"/>
          </a:xfrm>
          <a:prstGeom prst="rect">
            <a:avLst/>
          </a:prstGeom>
          <a:noFill/>
        </p:spPr>
      </p:pic>
      <p:pic>
        <p:nvPicPr>
          <p:cNvPr id="7" name="Picture 2" descr="C:\Users\катя\Desktop\r_pic.php.jpeg"/>
          <p:cNvPicPr>
            <a:picLocks noGrp="1" noChangeAspect="1" noChangeArrowheads="1"/>
          </p:cNvPicPr>
          <p:nvPr>
            <p:ph sz="half" idx="2"/>
          </p:nvPr>
        </p:nvPicPr>
        <p:blipFill>
          <a:blip r:embed="rId3" cstate="print"/>
          <a:srcRect/>
          <a:stretch>
            <a:fillRect/>
          </a:stretch>
        </p:blipFill>
        <p:spPr bwMode="auto">
          <a:xfrm>
            <a:off x="6588224" y="0"/>
            <a:ext cx="2376264" cy="486916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2177979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70586"/>
          </a:xfrm>
        </p:spPr>
        <p:txBody>
          <a:bodyPr/>
          <a:lstStyle/>
          <a:p>
            <a:r>
              <a:rPr lang="ru-RU" sz="4800" dirty="0" smtClean="0">
                <a:latin typeface="+mn-lt"/>
              </a:rPr>
              <a:t>ФОРМАТ</a:t>
            </a:r>
            <a:r>
              <a:rPr lang="ru-RU" dirty="0" smtClean="0"/>
              <a:t> – </a:t>
            </a:r>
            <a:r>
              <a:rPr lang="ru-RU" sz="4400" dirty="0" smtClean="0"/>
              <a:t>способ построения и подачи информации</a:t>
            </a:r>
            <a:endParaRPr lang="ru-RU"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32656"/>
            <a:ext cx="3958208" cy="6264695"/>
          </a:xfrm>
        </p:spPr>
        <p:txBody>
          <a:bodyPr/>
          <a:lstStyle/>
          <a:p>
            <a:endParaRPr lang="ru-RU" dirty="0"/>
          </a:p>
        </p:txBody>
      </p:sp>
      <p:sp>
        <p:nvSpPr>
          <p:cNvPr id="3" name="Подзаголовок 2"/>
          <p:cNvSpPr>
            <a:spLocks noGrp="1"/>
          </p:cNvSpPr>
          <p:nvPr>
            <p:ph type="subTitle" idx="1"/>
          </p:nvPr>
        </p:nvSpPr>
        <p:spPr>
          <a:xfrm>
            <a:off x="5004048" y="980728"/>
            <a:ext cx="3456384" cy="5400600"/>
          </a:xfrm>
        </p:spPr>
        <p:txBody>
          <a:bodyPr>
            <a:normAutofit/>
          </a:bodyPr>
          <a:lstStyle/>
          <a:p>
            <a:r>
              <a:rPr lang="vi-VN" b="1" dirty="0" smtClean="0">
                <a:solidFill>
                  <a:schemeClr val="tx2"/>
                </a:solidFill>
              </a:rPr>
              <a:t>А́льбрехт Дю́рер</a:t>
            </a:r>
            <a:endParaRPr lang="ru-RU" b="1" dirty="0" smtClean="0">
              <a:solidFill>
                <a:schemeClr val="tx2"/>
              </a:solidFill>
            </a:endParaRPr>
          </a:p>
          <a:p>
            <a:r>
              <a:rPr lang="ru-RU" b="1" dirty="0" smtClean="0">
                <a:solidFill>
                  <a:schemeClr val="tx2"/>
                </a:solidFill>
              </a:rPr>
              <a:t>1471-1528</a:t>
            </a:r>
          </a:p>
          <a:p>
            <a:r>
              <a:rPr lang="ru-RU" dirty="0" smtClean="0">
                <a:solidFill>
                  <a:schemeClr val="tx2"/>
                </a:solidFill>
              </a:rPr>
              <a:t>немецкий живописец, рисовальщик и гравер, один из величайших мастеров        западноевропейского искусства. </a:t>
            </a:r>
            <a:endParaRPr lang="ru-RU" dirty="0">
              <a:solidFill>
                <a:schemeClr val="tx2"/>
              </a:solidFill>
            </a:endParaRPr>
          </a:p>
        </p:txBody>
      </p:sp>
      <p:pic>
        <p:nvPicPr>
          <p:cNvPr id="1026" name="Picture 2" descr="C:\Users\катя\Desktop\Dürer_-_Selbstbildnis_im_Pelzrock_-_Alte_Pinakothek.jpg"/>
          <p:cNvPicPr>
            <a:picLocks noChangeAspect="1" noChangeArrowheads="1"/>
          </p:cNvPicPr>
          <p:nvPr/>
        </p:nvPicPr>
        <p:blipFill>
          <a:blip r:embed="rId2" cstate="print"/>
          <a:srcRect/>
          <a:stretch>
            <a:fillRect/>
          </a:stretch>
        </p:blipFill>
        <p:spPr bwMode="auto">
          <a:xfrm>
            <a:off x="683568" y="332656"/>
            <a:ext cx="3960440" cy="626469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3886200" cy="5760639"/>
          </a:xfrm>
        </p:spPr>
        <p:txBody>
          <a:bodyPr/>
          <a:lstStyle/>
          <a:p>
            <a:endParaRPr lang="ru-RU" dirty="0"/>
          </a:p>
        </p:txBody>
      </p:sp>
      <p:sp>
        <p:nvSpPr>
          <p:cNvPr id="3" name="Подзаголовок 2"/>
          <p:cNvSpPr>
            <a:spLocks noGrp="1"/>
          </p:cNvSpPr>
          <p:nvPr>
            <p:ph type="subTitle" idx="1"/>
          </p:nvPr>
        </p:nvSpPr>
        <p:spPr>
          <a:xfrm>
            <a:off x="5148064" y="1124744"/>
            <a:ext cx="3744416" cy="5256584"/>
          </a:xfrm>
        </p:spPr>
        <p:txBody>
          <a:bodyPr>
            <a:normAutofit/>
          </a:bodyPr>
          <a:lstStyle/>
          <a:p>
            <a:r>
              <a:rPr lang="ru-RU" dirty="0" smtClean="0">
                <a:solidFill>
                  <a:schemeClr val="tx2"/>
                </a:solidFill>
              </a:rPr>
              <a:t>«</a:t>
            </a:r>
            <a:r>
              <a:rPr lang="ru-RU" b="1" dirty="0" smtClean="0">
                <a:solidFill>
                  <a:schemeClr val="tx2"/>
                </a:solidFill>
              </a:rPr>
              <a:t>Руки</a:t>
            </a:r>
            <a:r>
              <a:rPr lang="ru-RU" dirty="0" smtClean="0">
                <a:solidFill>
                  <a:schemeClr val="tx2"/>
                </a:solidFill>
              </a:rPr>
              <a:t> </a:t>
            </a:r>
            <a:r>
              <a:rPr lang="ru-RU" b="1" dirty="0" smtClean="0">
                <a:solidFill>
                  <a:schemeClr val="tx2"/>
                </a:solidFill>
              </a:rPr>
              <a:t>молящегося</a:t>
            </a:r>
            <a:r>
              <a:rPr lang="ru-RU" dirty="0" smtClean="0">
                <a:solidFill>
                  <a:schemeClr val="tx2"/>
                </a:solidFill>
              </a:rPr>
              <a:t>» (нем. </a:t>
            </a:r>
            <a:r>
              <a:rPr lang="ru-RU" dirty="0" err="1" smtClean="0">
                <a:solidFill>
                  <a:schemeClr val="tx2"/>
                </a:solidFill>
              </a:rPr>
              <a:t>Betende</a:t>
            </a:r>
            <a:r>
              <a:rPr lang="ru-RU" dirty="0" smtClean="0">
                <a:solidFill>
                  <a:schemeClr val="tx2"/>
                </a:solidFill>
              </a:rPr>
              <a:t> </a:t>
            </a:r>
            <a:r>
              <a:rPr lang="ru-RU" dirty="0" err="1" smtClean="0">
                <a:solidFill>
                  <a:schemeClr val="tx2"/>
                </a:solidFill>
              </a:rPr>
              <a:t>Hände</a:t>
            </a:r>
            <a:r>
              <a:rPr lang="ru-RU" dirty="0" smtClean="0">
                <a:solidFill>
                  <a:schemeClr val="tx2"/>
                </a:solidFill>
              </a:rPr>
              <a:t>) — один из знаменитых рисунков немецкого художника </a:t>
            </a:r>
            <a:r>
              <a:rPr lang="ru-RU" b="1" dirty="0" smtClean="0">
                <a:solidFill>
                  <a:schemeClr val="tx2"/>
                </a:solidFill>
              </a:rPr>
              <a:t>Альбрехта</a:t>
            </a:r>
            <a:r>
              <a:rPr lang="ru-RU" dirty="0" smtClean="0">
                <a:solidFill>
                  <a:schemeClr val="tx2"/>
                </a:solidFill>
              </a:rPr>
              <a:t> </a:t>
            </a:r>
            <a:r>
              <a:rPr lang="ru-RU" b="1" dirty="0" smtClean="0">
                <a:solidFill>
                  <a:schemeClr val="tx2"/>
                </a:solidFill>
              </a:rPr>
              <a:t>Дюрера</a:t>
            </a:r>
            <a:endParaRPr lang="ru-RU" dirty="0">
              <a:solidFill>
                <a:schemeClr val="tx2"/>
              </a:solidFill>
            </a:endParaRPr>
          </a:p>
        </p:txBody>
      </p:sp>
      <p:pic>
        <p:nvPicPr>
          <p:cNvPr id="2050" name="Picture 2" descr="C:\Users\катя\Desktop\300px-Duerer-Prayer.jpg"/>
          <p:cNvPicPr>
            <a:picLocks noChangeAspect="1" noChangeArrowheads="1"/>
          </p:cNvPicPr>
          <p:nvPr/>
        </p:nvPicPr>
        <p:blipFill>
          <a:blip r:embed="rId2" cstate="print"/>
          <a:srcRect/>
          <a:stretch>
            <a:fillRect/>
          </a:stretch>
        </p:blipFill>
        <p:spPr bwMode="auto">
          <a:xfrm>
            <a:off x="683568" y="620688"/>
            <a:ext cx="3960440" cy="576064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Autofit/>
          </a:bodyPr>
          <a:lstStyle/>
          <a:p>
            <a:r>
              <a:rPr lang="ru-RU" sz="1200" dirty="0" smtClean="0">
                <a:solidFill>
                  <a:schemeClr val="bg1"/>
                </a:solidFill>
              </a:rPr>
              <a:t>1В пятнадцатом веке, в одном поселке близ Нюрнберга жила семья, в которой подрастало восемнадцать детей. 2Чтобы накормить всех хотя бы хлебом, отцу семейства приходилось работать по восемнадцать часов в день в шахтах по добыче золота и еще подрабатывать где придется.</a:t>
            </a:r>
            <a:br>
              <a:rPr lang="ru-RU" sz="1200" dirty="0" smtClean="0">
                <a:solidFill>
                  <a:schemeClr val="bg1"/>
                </a:solidFill>
              </a:rPr>
            </a:br>
            <a:r>
              <a:rPr lang="ru-RU" sz="1200" dirty="0" smtClean="0">
                <a:solidFill>
                  <a:schemeClr val="bg1"/>
                </a:solidFill>
              </a:rPr>
              <a:t>3Несмотря на отчаянную бедность, двое из сыновей Альбрехта Дюрера смели мечтать, и мечта у них была одна — оба хотели стать  художниками. 4Они прекрасно понимали, что их отец никогда не сможет ни одному из них собрать средства на учебу в Художественной академии. 5Много бессонных ночей провели братья, перешептываясь под одеялом, и нашли выход. 6Договорились подбросить в воздух монетку, проигравший должен будет пойти работать в шахты и оплачивать обучение победившего. 7А по окончании учебы выигравший оплатит занятия другому, выручив деньги за проданные работы.</a:t>
            </a:r>
            <a:br>
              <a:rPr lang="ru-RU" sz="1200" dirty="0" smtClean="0">
                <a:solidFill>
                  <a:schemeClr val="bg1"/>
                </a:solidFill>
              </a:rPr>
            </a:br>
            <a:r>
              <a:rPr lang="ru-RU" sz="1200" dirty="0" smtClean="0">
                <a:solidFill>
                  <a:schemeClr val="bg1"/>
                </a:solidFill>
              </a:rPr>
              <a:t>8В одно из воскресений, выходя из церкви, они подбросили в воздух монетку. 9Альбрехту Дюреру-младшему повезло в этот день, и он уехал учиться в Нюрнберг. 10Альберт Дюрер пошел в шахты, где его ожидал опасный и тяжелый труд, и проработал там последующие четыре года для того, чтобы брат мог реализовать свою мечту.</a:t>
            </a:r>
            <a:br>
              <a:rPr lang="ru-RU" sz="1200" dirty="0" smtClean="0">
                <a:solidFill>
                  <a:schemeClr val="bg1"/>
                </a:solidFill>
              </a:rPr>
            </a:br>
            <a:r>
              <a:rPr lang="ru-RU" sz="1200" dirty="0" smtClean="0">
                <a:solidFill>
                  <a:schemeClr val="bg1"/>
                </a:solidFill>
              </a:rPr>
              <a:t>11С первых дней учебы Альбрехт стал самым талантливым учеником во всей Академии. 12Его гравюры, резьба, рисунки, выполненные масляными красками, были намного лучше, чем работы его преподавателей, и к окончанию Академии он уже начал зарабатывать немалые деньги от продажи своих произведений. 13Когда молодой художник вернулся к себе домой, семья Дюрер устроила праздничный ужин в его честь. 14В конце семейного торжества Альбрехт встал и произнес тост за любимого брата, который ради него пожертвовал своим талантом и превратил его мечту в реальность. 15Альбрехт закончил свой тост так:</a:t>
            </a:r>
            <a:br>
              <a:rPr lang="ru-RU" sz="1200" dirty="0" smtClean="0">
                <a:solidFill>
                  <a:schemeClr val="bg1"/>
                </a:solidFill>
              </a:rPr>
            </a:br>
            <a:r>
              <a:rPr lang="ru-RU" sz="1200" dirty="0" smtClean="0">
                <a:solidFill>
                  <a:schemeClr val="bg1"/>
                </a:solidFill>
              </a:rPr>
              <a:t>—16 И сейчас, Альберт, брат мой, твоя очередь. 17Теперь ты можешь отправиться в Нюрнберг и осуществить свою мечту, теперь я позабочусь о тебе. 18Все взгляды обратились в сторону того угла стола, где сидел Альберт. 19Его лицо было залито слезами, он качал головой и шептал:20 «Нет... нет... нет...»</a:t>
            </a:r>
            <a:br>
              <a:rPr lang="ru-RU" sz="1200" dirty="0" smtClean="0">
                <a:solidFill>
                  <a:schemeClr val="bg1"/>
                </a:solidFill>
              </a:rPr>
            </a:br>
            <a:r>
              <a:rPr lang="ru-RU" sz="1200" dirty="0" smtClean="0">
                <a:solidFill>
                  <a:schemeClr val="bg1"/>
                </a:solidFill>
              </a:rPr>
              <a:t>21Наконец он пришел в себя, поднялся, утерев слезы, обвел взглядом всех родственников и, повернувшись к брату, приложил свою руку к его щеке, погладил и ласково сказал:</a:t>
            </a:r>
            <a:br>
              <a:rPr lang="ru-RU" sz="1200" dirty="0" smtClean="0">
                <a:solidFill>
                  <a:schemeClr val="bg1"/>
                </a:solidFill>
              </a:rPr>
            </a:br>
            <a:r>
              <a:rPr lang="ru-RU" sz="1200" dirty="0" smtClean="0">
                <a:solidFill>
                  <a:schemeClr val="bg1"/>
                </a:solidFill>
              </a:rPr>
              <a:t>— 22Нет, брат, я не могу поехать в Нюрнберг, слишком поздно для меня, слишком поздно. 23Посмотри, что за эти четыре года работы на шахте стало с моими руками!24 Каждый палец хотя бы один раз сломан, артрит на правой руке развился настолько, что мне стоило большого труда удерживать бокал, пока ты произносил свой тост... 25Мои пальцы не смогут справиться с деликатной работой художника, не смогут точно двигать карандашом или кистью. 26Нет, брат, для меня уже поздно...</a:t>
            </a:r>
            <a:br>
              <a:rPr lang="ru-RU" sz="1200" dirty="0" smtClean="0">
                <a:solidFill>
                  <a:schemeClr val="bg1"/>
                </a:solidFill>
              </a:rPr>
            </a:br>
            <a:r>
              <a:rPr lang="ru-RU" sz="1200" dirty="0" smtClean="0">
                <a:solidFill>
                  <a:schemeClr val="bg1"/>
                </a:solidFill>
              </a:rPr>
              <a:t>27С того дня прошло уже более четырехсот пятидесяти лет. 28Сегодня гравюры, акварели, картины, написанные маслом, резьба и другие работы Альбрехта Дюрера можно увидеть в музеях всего мира, но большинству из нас хорошо известна  одна из них — картина художника, которую он посвятил брату. 29Та, на которой Альбрехт Дюрер в память о жертве, принесенной Альбертом, и запечатлел его изувеченные тяжкой работой руки с соединенными ладонями и пальцами, устремленными в небо. 30 Он назвал  картину «Руки», но весь мир, открывший сердце этому шедевру, «переименовал» её в «Молящиеся руки»</a:t>
            </a:r>
            <a:r>
              <a:rPr lang="ru-RU" sz="1200" dirty="0" smtClean="0"/>
              <a:t/>
            </a:r>
            <a:br>
              <a:rPr lang="ru-RU" sz="1200" dirty="0" smtClean="0"/>
            </a:br>
            <a:endParaRPr lang="ru-RU"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3100" dirty="0" smtClean="0">
                <a:solidFill>
                  <a:srgbClr val="C00000"/>
                </a:solidFill>
              </a:rPr>
              <a:t>ПУНКТУАЦИЯ </a:t>
            </a:r>
            <a:r>
              <a:rPr lang="ru-RU" sz="3100" dirty="0" smtClean="0"/>
              <a:t/>
            </a:r>
            <a:br>
              <a:rPr lang="ru-RU" sz="3100" dirty="0" smtClean="0"/>
            </a:br>
            <a:r>
              <a:rPr lang="ru-RU" sz="3100" dirty="0" smtClean="0"/>
              <a:t>Этот знак препинания очень интересен по сфере употребления. Например, в математике он используется в значении « и так далее», в информатике для обозначения произвольного количества неизвестных аргументов, а в русском языке для обозначения незаконченности высказывания. Среди предложений 16-20 найдите этот знак и объясните цель его употребления в найденном предложении.     (2 мин.)</a:t>
            </a:r>
            <a:r>
              <a:rPr lang="ru-RU" sz="4000" dirty="0" smtClean="0"/>
              <a:t/>
            </a:r>
            <a:br>
              <a:rPr lang="ru-RU" sz="4000" dirty="0" smtClean="0"/>
            </a:br>
            <a:endParaRPr lang="ru-RU" sz="4000" dirty="0">
              <a:solidFill>
                <a:schemeClr val="accent6">
                  <a:lumMod val="50000"/>
                </a:schemeClr>
              </a:solidFill>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46650"/>
          </a:xfrm>
        </p:spPr>
        <p:txBody>
          <a:bodyPr>
            <a:normAutofit fontScale="90000"/>
          </a:bodyPr>
          <a:lstStyle/>
          <a:p>
            <a:pPr lvl="0"/>
            <a:r>
              <a:rPr lang="ru-RU" dirty="0" smtClean="0"/>
              <a:t>Русский язык изобилует знаками препинания. Одни знаки выделяют, другие разделяют, третьи обособляют. Найдите среди предложений 16-26 предложение с обособленным обстоятельством. Прокомментируйте свой выбор.(2мин)</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a:bodyPr>
          <a:lstStyle/>
          <a:p>
            <a:r>
              <a:rPr lang="ru-RU" sz="2700" dirty="0" smtClean="0">
                <a:solidFill>
                  <a:srgbClr val="800000"/>
                </a:solidFill>
                <a:latin typeface="Times New Roman" pitchFamily="18" charset="0"/>
                <a:cs typeface="Times New Roman" pitchFamily="18" charset="0"/>
              </a:rPr>
              <a:t>ЛЕКСИКА И ФРАЗЕОЛОГИЯ</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Русский язык очень богат меткими и образными сочетаниями слов. Употребляются такие сочетания в языке в готовом виде. Их нельзя заменять другими словами или вставлять какое-нибудь слово. С помощью таких сочетаний можно сказать коротко о многом. А происходит название этого сочетания от двух слов греческого языка «</a:t>
            </a:r>
            <a:r>
              <a:rPr lang="ru-RU" sz="2700" dirty="0" err="1" smtClean="0">
                <a:latin typeface="Times New Roman" pitchFamily="18" charset="0"/>
                <a:cs typeface="Times New Roman" pitchFamily="18" charset="0"/>
              </a:rPr>
              <a:t>фразис</a:t>
            </a:r>
            <a:r>
              <a:rPr lang="ru-RU" sz="2700" dirty="0" smtClean="0">
                <a:latin typeface="Times New Roman" pitchFamily="18" charset="0"/>
                <a:cs typeface="Times New Roman" pitchFamily="18" charset="0"/>
              </a:rPr>
              <a:t>» -оборот речи и «логос»- учение. Среди предложений №2, 10,21, 25 найдите предложение с таким оборотом, назовите его.(2 мин)</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pPr lvl="0"/>
            <a:r>
              <a:rPr lang="ru-RU" sz="3100" dirty="0" smtClean="0"/>
              <a:t>Это слово в переводе с греческого языка обозначает «приложенное»,то есть определение, прибавляемое к названию предмета с целью подчеркнуть его характерное свойство, придать художественную выразительность. Иначе говоря, образное, художественное определение. В тексте при помощи таких определений передаются трудности, с которыми столкнулась семья художника. Как называются такие определения? Найдите их в предложениях№3-5(2мин)</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893</TotalTime>
  <Words>359</Words>
  <Application>Microsoft Office PowerPoint</Application>
  <PresentationFormat>Экран (4:3)</PresentationFormat>
  <Paragraphs>20</Paragraphs>
  <Slides>19</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19</vt:i4>
      </vt:variant>
    </vt:vector>
  </HeadingPairs>
  <TitlesOfParts>
    <vt:vector size="29" baseType="lpstr">
      <vt:lpstr>Arial</vt:lpstr>
      <vt:lpstr>Arial Black</vt:lpstr>
      <vt:lpstr>Arial Unicode MS</vt:lpstr>
      <vt:lpstr>Book Antiqua</vt:lpstr>
      <vt:lpstr>Lucida Sans</vt:lpstr>
      <vt:lpstr>Times New Roman</vt:lpstr>
      <vt:lpstr>Wingdings</vt:lpstr>
      <vt:lpstr>Wingdings 2</vt:lpstr>
      <vt:lpstr>Wingdings 3</vt:lpstr>
      <vt:lpstr>Апекс</vt:lpstr>
      <vt:lpstr>Турнир   смекалистых   в формате ЕГЭ</vt:lpstr>
      <vt:lpstr>ФОРМАТ – способ построения и подачи информации</vt:lpstr>
      <vt:lpstr>Презентация PowerPoint</vt:lpstr>
      <vt:lpstr>Презентация PowerPoint</vt:lpstr>
      <vt:lpstr>1В пятнадцатом веке, в одном поселке близ Нюрнберга жила семья, в которой подрастало восемнадцать детей. 2Чтобы накормить всех хотя бы хлебом, отцу семейства приходилось работать по восемнадцать часов в день в шахтах по добыче золота и еще подрабатывать где придется. 3Несмотря на отчаянную бедность, двое из сыновей Альбрехта Дюрера смели мечтать, и мечта у них была одна — оба хотели стать  художниками. 4Они прекрасно понимали, что их отец никогда не сможет ни одному из них собрать средства на учебу в Художественной академии. 5Много бессонных ночей провели братья, перешептываясь под одеялом, и нашли выход. 6Договорились подбросить в воздух монетку, проигравший должен будет пойти работать в шахты и оплачивать обучение победившего. 7А по окончании учебы выигравший оплатит занятия другому, выручив деньги за проданные работы. 8В одно из воскресений, выходя из церкви, они подбросили в воздух монетку. 9Альбрехту Дюреру-младшему повезло в этот день, и он уехал учиться в Нюрнберг. 10Альберт Дюрер пошел в шахты, где его ожидал опасный и тяжелый труд, и проработал там последующие четыре года для того, чтобы брат мог реализовать свою мечту. 11С первых дней учебы Альбрехт стал самым талантливым учеником во всей Академии. 12Его гравюры, резьба, рисунки, выполненные масляными красками, были намного лучше, чем работы его преподавателей, и к окончанию Академии он уже начал зарабатывать немалые деньги от продажи своих произведений. 13Когда молодой художник вернулся к себе домой, семья Дюрер устроила праздничный ужин в его честь. 14В конце семейного торжества Альбрехт встал и произнес тост за любимого брата, который ради него пожертвовал своим талантом и превратил его мечту в реальность. 15Альбрехт закончил свой тост так: —16 И сейчас, Альберт, брат мой, твоя очередь. 17Теперь ты можешь отправиться в Нюрнберг и осуществить свою мечту, теперь я позабочусь о тебе. 18Все взгляды обратились в сторону того угла стола, где сидел Альберт. 19Его лицо было залито слезами, он качал головой и шептал:20 «Нет... нет... нет...» 21Наконец он пришел в себя, поднялся, утерев слезы, обвел взглядом всех родственников и, повернувшись к брату, приложил свою руку к его щеке, погладил и ласково сказал: — 22Нет, брат, я не могу поехать в Нюрнберг, слишком поздно для меня, слишком поздно. 23Посмотри, что за эти четыре года работы на шахте стало с моими руками!24 Каждый палец хотя бы один раз сломан, артрит на правой руке развился настолько, что мне стоило большого труда удерживать бокал, пока ты произносил свой тост... 25Мои пальцы не смогут справиться с деликатной работой художника, не смогут точно двигать карандашом или кистью. 26Нет, брат, для меня уже поздно... 27С того дня прошло уже более четырехсот пятидесяти лет. 28Сегодня гравюры, акварели, картины, написанные маслом, резьба и другие работы Альбрехта Дюрера можно увидеть в музеях всего мира, но большинству из нас хорошо известна  одна из них — картина художника, которую он посвятил брату. 29Та, на которой Альбрехт Дюрер в память о жертве, принесенной Альбертом, и запечатлел его изувеченные тяжкой работой руки с соединенными ладонями и пальцами, устремленными в небо. 30 Он назвал  картину «Руки», но весь мир, открывший сердце этому шедевру, «переименовал» её в «Молящиеся руки» </vt:lpstr>
      <vt:lpstr>ПУНКТУАЦИЯ  Этот знак препинания очень интересен по сфере употребления. Например, в математике он используется в значении « и так далее», в информатике для обозначения произвольного количества неизвестных аргументов, а в русском языке для обозначения незаконченности высказывания. Среди предложений 16-20 найдите этот знак и объясните цель его употребления в найденном предложении.     (2 мин.) </vt:lpstr>
      <vt:lpstr>Русский язык изобилует знаками препинания. Одни знаки выделяют, другие разделяют, третьи обособляют. Найдите среди предложений 16-26 предложение с обособленным обстоятельством. Прокомментируйте свой выбор.(2мин)  </vt:lpstr>
      <vt:lpstr>ЛЕКСИКА И ФРАЗЕОЛОГИЯ   Русский язык очень богат меткими и образными сочетаниями слов. Употребляются такие сочетания в языке в готовом виде. Их нельзя заменять другими словами или вставлять какое-нибудь слово. С помощью таких сочетаний можно сказать коротко о многом. А происходит название этого сочетания от двух слов греческого языка «фразис» -оборот речи и «логос»- учение. Среди предложений №2, 10,21, 25 найдите предложение с таким оборотом, назовите его.(2 мин) </vt:lpstr>
      <vt:lpstr>Это слово в переводе с греческого языка обозначает «приложенное»,то есть определение, прибавляемое к названию предмета с целью подчеркнуть его характерное свойство, придать художественную выразительность. Иначе говоря, образное, художественное определение. В тексте при помощи таких определений передаются трудности, с которыми столкнулась семья художника. Как называются такие определения? Найдите их в предложениях№3-5(2мин) </vt:lpstr>
      <vt:lpstr>СИНТАКСИС  Это слово или сочетание слов не являются членом предложения. Основная их функция-  наименование адресата речи и привлечение внимания собеседника. Что это за слова? Среди предложений № 16-22 найдите те, в которых есть такие слова.(2мин) </vt:lpstr>
      <vt:lpstr>Одной из единиц синтаксиса является словосочетание, которое выполняет коммуникативную функцию (входит в речь). Общепризнанно, что к словосочетаниям относятся соединения слов на основе подчинительной связи. Найдите в предложении №7 подчинительное словосочетание со связью согласование, прокомментируйте свой выбор.(2мин) </vt:lpstr>
      <vt:lpstr>ЭТИМОЛОГИЯ  История этого слова начинается с 14 века. Оно восходит к тюркскому «черный камень» и турецкому « черный сланец». Лингвисты связывают с ним такие слова как- карапуз, маленький человек, так как оно близко по значению немецкому слову stift. В предложениях №24, 25 найдите это слово.(1мин) </vt:lpstr>
      <vt:lpstr>Это слово как вид искусства появилось в Европе в 14-15 веках и пришло из французского, обозначая «вырезать». Для начала брали либо деревянную, либо металлическую, либо каменную пластину, «выдалбливали» в ней рисунок и заливали его краской. Одним из творцов данного искусства является А.Дюрер. Найдите это слово в предложениях №11-13(1мин) </vt:lpstr>
      <vt:lpstr>ОРФОГРАФИЯ Одним из важнейших правил русской орфографии является чередование гласных в корне слова . Найдите в предложениях № 1,21 слова с данной орфограммой. Объясните правописание.(2мин) </vt:lpstr>
      <vt:lpstr>Эти слова называют признак по действию, которое испытывает на себе предмет, лицо со стороны другого предмета или  лица. То есть над предметом совершается действие и он  "страдает". Дайте определение этим словам и найдите их в предложениях  №27-29 .(2мин) </vt:lpstr>
      <vt:lpstr>ТВОРЧЕСКОЕ ЗАДАНИЕ (3 мин) БУРИМЕ По заданной рифме сочините стихотворение, отражающее одну из проблем текста РУКИ ДОБРО МУКИ РЕМЕСЛО </vt:lpstr>
      <vt:lpstr>Художника натруженные руки Сумели отразить добро. Когда другой, испытывая муки, Помог ему освоить ремесло. </vt:lpstr>
      <vt:lpstr>„Я“ 0________10 „Мы“ 0________10 „Дело“ 0________10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Турнир смекалистых  в формате ЕГЭ</dc:title>
  <dc:creator>катя</dc:creator>
  <cp:lastModifiedBy>Екатерина</cp:lastModifiedBy>
  <cp:revision>30</cp:revision>
  <dcterms:created xsi:type="dcterms:W3CDTF">2015-01-26T21:23:17Z</dcterms:created>
  <dcterms:modified xsi:type="dcterms:W3CDTF">2023-02-05T10:08:06Z</dcterms:modified>
</cp:coreProperties>
</file>