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4" r:id="rId5"/>
    <p:sldId id="258" r:id="rId6"/>
    <p:sldId id="260" r:id="rId7"/>
    <p:sldId id="263" r:id="rId8"/>
    <p:sldId id="266" r:id="rId9"/>
    <p:sldId id="262" r:id="rId10"/>
    <p:sldId id="265" r:id="rId11"/>
    <p:sldId id="259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FDE2"/>
    <a:srgbClr val="CCFFFF"/>
    <a:srgbClr val="6D4A35"/>
    <a:srgbClr val="9F8AB8"/>
    <a:srgbClr val="96613A"/>
    <a:srgbClr val="8C5F44"/>
    <a:srgbClr val="6B2381"/>
    <a:srgbClr val="8E8C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80920" cy="266429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>
              <a:defRPr sz="6000" b="1" cap="none" spc="0">
                <a:ln w="5080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56992"/>
            <a:ext cx="3888432" cy="3168352"/>
          </a:xfrm>
        </p:spPr>
        <p:txBody>
          <a:bodyPr>
            <a:normAutofit/>
          </a:bodyPr>
          <a:lstStyle>
            <a:lvl1pPr marL="0" indent="0" algn="ctr">
              <a:buNone/>
              <a:defRPr sz="4000" b="1" cap="none" spc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 descr="D:\Рабоч папка\мб\ист\13.pn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5024"/>
            <a:ext cx="4572000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6613A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1740" y="332656"/>
            <a:ext cx="6616724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40769"/>
            <a:ext cx="8352928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 descr="D:\Рабоч папка\мб\ист\risunok2.pn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4F0"/>
              </a:clrFrom>
              <a:clrTo>
                <a:srgbClr val="FFF4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024236" cy="117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>
            <a:off x="0" y="6438527"/>
            <a:ext cx="392392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kern="1200" cap="none" spc="0" dirty="0" smtClean="0">
                <a:ln w="50800"/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Mistral" pitchFamily="66" charset="0"/>
                <a:ea typeface="+mn-ea"/>
                <a:cs typeface="+mn-cs"/>
              </a:rPr>
              <a:t>М.Н.Бурмистрова – Е.В.Акчурина</a:t>
            </a:r>
            <a:endParaRPr lang="ru-RU" sz="2400" b="1" kern="1200" cap="none" spc="0" dirty="0">
              <a:ln w="50800"/>
              <a:solidFill>
                <a:schemeClr val="tx2">
                  <a:lumMod val="40000"/>
                  <a:lumOff val="60000"/>
                </a:schemeClr>
              </a:solidFill>
              <a:effectLst/>
              <a:latin typeface="Mistral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0">
          <a:ln w="50800"/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j-ea"/>
          <a:cs typeface="Courier New" pitchFamily="49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q"/>
        <a:defRPr sz="3200" b="1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q"/>
        <a:defRPr sz="2800" b="1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400" b="1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b="1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b="1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people.su/8928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7416824" cy="2664296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/>
              <a:t>Сыны земли Тамбовской и России, Вы вечно живы в  памяти людской…</a:t>
            </a:r>
            <a:br>
              <a:rPr lang="ru-RU" sz="4000" i="1" dirty="0" smtClean="0"/>
            </a:br>
            <a:r>
              <a:rPr lang="ru-RU" sz="4000" i="1" dirty="0" smtClean="0"/>
              <a:t>              </a:t>
            </a:r>
            <a:r>
              <a:rPr lang="ru-RU" sz="2000" dirty="0" smtClean="0">
                <a:solidFill>
                  <a:schemeClr val="tx2"/>
                </a:solidFill>
              </a:rPr>
              <a:t>Валентина </a:t>
            </a:r>
            <a:r>
              <a:rPr lang="ru-RU" sz="2000" dirty="0" err="1" smtClean="0">
                <a:solidFill>
                  <a:schemeClr val="tx2"/>
                </a:solidFill>
              </a:rPr>
              <a:t>Дорожкина</a:t>
            </a:r>
            <a:r>
              <a:rPr lang="ru-RU" sz="2000" dirty="0" smtClean="0">
                <a:solidFill>
                  <a:schemeClr val="tx2"/>
                </a:solidFill>
              </a:rPr>
              <a:t/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                             (Тамбовская поэтесса)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933056"/>
            <a:ext cx="3888432" cy="1872208"/>
          </a:xfrm>
        </p:spPr>
        <p:txBody>
          <a:bodyPr>
            <a:normAutofit/>
          </a:bodyPr>
          <a:lstStyle/>
          <a:p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635896" y="61653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Котовск 2017 г.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0"/>
            <a:ext cx="5688632" cy="652534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Вернувшись в родной город, вёл большую патриотическую работу с молодёжью. Из воспоминаний Ринальды Александровны </a:t>
            </a:r>
            <a:r>
              <a:rPr lang="ru-RU" dirty="0" err="1"/>
              <a:t>Лисициной</a:t>
            </a:r>
            <a:r>
              <a:rPr lang="ru-RU" dirty="0"/>
              <a:t>, дочери Александра </a:t>
            </a:r>
            <a:r>
              <a:rPr lang="ru-RU" dirty="0" err="1"/>
              <a:t>Посконкина</a:t>
            </a:r>
            <a:r>
              <a:rPr lang="ru-RU" dirty="0"/>
              <a:t>: «Отец — добрый, сильный, всё на свете знающий. Отец, кажется, умел делать всё, что было нужно, как говорится, был мастером на все руки. Он не любил вспоминать про войну, а рассказывать про себя не любил тем более. Он говорил: „Я делал то, что и все люди, которым дорога свобода и Родина“. Всегда с шуткой, всегда с улыбкой, таким запомнила я своего отца».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0" r="52249"/>
          <a:stretch/>
        </p:blipFill>
        <p:spPr bwMode="auto">
          <a:xfrm>
            <a:off x="48356" y="3457184"/>
            <a:ext cx="2939468" cy="3400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83"/>
          <a:stretch/>
        </p:blipFill>
        <p:spPr bwMode="auto">
          <a:xfrm>
            <a:off x="2961978" y="6259622"/>
            <a:ext cx="2938463" cy="59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99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Котовск чтит своих героев. </a:t>
            </a:r>
          </a:p>
          <a:p>
            <a:pPr marL="0" indent="0">
              <a:buNone/>
            </a:pPr>
            <a:r>
              <a:rPr lang="ru-RU" dirty="0"/>
              <a:t>В музейном комплексе города имеется композиция, </a:t>
            </a:r>
            <a:r>
              <a:rPr lang="ru-RU" dirty="0" err="1"/>
              <a:t>посвящнная</a:t>
            </a:r>
            <a:r>
              <a:rPr lang="ru-RU" dirty="0"/>
              <a:t> Александру Романовичу.</a:t>
            </a:r>
          </a:p>
          <a:p>
            <a:pPr marL="0" indent="0">
              <a:buNone/>
            </a:pPr>
            <a:r>
              <a:rPr lang="ru-RU" dirty="0"/>
              <a:t>У здания управления Тамбовского порохового завода открыта аллея Героев.</a:t>
            </a:r>
          </a:p>
          <a:p>
            <a:pPr marL="0" indent="0">
              <a:buNone/>
            </a:pPr>
            <a:r>
              <a:rPr lang="ru-RU" dirty="0"/>
              <a:t>Именем Александра Романовича </a:t>
            </a:r>
            <a:r>
              <a:rPr lang="ru-RU" dirty="0" err="1"/>
              <a:t>Посконкина</a:t>
            </a:r>
            <a:r>
              <a:rPr lang="ru-RU" dirty="0"/>
              <a:t> названа одна из улиц города, а на доме, где он долгое время жил (Октябрьская ул., д. 25), установлена мемориальная доска, на которой написано: «В этом доме с 1957 г. по 1972 г. жил Герой Советского Союза </a:t>
            </a:r>
            <a:r>
              <a:rPr lang="ru-RU" dirty="0" err="1"/>
              <a:t>Посконкин</a:t>
            </a:r>
            <a:r>
              <a:rPr lang="ru-RU" dirty="0"/>
              <a:t> Александр Романович (07.01.1919 г. — 20.09.1973 г.)».</a:t>
            </a:r>
          </a:p>
          <a:p>
            <a:pPr marL="0" indent="0">
              <a:buNone/>
            </a:pPr>
            <a:r>
              <a:rPr lang="ru-RU" dirty="0"/>
              <a:t>В 1996 году была учреждена городская премия, носящая его имя.</a:t>
            </a:r>
          </a:p>
          <a:p>
            <a:pPr marL="0" indent="0">
              <a:buNone/>
            </a:pPr>
            <a:r>
              <a:rPr lang="ru-RU" dirty="0"/>
              <a:t>В 2010 году на центральной площади Котовска, на стенде, посвящённому 65-летию Победы в Великой Отечественной войне, появилась экспозиция, посвящённая героям СССР, в том числе и Александру Романовичу </a:t>
            </a:r>
            <a:r>
              <a:rPr lang="ru-RU" dirty="0" err="1"/>
              <a:t>Посконкину</a:t>
            </a:r>
            <a:endParaRPr lang="ru-RU" dirty="0"/>
          </a:p>
        </p:txBody>
      </p:sp>
      <p:pic>
        <p:nvPicPr>
          <p:cNvPr id="6146" name="Picture 2" descr="http://bezformata.ru/content/Images/000/017/501/image175015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88269"/>
            <a:ext cx="19050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6261100"/>
            <a:ext cx="383242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27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Улица Александра Романовича </a:t>
            </a:r>
            <a:r>
              <a:rPr lang="ru-RU" dirty="0" err="1" smtClean="0">
                <a:solidFill>
                  <a:schemeClr val="tx2"/>
                </a:solidFill>
              </a:rPr>
              <a:t>Посконкина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52" y="1341438"/>
            <a:ext cx="7748297" cy="5183187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6559550"/>
            <a:ext cx="3760416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24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Только благодаря непревзойденной доблести русских людей была одержана победа в Великой Отечественной войне!!!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Слава героям!!!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0" y="6261274"/>
            <a:ext cx="4384176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45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Интернет-ресурсы: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1. </a:t>
            </a:r>
            <a:r>
              <a:rPr lang="en-US" sz="2800" dirty="0" smtClean="0"/>
              <a:t>http</a:t>
            </a:r>
            <a:r>
              <a:rPr lang="en-US" sz="2800" dirty="0"/>
              <a:t>://</a:t>
            </a:r>
            <a:r>
              <a:rPr lang="en-US" sz="2800" dirty="0" smtClean="0"/>
              <a:t>www.top68.ru/study-of-local-lore/gorod-kotovsk-proshloe-i-nastoyash</a:t>
            </a:r>
            <a:endParaRPr lang="ru-RU" sz="2800" dirty="0" smtClean="0"/>
          </a:p>
          <a:p>
            <a:pPr marL="0" indent="0">
              <a:buNone/>
            </a:pPr>
            <a:r>
              <a:rPr lang="en-US" sz="2800" dirty="0" smtClean="0"/>
              <a:t>chee-34116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2.</a:t>
            </a:r>
            <a:r>
              <a:rPr lang="en-US" sz="2800" dirty="0" smtClean="0"/>
              <a:t>https</a:t>
            </a:r>
            <a:r>
              <a:rPr lang="en-US" sz="2800" dirty="0"/>
              <a:t>://ru.wikipedia.org/wiki/</a:t>
            </a:r>
            <a:r>
              <a:rPr lang="ru-RU" sz="2800" dirty="0" err="1"/>
              <a:t>Посконкин</a:t>
            </a:r>
            <a:r>
              <a:rPr lang="ru-RU" sz="2800" dirty="0"/>
              <a:t>,_</a:t>
            </a:r>
            <a:r>
              <a:rPr lang="ru-RU" sz="2800" dirty="0" err="1" smtClean="0"/>
              <a:t>Александр_Романович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3.</a:t>
            </a:r>
            <a:r>
              <a:rPr lang="en-US" sz="2800" dirty="0"/>
              <a:t> </a:t>
            </a:r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www.people.su/89285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4.</a:t>
            </a:r>
            <a:r>
              <a:rPr lang="en-US" sz="2800" dirty="0" smtClean="0"/>
              <a:t>https</a:t>
            </a:r>
            <a:r>
              <a:rPr lang="en-US" sz="2800" dirty="0"/>
              <a:t>://yandex.ru/images/search?text=</a:t>
            </a:r>
            <a:r>
              <a:rPr lang="ru-RU" sz="2800" dirty="0"/>
              <a:t>Александр%20Романович%20Посконкин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6261100"/>
            <a:ext cx="4192464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1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6696744" cy="288032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Мы вспоминаем героев Великой Отечественной войны, в честь которых названы улицы нашего родного города </a:t>
            </a:r>
            <a:r>
              <a:rPr lang="ru-RU" sz="3200" dirty="0" smtClean="0">
                <a:solidFill>
                  <a:srgbClr val="FF0000"/>
                </a:solidFill>
              </a:rPr>
              <a:t>Котовска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95650"/>
            <a:ext cx="47625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27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9254" y="116632"/>
            <a:ext cx="6336704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Самым </a:t>
            </a:r>
            <a:r>
              <a:rPr lang="ru-RU" dirty="0"/>
              <a:t>первым Героем Советского Союза, прославившим город Котовск, стал Александр Романович </a:t>
            </a:r>
            <a:r>
              <a:rPr lang="ru-RU" dirty="0" err="1"/>
              <a:t>Посконкин</a:t>
            </a:r>
            <a:r>
              <a:rPr lang="ru-RU" dirty="0"/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12131"/>
            <a:ext cx="51435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404664"/>
            <a:ext cx="6552728" cy="28803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Александр </a:t>
            </a:r>
            <a:r>
              <a:rPr lang="ru-RU" dirty="0" err="1"/>
              <a:t>Посконкин</a:t>
            </a:r>
            <a:r>
              <a:rPr lang="ru-RU" dirty="0"/>
              <a:t> родился 7 января 1919 в селе Коптево Тамбовского уезда (ныне </a:t>
            </a:r>
            <a:r>
              <a:rPr lang="ru-RU" dirty="0" err="1"/>
              <a:t>Рассказовского</a:t>
            </a:r>
            <a:r>
              <a:rPr lang="ru-RU" dirty="0"/>
              <a:t> района Тамбовской области) в семье крестьянина. Позже вместе с семьёй переехал в город Котовск. Здесь учился в школе, окончил 5 классов. Работал сезонным рабочим в лесхозе. Учился в школе ФЗУ, потом работал слесарем на пороховом заводе.</a:t>
            </a:r>
          </a:p>
          <a:p>
            <a:endParaRPr lang="ru-RU" dirty="0"/>
          </a:p>
        </p:txBody>
      </p:sp>
      <p:pic>
        <p:nvPicPr>
          <p:cNvPr id="4098" name="Picture 2" descr="http://uistoka.ru/foto/121407_382_1954/382_1%20(68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68"/>
          <a:stretch/>
        </p:blipFill>
        <p:spPr bwMode="auto">
          <a:xfrm>
            <a:off x="179512" y="3684792"/>
            <a:ext cx="7776864" cy="317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46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88640"/>
            <a:ext cx="6480720" cy="28803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Осенью 1939 года призван в Военно-морской флот. Через некоторое время началась советско-финская война. Александр Романович встретил войну в составе специального отряда лыжников Балтийского флота. Из Кронштадта отряд совершил марш-бросок по льду и подошёл к форту </a:t>
            </a:r>
            <a:r>
              <a:rPr lang="ru-RU" dirty="0" err="1"/>
              <a:t>Инно</a:t>
            </a:r>
            <a:r>
              <a:rPr lang="ru-RU" dirty="0"/>
              <a:t> на побережье Финского залива.</a:t>
            </a:r>
          </a:p>
        </p:txBody>
      </p:sp>
      <p:pic>
        <p:nvPicPr>
          <p:cNvPr id="1028" name="Picture 4" descr="http://img15.nnm.me/0/9/7/4/7/b3e969c107c464f851e4e28ec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73016"/>
            <a:ext cx="7272808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63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88640"/>
            <a:ext cx="5040560" cy="317551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Под населённым пунктом </a:t>
            </a:r>
            <a:r>
              <a:rPr lang="ru-RU" dirty="0" err="1"/>
              <a:t>Мурила</a:t>
            </a:r>
            <a:r>
              <a:rPr lang="ru-RU" dirty="0"/>
              <a:t> (один из опорных пунктов линии Маннергейма) лыжный отряд особого назначения Краснознамённого Балтийского флота принял боевое крещение — отряд встретил группу белофиннов, и завязался неравный бой. </a:t>
            </a:r>
            <a:r>
              <a:rPr lang="ru-RU" dirty="0" err="1"/>
              <a:t>Посконкин</a:t>
            </a:r>
            <a:r>
              <a:rPr lang="ru-RU" dirty="0"/>
              <a:t> бросил несколько гранат, тем самым уничтожив врагов, затем вступил в штыковой ближний бой, убил вражеского офицера и, взвалив на спину раненного командира группы Морозова, смог добраться до своего батальона.</a:t>
            </a:r>
          </a:p>
        </p:txBody>
      </p:sp>
      <p:pic>
        <p:nvPicPr>
          <p:cNvPr id="5122" name="Picture 2" descr="http://img-1.photosight.ru/045/5897352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6" y="3501008"/>
            <a:ext cx="3672408" cy="318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bs.twimg.com/media/CHzFKQHWcAEPS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79712"/>
            <a:ext cx="3744416" cy="427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75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260648"/>
            <a:ext cx="6552728" cy="36724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Указом Президиума Верховного Совета СССР от 21 апреля 1940 года, «за образцовое выполнение боевых заданий командования на фронте борьбы с финской белогвардейщиной и проявленные при этом отвагу и геройство» краснофлотцу </a:t>
            </a:r>
            <a:r>
              <a:rPr lang="ru-RU" dirty="0" err="1"/>
              <a:t>Посконкину</a:t>
            </a:r>
            <a:r>
              <a:rPr lang="ru-RU" dirty="0"/>
              <a:t> Александру Романовичу присвоено звание Героя Советского Союза с вручением ордена Ленина и медали «Золотая Звезда».</a:t>
            </a:r>
          </a:p>
        </p:txBody>
      </p:sp>
      <p:pic>
        <p:nvPicPr>
          <p:cNvPr id="2052" name="Picture 4" descr="http://xn--80aaakg4cxa.xn--80adxhks/files/51/img-20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6" y="4674785"/>
            <a:ext cx="221279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georgii56.ru/proekt/uvelir/images/images081-Ord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080" y="4396330"/>
            <a:ext cx="1841963" cy="242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71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16633"/>
            <a:ext cx="6264696" cy="33123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dirty="0"/>
              <a:t>участие в прорыве блокады Ленинграда Александр Романович был награждён орденом Отечественной войны, за последующие бои — двумя орденами Красной Звезды и многими медалями.</a:t>
            </a:r>
          </a:p>
        </p:txBody>
      </p:sp>
      <p:pic>
        <p:nvPicPr>
          <p:cNvPr id="4" name="Picture 6" descr="http://www.comk.ru/images/image/_livingmemory/ordena_i_medali/orden_otechestvennoy_voyni_2ste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46092"/>
            <a:ext cx="2376264" cy="241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picsbot.ru/images/1422411_medal-za-oboronu-leningrada-p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582" y="4301002"/>
            <a:ext cx="1512168" cy="27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j.sibdepo.ru/wp-content/uploads/tilda/50260/pages/165416/tild6439-3961-4166-a537-666562666532__noroot.jpeg?x385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601370"/>
            <a:ext cx="1764196" cy="225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12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88640"/>
            <a:ext cx="4824536" cy="59766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Именно наш славный земляк послужил прообразом главного героя известной поэмы Александра Твардовского “Василий </a:t>
            </a:r>
            <a:r>
              <a:rPr lang="ru-RU" dirty="0" err="1" smtClean="0"/>
              <a:t>Тёркин</a:t>
            </a:r>
            <a:r>
              <a:rPr lang="ru-RU" dirty="0"/>
              <a:t>”. Александр Твардовский неоднократно встречался с Александром </a:t>
            </a:r>
            <a:r>
              <a:rPr lang="ru-RU" dirty="0" err="1"/>
              <a:t>Посконкиным</a:t>
            </a:r>
            <a:r>
              <a:rPr lang="ru-RU" dirty="0"/>
              <a:t>. Поэт навечно запечатлел подвиг героя в своей поэме (глава «О герое»):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Аж привстал герой:</a:t>
            </a:r>
          </a:p>
          <a:p>
            <a:pPr marL="0" indent="0">
              <a:buNone/>
            </a:pPr>
            <a:r>
              <a:rPr lang="ru-RU" dirty="0"/>
              <a:t>— Ну что вы,</a:t>
            </a:r>
          </a:p>
          <a:p>
            <a:pPr marL="0" indent="0">
              <a:buNone/>
            </a:pPr>
            <a:r>
              <a:rPr lang="ru-RU" dirty="0"/>
              <a:t>Что вы, — вскинул головой, —</a:t>
            </a:r>
          </a:p>
          <a:p>
            <a:pPr marL="0" indent="0">
              <a:buNone/>
            </a:pPr>
            <a:r>
              <a:rPr lang="ru-RU" dirty="0"/>
              <a:t>Я как раз из-под Тамбова, —</a:t>
            </a:r>
          </a:p>
          <a:p>
            <a:pPr marL="0" indent="0">
              <a:buNone/>
            </a:pPr>
            <a:r>
              <a:rPr lang="ru-RU" dirty="0"/>
              <a:t>И потрогал орден свой.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s://mercdn.ru/offers/05/fb/c4/5fb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48825"/>
            <a:ext cx="3528392" cy="461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3717032"/>
            <a:ext cx="3528392" cy="259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3356992"/>
            <a:ext cx="4536504" cy="2952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74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646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Courier New</vt:lpstr>
      <vt:lpstr>Mistral</vt:lpstr>
      <vt:lpstr>Wingdings</vt:lpstr>
      <vt:lpstr>Тема Office</vt:lpstr>
      <vt:lpstr>Сыны земли Тамбовской и России, Вы вечно живы в  памяти людской…               Валентина Дорожкина                              (Тамбовская поэтесса)</vt:lpstr>
      <vt:lpstr>Мы вспоминаем героев Великой Отечественной войны, в честь которых названы улицы нашего родного города Котовска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Улица Александра Романовича Посконкина</vt:lpstr>
      <vt:lpstr>Презентация PowerPoint</vt:lpstr>
      <vt:lpstr>Интернет-ресурсы: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Сергей Поляков</cp:lastModifiedBy>
  <cp:revision>31</cp:revision>
  <dcterms:created xsi:type="dcterms:W3CDTF">2014-08-14T12:42:04Z</dcterms:created>
  <dcterms:modified xsi:type="dcterms:W3CDTF">2021-04-08T06:14:48Z</dcterms:modified>
</cp:coreProperties>
</file>