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9" r:id="rId10"/>
    <p:sldId id="270" r:id="rId11"/>
    <p:sldId id="271" r:id="rId12"/>
    <p:sldId id="272" r:id="rId13"/>
    <p:sldId id="266" r:id="rId14"/>
    <p:sldId id="268" r:id="rId15"/>
    <p:sldId id="261" r:id="rId16"/>
    <p:sldId id="265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Animation="0">
    <p:kiosk/>
    <p:sldRg st="1" end="1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03C6D2-9F3C-4077-AA24-CA87239427B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8CC6B9-B081-4D9D-A00C-73B91C6BA26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дмин\Desktop\обуч Финансовой грамотности\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581128"/>
            <a:ext cx="4894691" cy="20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04664"/>
            <a:ext cx="6548264" cy="1470025"/>
          </a:xfrm>
        </p:spPr>
        <p:txBody>
          <a:bodyPr/>
          <a:lstStyle/>
          <a:p>
            <a:r>
              <a:rPr lang="ru-RU" dirty="0" smtClean="0"/>
              <a:t>«Что такое деньги?»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988840"/>
            <a:ext cx="6400800" cy="4608512"/>
          </a:xfrm>
        </p:spPr>
        <p:txBody>
          <a:bodyPr/>
          <a:lstStyle/>
          <a:p>
            <a:r>
              <a:rPr lang="ru-RU" dirty="0" smtClean="0"/>
              <a:t>Проект  по финансовой грамотности</a:t>
            </a:r>
          </a:p>
          <a:p>
            <a:r>
              <a:rPr lang="ru-RU" dirty="0" smtClean="0"/>
              <a:t>Для детей 5-7 лет</a:t>
            </a:r>
          </a:p>
          <a:p>
            <a:endParaRPr lang="ru-RU" dirty="0"/>
          </a:p>
          <a:p>
            <a:r>
              <a:rPr lang="ru-RU" dirty="0" smtClean="0"/>
              <a:t>А. О. Ветчинкина</a:t>
            </a:r>
          </a:p>
          <a:p>
            <a:r>
              <a:rPr lang="ru-RU" dirty="0" smtClean="0"/>
              <a:t>Май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43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653136"/>
            <a:ext cx="3719513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568952" cy="5559896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u="sng" dirty="0">
                <a:solidFill>
                  <a:prstClr val="black"/>
                </a:solidFill>
                <a:cs typeface="Times New Roman" pitchFamily="18" charset="0"/>
              </a:rPr>
              <a:t>Октябрь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Тема: «Потребности человека»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Экскурсия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в медицинский кабинет детского сада.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Беседа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: Голицына Н.С «Воспитание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основ ЗОЖ у малышей»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«Как я буду заботиться о своем здоровье»  с17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Чтение: 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Р.Н.С. «Лисичка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со скакалочкой»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Я Корчак «Маленький   бизнесмен»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В Драгунский «Денискины рассказы»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Д/игры и упражнения: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«Что возьмем в поход?»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 «Кто сумеет похвалить» (Реклама)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 О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. С. Ушакова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«Придумай слово» с118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Творческие игры: «Больница», «Ветеринарная лечебница»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   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Настольный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театр «Теремок»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93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693" y="5046663"/>
            <a:ext cx="3719513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u="sng" dirty="0">
                <a:solidFill>
                  <a:prstClr val="black"/>
                </a:solidFill>
                <a:cs typeface="Times New Roman" pitchFamily="18" charset="0"/>
              </a:rPr>
              <a:t>Ноябрь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Тема: Природные ресурсы.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 smtClean="0">
                <a:solidFill>
                  <a:prstClr val="black"/>
                </a:solidFill>
              </a:rPr>
              <a:t>в прачечную детского сада.(Голицына Г.С.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 smtClean="0">
                <a:solidFill>
                  <a:prstClr val="black"/>
                </a:solidFill>
              </a:rPr>
              <a:t> Воспитание основ ЗОЖ у </a:t>
            </a:r>
            <a:r>
              <a:rPr lang="ru-RU" sz="2200" b="1" dirty="0">
                <a:solidFill>
                  <a:prstClr val="black"/>
                </a:solidFill>
              </a:rPr>
              <a:t>малышей» с 38)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Беседа: «Чистота и  здоровье.»  с39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Чтение: «Откуда стол пришёл» Маршак С.Я.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                 Ю Яковлев «Кому спасибо говорим»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                Сказка «Три поросенка»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                В. Бианки «Лесная газета»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Д/и </a:t>
            </a:r>
            <a:r>
              <a:rPr lang="ru-RU" sz="2200" b="1" dirty="0" err="1">
                <a:solidFill>
                  <a:prstClr val="black"/>
                </a:solidFill>
              </a:rPr>
              <a:t>и</a:t>
            </a:r>
            <a:r>
              <a:rPr lang="ru-RU" sz="2200" b="1" dirty="0">
                <a:solidFill>
                  <a:prstClr val="black"/>
                </a:solidFill>
              </a:rPr>
              <a:t> упражнения: «С какой ветки детки?»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                                       «Что растет на грядке?»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                                       «Что из чего сделано?»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                                        «Небо. Земля. Вода»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Творческие игры: «Рекламное  агентство»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</a:rPr>
              <a:t>                                   магнитный театр «Три поросенка».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71261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869160"/>
            <a:ext cx="3719513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u="sng" dirty="0">
                <a:solidFill>
                  <a:prstClr val="black"/>
                </a:solidFill>
                <a:cs typeface="Times New Roman" pitchFamily="18" charset="0"/>
              </a:rPr>
              <a:t>Декабрь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Тема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: Производство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Беседа  «Кто товары производит?»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« О здоровой пище». Голицына Н.С </a:t>
            </a:r>
            <a:endParaRPr lang="ru-RU" sz="2200" b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«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Воспитание основ 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ЗОЖ у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малышей» с32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Чтение: Б </a:t>
            </a:r>
            <a:r>
              <a:rPr lang="ru-RU" sz="2200" b="1" dirty="0" err="1">
                <a:solidFill>
                  <a:prstClr val="black"/>
                </a:solidFill>
                <a:cs typeface="Times New Roman" pitchFamily="18" charset="0"/>
              </a:rPr>
              <a:t>Заходер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«Сапожник», «Слесарь», «Повар»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  С. </a:t>
            </a:r>
            <a:r>
              <a:rPr lang="ru-RU" sz="2200" b="1" dirty="0" err="1">
                <a:solidFill>
                  <a:prstClr val="black"/>
                </a:solidFill>
                <a:cs typeface="Times New Roman" pitchFamily="18" charset="0"/>
              </a:rPr>
              <a:t>Баруздин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«Маляр», «Каменщик» «Плотник»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  В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. Маяковский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«Кем быть?»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  С. Маршак «Теремок»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Д/Игра:    Лото  «Все работы хороши»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   «Киоск открыток» 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О.С. Ушакова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«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Придумай слово» с146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Творческие игры: «Ателье для маленьких красавиц»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                    «Столовая»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45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+mn-lt"/>
              </a:rPr>
              <a:t>Русские пословицы и </a:t>
            </a: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поговорки </a:t>
            </a:r>
            <a:r>
              <a:rPr lang="ru-RU" sz="3600" b="1" dirty="0">
                <a:latin typeface="+mn-lt"/>
              </a:rPr>
              <a:t>о </a:t>
            </a:r>
            <a:r>
              <a:rPr lang="ru-RU" sz="3600" b="1" dirty="0" smtClean="0">
                <a:latin typeface="+mn-lt"/>
              </a:rPr>
              <a:t>деньгах</a:t>
            </a:r>
            <a:endParaRPr lang="ru-RU" sz="3600" b="1" dirty="0">
              <a:latin typeface="+mn-lt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09120"/>
            <a:ext cx="3718882" cy="1810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286678"/>
            <a:ext cx="849694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Без копейки рубля нет.</a:t>
            </a:r>
          </a:p>
          <a:p>
            <a:r>
              <a:rPr lang="ru-RU" sz="2200" dirty="0" smtClean="0"/>
              <a:t>Был бы ум, будет и рубль; не будет ума, не будет и рубля.</a:t>
            </a:r>
          </a:p>
          <a:p>
            <a:r>
              <a:rPr lang="ru-RU" sz="2200" dirty="0" smtClean="0"/>
              <a:t>Горе — деньги, а вдвое — без денег.</a:t>
            </a:r>
          </a:p>
          <a:p>
            <a:r>
              <a:rPr lang="ru-RU" sz="2200" dirty="0" smtClean="0"/>
              <a:t>Горе — деньги нажить, а с деньгами и дураку можно жить.</a:t>
            </a:r>
          </a:p>
          <a:p>
            <a:r>
              <a:rPr lang="ru-RU" sz="2200" dirty="0" smtClean="0"/>
              <a:t>Гроша нет за душой.</a:t>
            </a:r>
          </a:p>
          <a:p>
            <a:r>
              <a:rPr lang="ru-RU" sz="2200" dirty="0" smtClean="0"/>
              <a:t>Денег ни гроша, да слава хороша.</a:t>
            </a:r>
          </a:p>
          <a:p>
            <a:r>
              <a:rPr lang="ru-RU" sz="2200" dirty="0" smtClean="0"/>
              <a:t>Денежка без ног, а весь свет обойдет.</a:t>
            </a:r>
          </a:p>
          <a:p>
            <a:r>
              <a:rPr lang="ru-RU" sz="2200" dirty="0" smtClean="0"/>
              <a:t>Деньги счет любят.</a:t>
            </a:r>
          </a:p>
          <a:p>
            <a:r>
              <a:rPr lang="ru-RU" sz="2200" dirty="0" smtClean="0"/>
              <a:t>Деньги — что пух: только дунь на них — и нет.</a:t>
            </a:r>
          </a:p>
          <a:p>
            <a:r>
              <a:rPr lang="ru-RU" sz="2200" dirty="0" smtClean="0"/>
              <a:t>Кто не богат, тот и копейке рад, а богатому — и тысячи мало.</a:t>
            </a:r>
          </a:p>
          <a:p>
            <a:r>
              <a:rPr lang="ru-RU" sz="2200" dirty="0" smtClean="0"/>
              <a:t>Не горюй о деньгах: не они нас наживали, а мы их.</a:t>
            </a:r>
          </a:p>
          <a:p>
            <a:r>
              <a:rPr lang="ru-RU" sz="2200" dirty="0" smtClean="0"/>
              <a:t>Нелегко деньги нажить, а легко прожить.</a:t>
            </a:r>
          </a:p>
          <a:p>
            <a:r>
              <a:rPr lang="ru-RU" sz="2200" dirty="0" smtClean="0"/>
              <a:t>Отплатил той же монетою.</a:t>
            </a:r>
          </a:p>
          <a:p>
            <a:r>
              <a:rPr lang="ru-RU" sz="2200" dirty="0" smtClean="0"/>
              <a:t>Тот без нужды живет, кто деньги бережет.</a:t>
            </a:r>
          </a:p>
          <a:p>
            <a:r>
              <a:rPr lang="ru-RU" sz="2200" dirty="0" smtClean="0"/>
              <a:t>Трудовая денежка всегда крепка.</a:t>
            </a:r>
          </a:p>
          <a:p>
            <a:r>
              <a:rPr lang="ru-RU" sz="2200" dirty="0" smtClean="0"/>
              <a:t>Уговор дороже денег.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06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487" y="4941168"/>
            <a:ext cx="3719513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latin typeface="+mn-lt"/>
              </a:rPr>
              <a:t>По завершению проектных мероприятий дети могут</a:t>
            </a:r>
            <a:r>
              <a:rPr lang="ru-RU" sz="4000" b="1" dirty="0" smtClean="0">
                <a:latin typeface="+mn-lt"/>
              </a:rPr>
              <a:t>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dirty="0"/>
              <a:t>Активно использовать в игровой деятельности основные экономические понятия и категории, которым было уделено внимание в ходе реализации проектных мероприятий (деньги, цена, товар, семейный бюджет и пр.).</a:t>
            </a:r>
          </a:p>
          <a:p>
            <a:r>
              <a:rPr lang="ru-RU" dirty="0"/>
              <a:t>дошкольники приобретают первичный экономический опыт, учатся устанавливать разумные экономические отношения в различных сферах жизнедеятельности;</a:t>
            </a:r>
          </a:p>
          <a:p>
            <a:r>
              <a:rPr lang="ru-RU" dirty="0"/>
              <a:t>родители получают дополнительные знания по экономическому воспитанию детей;</a:t>
            </a:r>
          </a:p>
          <a:p>
            <a:r>
              <a:rPr lang="ru-RU" dirty="0"/>
              <a:t>дошкольное учебное заведение будет иметь обобщенный опыт по данной проблемы;</a:t>
            </a:r>
          </a:p>
          <a:p>
            <a:r>
              <a:rPr lang="ru-RU" dirty="0"/>
              <a:t>педагоги получат систему работы по формировании экономического опыта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1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380" y="4884913"/>
            <a:ext cx="3719513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9" y="404664"/>
            <a:ext cx="8856984" cy="1226400"/>
          </a:xfrm>
        </p:spPr>
        <p:txBody>
          <a:bodyPr>
            <a:noAutofit/>
          </a:bodyPr>
          <a:lstStyle/>
          <a:p>
            <a:pPr lvl="0" algn="ctr"/>
            <a:r>
              <a:rPr lang="ru-RU" sz="3600" b="1" dirty="0">
                <a:latin typeface="+mn-lt"/>
                <a:cs typeface="Times New Roman" pitchFamily="18" charset="0"/>
              </a:rPr>
              <a:t>Дети должны  </a:t>
            </a:r>
            <a:r>
              <a:rPr lang="ru-RU" sz="3600" b="1" dirty="0" smtClean="0">
                <a:latin typeface="+mn-lt"/>
                <a:cs typeface="Times New Roman" pitchFamily="18" charset="0"/>
              </a:rPr>
              <a:t>иметь представления:</a:t>
            </a:r>
            <a:r>
              <a:rPr lang="ru-RU" sz="3600" b="1" dirty="0">
                <a:latin typeface="+mn-lt"/>
                <a:cs typeface="Times New Roman" pitchFamily="18" charset="0"/>
              </a:rPr>
              <a:t/>
            </a:r>
            <a:br>
              <a:rPr lang="ru-RU" sz="3600" b="1" dirty="0">
                <a:latin typeface="+mn-lt"/>
                <a:cs typeface="Times New Roman" pitchFamily="18" charset="0"/>
              </a:rPr>
            </a:b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38912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b="1" dirty="0" smtClean="0">
                <a:solidFill>
                  <a:prstClr val="black"/>
                </a:solidFill>
                <a:cs typeface="Times New Roman" pitchFamily="18" charset="0"/>
              </a:rPr>
              <a:t>-</a:t>
            </a: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об обмене товарами и услугами, о деньгах и их значении.</a:t>
            </a:r>
          </a:p>
          <a:p>
            <a:pPr marL="0" lvl="0" indent="0">
              <a:spcBef>
                <a:spcPts val="0"/>
              </a:spcBef>
              <a:buClrTx/>
              <a:buSzTx/>
              <a:buFontTx/>
              <a:buChar char="-"/>
            </a:pP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о ресурсах, как  и для чего они используются,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какие ресурсы нужны человеку.</a:t>
            </a:r>
          </a:p>
          <a:p>
            <a:pPr marL="0" lvl="0" indent="0">
              <a:spcBef>
                <a:spcPts val="0"/>
              </a:spcBef>
              <a:buClrTx/>
              <a:buSzTx/>
              <a:buFontTx/>
              <a:buChar char="-"/>
            </a:pP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о производителях, различных профессиях, специальностях, о том  как их получают.</a:t>
            </a:r>
          </a:p>
          <a:p>
            <a:pPr marL="0" lvl="0" indent="0">
              <a:spcBef>
                <a:spcPts val="0"/>
              </a:spcBef>
              <a:buClrTx/>
              <a:buSzTx/>
              <a:buFontTx/>
              <a:buChar char="-"/>
            </a:pP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 о поступках сказочных героев, характеризовать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их.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Усвоить понятия: деньги, монета, цена, дороже,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дешевле, покупать, продавать, брать в долг,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накопить, растратить, выгодно, не выгодно.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2400" dirty="0">
              <a:solidFill>
                <a:prstClr val="black"/>
              </a:solidFill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62" y="4725144"/>
            <a:ext cx="3469522" cy="195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2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941168"/>
            <a:ext cx="3719513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794352"/>
          </a:xfrm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Times New Roman" pitchFamily="18" charset="0"/>
              </a:rPr>
              <a:t>Используемая литература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Times New Roman" pitchFamily="18" charset="0"/>
              </a:rPr>
              <a:t>:</a:t>
            </a:r>
            <a:endParaRPr lang="ru-RU" sz="40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>1</a:t>
            </a:r>
            <a:r>
              <a:rPr lang="ru-RU" sz="2200" dirty="0" smtClean="0"/>
              <a:t>. </a:t>
            </a:r>
            <a:r>
              <a:rPr lang="ru-RU" sz="2200" dirty="0"/>
              <a:t>Киреева Л. Г. Играем в экономику. Волгоград </a:t>
            </a:r>
            <a:r>
              <a:rPr lang="ru-RU" sz="2200" dirty="0" err="1"/>
              <a:t>Изд.»Учитель</a:t>
            </a:r>
            <a:r>
              <a:rPr lang="ru-RU" sz="2200" dirty="0"/>
              <a:t>» 2007год.</a:t>
            </a:r>
          </a:p>
          <a:p>
            <a:r>
              <a:rPr lang="ru-RU" sz="2200" dirty="0" smtClean="0"/>
              <a:t>2.Смоленцева </a:t>
            </a:r>
            <a:r>
              <a:rPr lang="ru-RU" sz="2200" dirty="0"/>
              <a:t>А.А знакомим дошкольника с азами экономики с помощью сказок</a:t>
            </a:r>
            <a:r>
              <a:rPr lang="ru-RU" sz="2200" dirty="0" smtClean="0"/>
              <a:t>.  </a:t>
            </a:r>
            <a:r>
              <a:rPr lang="ru-RU" sz="2200" dirty="0"/>
              <a:t>Учебно-</a:t>
            </a:r>
            <a:r>
              <a:rPr lang="ru-RU" sz="2200" dirty="0" err="1"/>
              <a:t>методич</a:t>
            </a:r>
            <a:r>
              <a:rPr lang="ru-RU" sz="2200" dirty="0"/>
              <a:t> </a:t>
            </a:r>
            <a:r>
              <a:rPr lang="ru-RU" sz="2200" dirty="0" smtClean="0"/>
              <a:t>пособие. </a:t>
            </a:r>
            <a:r>
              <a:rPr lang="ru-RU" sz="2200" dirty="0" err="1" smtClean="0"/>
              <a:t>М.Аркти</a:t>
            </a:r>
            <a:r>
              <a:rPr lang="ru-RU" sz="2200" dirty="0" smtClean="0"/>
              <a:t> </a:t>
            </a:r>
            <a:r>
              <a:rPr lang="ru-RU" sz="2200" dirty="0"/>
              <a:t>2006г</a:t>
            </a:r>
          </a:p>
          <a:p>
            <a:r>
              <a:rPr lang="ru-RU" sz="2200" dirty="0" smtClean="0"/>
              <a:t>3. Голуб </a:t>
            </a:r>
            <a:r>
              <a:rPr lang="ru-RU" sz="2200" dirty="0"/>
              <a:t>Л.А. Экономическое воспитание дошкольников. Инновационная программа </a:t>
            </a:r>
            <a:r>
              <a:rPr lang="ru-RU" sz="2200" dirty="0" err="1"/>
              <a:t>предшкольного</a:t>
            </a:r>
            <a:r>
              <a:rPr lang="ru-RU" sz="2200" dirty="0"/>
              <a:t> образования. Голуб Л.А. -2005г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67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4653136"/>
            <a:ext cx="3096344" cy="19168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Воспитатель</a:t>
            </a:r>
            <a:br>
              <a:rPr lang="ru-RU" sz="2400" dirty="0" smtClean="0"/>
            </a:br>
            <a:r>
              <a:rPr lang="ru-RU" sz="2400" dirty="0" smtClean="0"/>
              <a:t>А.О. Ветчинкина</a:t>
            </a:r>
            <a:br>
              <a:rPr lang="ru-RU" sz="2400" dirty="0" smtClean="0"/>
            </a:br>
            <a:r>
              <a:rPr lang="ru-RU" sz="2400" dirty="0" smtClean="0"/>
              <a:t>п. </a:t>
            </a:r>
            <a:r>
              <a:rPr lang="ru-RU" sz="2400" dirty="0" err="1" smtClean="0"/>
              <a:t>Игрим</a:t>
            </a:r>
            <a:r>
              <a:rPr lang="ru-RU" sz="2400" dirty="0" smtClean="0"/>
              <a:t>  май 2020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29191" y="2967335"/>
            <a:ext cx="7685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tx2"/>
                </a:solidFill>
                <a:effectLst/>
              </a:rPr>
              <a:t>Спасибо за внимание!</a:t>
            </a:r>
            <a:endParaRPr lang="ru-RU" sz="5400" b="1" cap="none" spc="0" dirty="0">
              <a:ln/>
              <a:solidFill>
                <a:schemeClr val="tx2"/>
              </a:solidFill>
              <a:effectLst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799" y="4620585"/>
            <a:ext cx="3719513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30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869160"/>
            <a:ext cx="3715308" cy="1815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  проекта: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348" y="692696"/>
            <a:ext cx="8363272" cy="5433467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Финансовая грамотность является глобальной социальной проблемой, неотделимой от ребенка с ранних лет его жизни.</a:t>
            </a:r>
          </a:p>
          <a:p>
            <a:pPr marL="0" indent="0">
              <a:buNone/>
            </a:pPr>
            <a:r>
              <a:rPr lang="ru-RU" dirty="0" smtClean="0"/>
              <a:t>    Дети, так или иначе, рано включаются в экономическую жизнь семьи: сталкиваются с деньгами, ходят с родителями в магазин, участвуют в купле-продаже, овладевая, таким образом, первичными экономическими знаниями.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Грамотное отношение к собственным деньгам и опыт пользования финансовыми продуктами в раннем возрасте открывает хорошие возможности и способствует финансовому благополучию детей, когда они вырастают.</a:t>
            </a:r>
          </a:p>
          <a:p>
            <a:pPr marL="0" indent="0">
              <a:buNone/>
            </a:pPr>
            <a:r>
              <a:rPr lang="ru-RU" dirty="0" smtClean="0"/>
              <a:t>    Формирование полезных привычек в сфере финансов, начиная с раннего возраста, поможет избежать детям многих ошибок по мере взросления и приобретения финансовой самостоятельности. А также заложит основу финансовой безопасности и благополучия на протяжении 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21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384700"/>
            <a:ext cx="4427984" cy="2288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4608512" cy="1431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Цель  проекта: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r>
              <a:rPr lang="ru-RU" sz="2200" dirty="0"/>
              <a:t>Познакомить детей с </a:t>
            </a:r>
            <a:r>
              <a:rPr lang="ru-RU" sz="2200" dirty="0" smtClean="0"/>
              <a:t> историей </a:t>
            </a:r>
            <a:r>
              <a:rPr lang="ru-RU" sz="2200" dirty="0"/>
              <a:t>возникновения денег  (что стало причиной их </a:t>
            </a:r>
            <a:r>
              <a:rPr lang="ru-RU" sz="2200" dirty="0" smtClean="0"/>
              <a:t>появления). </a:t>
            </a:r>
          </a:p>
          <a:p>
            <a:pPr marL="0" indent="0">
              <a:buNone/>
            </a:pPr>
            <a:r>
              <a:rPr lang="ru-RU" sz="2200" dirty="0" smtClean="0"/>
              <a:t>Через </a:t>
            </a:r>
            <a:r>
              <a:rPr lang="ru-RU" sz="2200" dirty="0"/>
              <a:t>народные сказки  познакомить с экономическими </a:t>
            </a:r>
            <a:r>
              <a:rPr lang="ru-RU" sz="2200" dirty="0" smtClean="0"/>
              <a:t>представлениями </a:t>
            </a:r>
            <a:r>
              <a:rPr lang="ru-RU" sz="2200" dirty="0"/>
              <a:t>(труд, производство, обмен, </a:t>
            </a:r>
            <a:r>
              <a:rPr lang="ru-RU" sz="2200" dirty="0" smtClean="0"/>
              <a:t>товар, потребности</a:t>
            </a:r>
            <a:r>
              <a:rPr lang="ru-RU" sz="2200" dirty="0"/>
              <a:t>) и воспитание таких экономических качеств личности: хозяйственность, </a:t>
            </a:r>
            <a:r>
              <a:rPr lang="ru-RU" sz="2200" dirty="0" smtClean="0"/>
              <a:t>трудолюбие, старание</a:t>
            </a:r>
            <a:r>
              <a:rPr lang="ru-RU" sz="2200" dirty="0"/>
              <a:t>, бережливость, прилежность.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61048"/>
            <a:ext cx="3777985" cy="251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961" y="4509120"/>
            <a:ext cx="3156198" cy="2104132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97152"/>
            <a:ext cx="3719513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16632"/>
            <a:ext cx="2664296" cy="11521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Задачи 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r>
              <a:rPr lang="ru-RU" sz="2200" dirty="0" smtClean="0"/>
              <a:t>-создать </a:t>
            </a:r>
            <a:r>
              <a:rPr lang="ru-RU" sz="2200" dirty="0"/>
              <a:t>условия для формирования элементарных</a:t>
            </a:r>
          </a:p>
          <a:p>
            <a:pPr marL="0" indent="0">
              <a:buNone/>
            </a:pPr>
            <a:r>
              <a:rPr lang="ru-RU" sz="2200" dirty="0"/>
              <a:t>экономических знаний у детей.</a:t>
            </a:r>
          </a:p>
          <a:p>
            <a:r>
              <a:rPr lang="ru-RU" sz="2200" dirty="0" smtClean="0"/>
              <a:t>-научить </a:t>
            </a:r>
            <a:r>
              <a:rPr lang="ru-RU" sz="2200" dirty="0"/>
              <a:t>понимать и ценить окружающий предметный мир – как результат  труда </a:t>
            </a:r>
            <a:r>
              <a:rPr lang="ru-RU" sz="2200" dirty="0" smtClean="0"/>
              <a:t>людей,</a:t>
            </a:r>
            <a:endParaRPr lang="ru-RU" sz="2200" dirty="0"/>
          </a:p>
          <a:p>
            <a:pPr marL="0" indent="0">
              <a:buNone/>
            </a:pPr>
            <a:r>
              <a:rPr lang="ru-RU" sz="2200" dirty="0"/>
              <a:t>видеть красоту </a:t>
            </a:r>
            <a:r>
              <a:rPr lang="ru-RU" sz="2200" dirty="0" smtClean="0"/>
              <a:t>творения рук человеческих.</a:t>
            </a:r>
            <a:endParaRPr lang="ru-RU" sz="2200" dirty="0"/>
          </a:p>
          <a:p>
            <a:r>
              <a:rPr lang="ru-RU" sz="2200" dirty="0"/>
              <a:t>-помочь детям осознать на доступном уровне</a:t>
            </a:r>
          </a:p>
          <a:p>
            <a:pPr marL="0" indent="0">
              <a:buNone/>
            </a:pPr>
            <a:r>
              <a:rPr lang="ru-RU" sz="2200" dirty="0" smtClean="0"/>
              <a:t>взаимосвязь </a:t>
            </a:r>
            <a:r>
              <a:rPr lang="ru-RU" sz="2200" dirty="0"/>
              <a:t>понятий: «труд- продукт- деньги»</a:t>
            </a:r>
          </a:p>
          <a:p>
            <a:pPr marL="0" indent="0">
              <a:buNone/>
            </a:pPr>
            <a:r>
              <a:rPr lang="ru-RU" sz="2200" dirty="0" smtClean="0"/>
              <a:t>и «стоимость продукта в зависимости  от</a:t>
            </a:r>
          </a:p>
          <a:p>
            <a:pPr marL="0" indent="0">
              <a:buNone/>
            </a:pPr>
            <a:r>
              <a:rPr lang="ru-RU" sz="2200" dirty="0" smtClean="0"/>
              <a:t>качества</a:t>
            </a:r>
            <a:r>
              <a:rPr lang="ru-RU" sz="2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00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914" y="4581128"/>
            <a:ext cx="4614680" cy="225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+mn-lt"/>
                <a:ea typeface="+mn-ea"/>
                <a:cs typeface="Times New Roman" pitchFamily="18" charset="0"/>
              </a:rPr>
              <a:t>Основные  средства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114" y="1318596"/>
            <a:ext cx="8229600" cy="4389120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Информирование  родителей о задачах  и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содержании проекта.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Участие родителей в сборе материала и изготовлении 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театра по сказкам.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Беседы, чтение и рассказывание историй и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сказок, сюжетно –дидактические, ролевые,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настольные игры, создание игровых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с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итуаций.</a:t>
            </a:r>
            <a:endParaRPr lang="ru-RU" sz="2200" b="1" dirty="0">
              <a:solidFill>
                <a:prstClr val="black"/>
              </a:solidFill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Проведение экономических развлечений</a:t>
            </a:r>
            <a:r>
              <a:rPr lang="ru-RU" sz="2800" dirty="0">
                <a:solidFill>
                  <a:prstClr val="black"/>
                </a:solidFill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81128"/>
            <a:ext cx="3064573" cy="213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85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58533"/>
            <a:ext cx="3719513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8012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prstClr val="black"/>
                </a:solidFill>
                <a:latin typeface="+mn-lt"/>
                <a:cs typeface="Times New Roman" pitchFamily="18" charset="0"/>
              </a:rPr>
            </a:br>
            <a:r>
              <a:rPr lang="ru-RU" sz="4400" b="1" dirty="0" smtClean="0">
                <a:latin typeface="+mn-lt"/>
                <a:cs typeface="Times New Roman" pitchFamily="18" charset="0"/>
              </a:rPr>
              <a:t>1этап</a:t>
            </a:r>
            <a:r>
              <a:rPr lang="ru-RU" sz="4400" b="1" dirty="0">
                <a:latin typeface="+mn-lt"/>
                <a:cs typeface="Times New Roman" pitchFamily="18" charset="0"/>
              </a:rPr>
              <a:t>. Организационный</a:t>
            </a:r>
            <a:br>
              <a:rPr lang="ru-RU" sz="4400" b="1" dirty="0">
                <a:latin typeface="+mn-lt"/>
                <a:cs typeface="Times New Roman" pitchFamily="18" charset="0"/>
              </a:rPr>
            </a:br>
            <a:endParaRPr lang="ru-RU" sz="4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77463"/>
            <a:ext cx="8229600" cy="438912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Обсуждение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со всеми участниками проекта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Плана  работы.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Анализ проблемы: что уже есть и что нужно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сделать.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Подбор методической, справочной литературы, детской литературы.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Подбор необходимого оборудования и пособий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для практического обогащения проекта,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систематизация </a:t>
            </a:r>
            <a:r>
              <a:rPr lang="ru-RU" sz="2200" b="1" dirty="0" err="1">
                <a:solidFill>
                  <a:prstClr val="black"/>
                </a:solidFill>
                <a:cs typeface="Times New Roman" pitchFamily="18" charset="0"/>
              </a:rPr>
              <a:t>воспитательно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– образовательного процесса экономической направленности</a:t>
            </a:r>
            <a:r>
              <a:rPr lang="ru-RU" sz="2200" dirty="0">
                <a:solidFill>
                  <a:prstClr val="black"/>
                </a:solidFill>
                <a:cs typeface="Times New Roman" pitchFamily="18" charset="0"/>
              </a:rPr>
              <a:t>.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31884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869160"/>
            <a:ext cx="3719513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859216" cy="720080"/>
          </a:xfrm>
        </p:spPr>
        <p:txBody>
          <a:bodyPr>
            <a:normAutofit/>
          </a:bodyPr>
          <a:lstStyle/>
          <a:p>
            <a:pPr lvl="0" algn="ctr"/>
            <a:r>
              <a:rPr lang="ru-RU" sz="4000" b="1" dirty="0">
                <a:latin typeface="+mn-lt"/>
                <a:cs typeface="Times New Roman" pitchFamily="18" charset="0"/>
              </a:rPr>
              <a:t>2 Этап. Практический</a:t>
            </a:r>
            <a:r>
              <a:rPr lang="ru-RU" sz="4000" b="1" dirty="0" smtClean="0">
                <a:latin typeface="+mn-lt"/>
                <a:cs typeface="Times New Roman" pitchFamily="18" charset="0"/>
              </a:rPr>
              <a:t>.</a:t>
            </a:r>
            <a:endParaRPr lang="ru-RU" sz="4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57222"/>
            <a:ext cx="8229600" cy="438912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 smtClean="0">
                <a:cs typeface="Times New Roman" pitchFamily="18" charset="0"/>
              </a:rPr>
              <a:t>Приглашение </a:t>
            </a:r>
            <a:r>
              <a:rPr lang="ru-RU" sz="2200" b="1" dirty="0">
                <a:cs typeface="Times New Roman" pitchFamily="18" charset="0"/>
              </a:rPr>
              <a:t>родителей на занятия и </a:t>
            </a:r>
            <a:r>
              <a:rPr lang="ru-RU" sz="2200" b="1" dirty="0" smtClean="0">
                <a:cs typeface="Times New Roman" pitchFamily="18" charset="0"/>
              </a:rPr>
              <a:t>развлечения экономического </a:t>
            </a:r>
            <a:r>
              <a:rPr lang="ru-RU" sz="2200" b="1" dirty="0">
                <a:cs typeface="Times New Roman" pitchFamily="18" charset="0"/>
              </a:rPr>
              <a:t>содержания, на которых они не только зрители, но и активные участники.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cs typeface="Times New Roman" pitchFamily="18" charset="0"/>
              </a:rPr>
              <a:t>Развлечение «Папа, мама, я экономная семья»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cs typeface="Times New Roman" pitchFamily="18" charset="0"/>
              </a:rPr>
              <a:t>Презентация сценариев театральных постановок экономического содержания.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cs typeface="Times New Roman" pitchFamily="18" charset="0"/>
              </a:rPr>
              <a:t>Представление «Копилки идей и находок» по организации экономического уголка в группе.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cs typeface="Times New Roman" pitchFamily="18" charset="0"/>
              </a:rPr>
              <a:t>Подбор детской литературы с экономическим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cs typeface="Times New Roman" pitchFamily="18" charset="0"/>
              </a:rPr>
              <a:t>содержанием.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cs typeface="Times New Roman" pitchFamily="18" charset="0"/>
              </a:rPr>
              <a:t>Организация и проведение сюжетно – ролевых игр «Супермаркет» </a:t>
            </a:r>
            <a:r>
              <a:rPr lang="ru-RU" sz="2200" b="1" dirty="0" smtClean="0">
                <a:cs typeface="Times New Roman" pitchFamily="18" charset="0"/>
              </a:rPr>
              <a:t>«Кафе»</a:t>
            </a:r>
            <a:endParaRPr lang="ru-RU" sz="2200" b="1" dirty="0"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705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5" t="4784" r="5461" b="5872"/>
          <a:stretch/>
        </p:blipFill>
        <p:spPr>
          <a:xfrm>
            <a:off x="539552" y="3473422"/>
            <a:ext cx="4248472" cy="2987663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486" y="4941168"/>
            <a:ext cx="3719513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+mn-lt"/>
                <a:cs typeface="Times New Roman" pitchFamily="18" charset="0"/>
              </a:rPr>
              <a:t>3 этап. Итоговый</a:t>
            </a:r>
            <a:endParaRPr lang="ru-RU" sz="4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2160240"/>
          </a:xfrm>
        </p:spPr>
        <p:txBody>
          <a:bodyPr>
            <a:normAutofit lnSpcReduction="10000"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2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«Деньги и семья»</a:t>
            </a:r>
            <a:endParaRPr lang="ru-RU" sz="2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Презентация проекта.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библиотеки </a:t>
            </a: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сказок.</a:t>
            </a:r>
            <a:endParaRPr lang="ru-RU" sz="2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Обогащение экономического опыта детей через 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театральную </a:t>
            </a: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5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844574"/>
            <a:ext cx="3719513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+mn-lt"/>
              </a:rPr>
              <a:t>План работы по проекту</a:t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u="sng" dirty="0">
                <a:solidFill>
                  <a:prstClr val="black"/>
                </a:solidFill>
                <a:cs typeface="Times New Roman" pitchFamily="18" charset="0"/>
              </a:rPr>
              <a:t>Сентябрь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Тема «Мир экономики»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Чтение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: Э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Успенский «Каникулы в Простоквашино»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В </a:t>
            </a:r>
            <a:r>
              <a:rPr lang="ru-RU" sz="2200" b="1" dirty="0" err="1">
                <a:solidFill>
                  <a:prstClr val="black"/>
                </a:solidFill>
                <a:cs typeface="Times New Roman" pitchFamily="18" charset="0"/>
              </a:rPr>
              <a:t>Махневич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«Хочешь быть богатым?»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Т Попова  «Сказка о царице Экономике, злодейке </a:t>
            </a: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Инфляции, волшебном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Компьютере и верных друзьях»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Д/и </a:t>
            </a:r>
            <a:r>
              <a:rPr lang="ru-RU" sz="2200" b="1" dirty="0" err="1">
                <a:solidFill>
                  <a:prstClr val="black"/>
                </a:solidFill>
                <a:cs typeface="Times New Roman" pitchFamily="18" charset="0"/>
              </a:rPr>
              <a:t>и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упражнения: «О чем говорит пословица»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                                     (</a:t>
            </a:r>
            <a:r>
              <a:rPr lang="ru-RU" sz="2200" b="1" dirty="0" err="1">
                <a:solidFill>
                  <a:prstClr val="black"/>
                </a:solidFill>
                <a:cs typeface="Times New Roman" pitchFamily="18" charset="0"/>
              </a:rPr>
              <a:t>О.С.Ушакова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 «Придумай слово» </a:t>
            </a:r>
            <a:endParaRPr lang="ru-RU" sz="2200" b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 smtClean="0">
                <a:solidFill>
                  <a:prstClr val="black"/>
                </a:solidFill>
                <a:cs typeface="Times New Roman" pitchFamily="18" charset="0"/>
              </a:rPr>
              <a:t>М </a:t>
            </a: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1996 с172 -173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Творческие игры: «Семья» «Супермаркет»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200" b="1" dirty="0">
                <a:solidFill>
                  <a:prstClr val="black"/>
                </a:solidFill>
                <a:cs typeface="Times New Roman" pitchFamily="18" charset="0"/>
              </a:rPr>
              <a:t>Продуктивная деятельность: Ручной труд6 сделать куклу. Царицу          Экономику, поместить ее в экономический уголок.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2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05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195</TotalTime>
  <Words>1237</Words>
  <Application>Microsoft Office PowerPoint</Application>
  <PresentationFormat>Экран (4:3)</PresentationFormat>
  <Paragraphs>151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«Что такое деньги?»</vt:lpstr>
      <vt:lpstr>Актуальность   проекта: </vt:lpstr>
      <vt:lpstr>Цель  проекта: </vt:lpstr>
      <vt:lpstr>Задачи </vt:lpstr>
      <vt:lpstr>Основные  средства</vt:lpstr>
      <vt:lpstr> 1этап. Организационный </vt:lpstr>
      <vt:lpstr>2 Этап. Практический.</vt:lpstr>
      <vt:lpstr>3 этап. Итоговый</vt:lpstr>
      <vt:lpstr>План работы по проекту </vt:lpstr>
      <vt:lpstr>Презентация PowerPoint</vt:lpstr>
      <vt:lpstr>Презентация PowerPoint</vt:lpstr>
      <vt:lpstr>Презентация PowerPoint</vt:lpstr>
      <vt:lpstr>Русские пословицы и  поговорки о деньгах</vt:lpstr>
      <vt:lpstr>По завершению проектных мероприятий дети могут:</vt:lpstr>
      <vt:lpstr>Дети должны  иметь представления: </vt:lpstr>
      <vt:lpstr>Используемая литература:</vt:lpstr>
      <vt:lpstr>Воспитатель А.О. Ветчинкина п. Игрим  май 2020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такое деньги?»</dc:title>
  <dc:creator>админ</dc:creator>
  <cp:lastModifiedBy>админ</cp:lastModifiedBy>
  <cp:revision>15</cp:revision>
  <dcterms:created xsi:type="dcterms:W3CDTF">2020-06-11T17:41:03Z</dcterms:created>
  <dcterms:modified xsi:type="dcterms:W3CDTF">2023-02-08T13:38:42Z</dcterms:modified>
</cp:coreProperties>
</file>