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ldx" ContentType="application/vnd.openxmlformats-officedocument.presentationml.slide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168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9441A-6170-FDEC-DA62-B182C05E7A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69F05E-D493-651B-87B4-EC7EEC1E8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5DD5C3-950E-C746-C6FC-4566D498E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533EC8-65C7-DAEE-8F5B-4586902C9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22A360-9FC7-E1EE-FD48-CCEB1EAB0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693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6B5DD3-43B4-9183-BA2F-90A7EEA3C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AF821F5-1A13-585A-9267-5F6FA324A2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7D24C8-7E17-56B9-6E42-A900B36D6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B3D59E-EEE1-554A-47E2-06F08E344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661C72-2DB2-6802-AD69-DF3D4C461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9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021BEDF-C0DB-C0F0-4BD4-C9A28DE818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7358A6-6833-03BD-7550-E6D4D4F0DB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AFDDDD-7037-C212-FABA-956B4420A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AFA7F8-5C11-2182-ACD2-F0102E036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37A4B9-8AA9-6899-4057-527998868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13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5DC692-7124-20A8-8C2D-B696D450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D8DF34-A302-9620-8723-D7B772298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00416E-B60A-A71C-E3F3-CD76CCBF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2CC44F-BA49-BC19-83C7-5589D6C17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CED943-885A-5020-4B4C-566E12C72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94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D6A388-8DE6-6D91-1B3B-74666AAD9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F5CFCD-C4DB-968A-3F53-B87004B5E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6924AD-3C07-D7A9-E2CB-63C626222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A330E4-67D6-CC54-9CF3-F65FF9143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DF0741-0F57-2937-B7B2-E0207B31A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19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546166-F127-95A2-B149-42EA8D635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8EAEAA-A065-A83E-9288-2E92ED877F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271A96-2412-967E-2FDA-499DEFA2FF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34A808-F6B8-ECA5-4435-37E557B80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62E40B-E33E-DFF8-A517-AE014A2B9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4D3C68-CCD4-6529-9043-6F85E997B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279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EAF7AC-AD44-AE81-8702-E7709A51F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D7FA6E-EF97-E8C6-4B5A-E593EB6D6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5986A40-3CF3-8D81-3618-07858CD563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ACCF7F7-03F4-086E-9B3C-2EBC911BF3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518E3B7-A0DF-46DC-FC86-2697D05A5C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0447697-DFB5-F921-73D5-20FD35BD1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474BE19-7E17-D2F3-C47A-91E2AE551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E9C4F64-F48E-FE3C-48E8-752A360C2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763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23E653-5D89-6CEF-0F88-DA269DCF4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7BE9684-5B5F-A4AA-D79F-0CFE4830B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594E951-A692-AEE2-F77D-D3A144BC4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C51B5E6-869A-EDDF-93BE-C8A4D6C24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38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5310C39-1627-C653-B194-8471C7199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DF6540-8FB8-FE98-3B5B-CDE2A6186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558D9A3-1462-4041-B0C8-503039167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82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5B8086-E465-1A1A-9564-5CFFB2CB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B605C7-B2D1-2930-B4E7-0E8AE8302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63729C-AB62-438B-51A6-6A05ACCB5A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F42CF6-3FB5-11C8-D1BA-97DD0CA55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E466F8-4816-1C59-6EE0-C8DC15381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020530-3B54-C1C0-D9D4-0A842D56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41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67A40F-78D8-31AC-9A15-141E60E42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5BA882D-5011-908E-E8FB-8899658973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C48EC4-89B3-DA56-2F31-8119B7C6BF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DF73E3-E7B3-AF6A-404C-6F9B7FC16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8AFAA6-4D88-E88E-00AB-F832F8EB0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3C492B-3A64-E324-5AC6-02790324E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01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AECAFF-236B-90E4-2FDA-A4C932195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4BB2B9-4673-2F6F-245E-A549A69F8B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652F9-0F2E-28A2-BDA5-EBFB31DD06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39ED68-2A05-BD00-FC4E-6F9083DCD1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F2644F-984B-9019-A68D-22F34450FD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763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______Microsoft_PowerPoint3.sldx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______Microsoft_PowerPoint4.sldx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package" Target="../embeddings/______Microsoft_PowerPoint5.sldx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pravochnick.ru/psihologiya/detskaya_igra_v_sovremennoy_psihologii/" TargetMode="External"/><Relationship Id="rId2" Type="http://schemas.openxmlformats.org/officeDocument/2006/relationships/hyperlink" Target="https://expert-mik.ru/candidate/pedagogicheskoe-soprovozhdenie-razvitiya-vnutrennej-otvetstvennosti-u-yunyh-hokkeistov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______Microsoft_PowerPoint1.sldx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______Microsoft_PowerPoint2.sldx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4624"/>
            <a:ext cx="7333204" cy="5184576"/>
          </a:xfrm>
        </p:spPr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49580" algn="l"/>
                <a:tab pos="899160" algn="l"/>
                <a:tab pos="1348740" algn="l"/>
                <a:tab pos="1798320" algn="l"/>
                <a:tab pos="2247900" algn="l"/>
                <a:tab pos="2697480" algn="l"/>
                <a:tab pos="3147060" algn="l"/>
                <a:tab pos="3596640" algn="l"/>
                <a:tab pos="4046220" algn="l"/>
                <a:tab pos="4495800" algn="l"/>
                <a:tab pos="4945380" algn="l"/>
                <a:tab pos="5394960" algn="l"/>
              </a:tabLst>
            </a:pPr>
            <a:r>
              <a:rPr lang="ru-RU" sz="2800" b="1" kern="1400" cap="small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Lucida Grande"/>
              </a:rPr>
              <a:t>ВКЛЮЧЕНИЕ ТВОРЧЕСКИХ ИГР В ЛОГОПЕДИЧЕСКИЕ ЗАНЯТИЯ С МЛАДШИМИ ШКОЛЬНИКАМИ ОБЩЕОБРАЗОВАТЕЛЬНОЙ ШКОЛЫ</a:t>
            </a:r>
            <a:br>
              <a:rPr lang="ru-RU" sz="2800" b="1" kern="1400" cap="small" dirty="0">
                <a:solidFill>
                  <a:schemeClr val="accent2">
                    <a:lumMod val="50000"/>
                  </a:schemeClr>
                </a:solidFill>
                <a:latin typeface="Lucida Grande"/>
                <a:ea typeface="Times New Roman"/>
                <a:cs typeface="Lucida Grande"/>
              </a:rPr>
            </a:b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004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756592" y="-19869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3257994"/>
              </p:ext>
            </p:extLst>
          </p:nvPr>
        </p:nvGraphicFramePr>
        <p:xfrm>
          <a:off x="1187624" y="476672"/>
          <a:ext cx="7629525" cy="575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Слайд" r:id="rId2" imgW="3576843" imgH="2680650" progId="PowerPoint.Slide.12">
                  <p:embed/>
                </p:oleObj>
              </mc:Choice>
              <mc:Fallback>
                <p:oleObj name="Слайд" r:id="rId2" imgW="3576843" imgH="2680650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76672"/>
                        <a:ext cx="7629525" cy="575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2783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927848"/>
              </p:ext>
            </p:extLst>
          </p:nvPr>
        </p:nvGraphicFramePr>
        <p:xfrm>
          <a:off x="666750" y="457200"/>
          <a:ext cx="7810500" cy="586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Слайд" r:id="rId2" imgW="4570532" imgH="3427608" progId="PowerPoint.Slide.12">
                  <p:embed/>
                </p:oleObj>
              </mc:Choice>
              <mc:Fallback>
                <p:oleObj name="Слайд" r:id="rId2" imgW="4570532" imgH="3427608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" y="457200"/>
                        <a:ext cx="7810500" cy="586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9606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9152511"/>
              </p:ext>
            </p:extLst>
          </p:nvPr>
        </p:nvGraphicFramePr>
        <p:xfrm>
          <a:off x="683568" y="548680"/>
          <a:ext cx="7905750" cy="594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Слайд" r:id="rId2" imgW="4570532" imgH="3427608" progId="PowerPoint.Slide.12">
                  <p:embed/>
                </p:oleObj>
              </mc:Choice>
              <mc:Fallback>
                <p:oleObj name="Слайд" r:id="rId2" imgW="4570532" imgH="3427608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548680"/>
                        <a:ext cx="7905750" cy="594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7251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99967"/>
            <a:ext cx="741682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Литература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i="0" dirty="0">
                <a:solidFill>
                  <a:srgbClr val="0A0228"/>
                </a:solidFill>
                <a:effectLst/>
                <a:latin typeface="Mulish"/>
              </a:rPr>
              <a:t>Токарева, В. Б. Педагогическое сопровождение развития </a:t>
            </a:r>
            <a:r>
              <a:rPr lang="ru-RU" sz="2000" b="1" i="0" dirty="0" err="1">
                <a:solidFill>
                  <a:srgbClr val="0A0228"/>
                </a:solidFill>
                <a:effectLst/>
                <a:latin typeface="Mulish"/>
              </a:rPr>
              <a:t>интернальности</a:t>
            </a:r>
            <a:r>
              <a:rPr lang="ru-RU" sz="2000" b="1" i="0" dirty="0">
                <a:solidFill>
                  <a:srgbClr val="0A0228"/>
                </a:solidFill>
                <a:effectLst/>
                <a:latin typeface="Mulish"/>
              </a:rPr>
              <a:t> у хоккеистов-юниоров // Проблемы современного педагогического образования.– 2– № 71−С. 342 − Режим доступа: </a:t>
            </a:r>
            <a:r>
              <a:rPr lang="en-US" sz="2000" b="1" i="0" dirty="0">
                <a:solidFill>
                  <a:srgbClr val="0A0228"/>
                </a:solidFill>
                <a:effectLst/>
                <a:latin typeface="Mulish"/>
                <a:hlinkClick r:id="rId2"/>
              </a:rPr>
              <a:t>https://expert-mik.ru/</a:t>
            </a:r>
            <a:r>
              <a:rPr lang="en-US" sz="2000" b="1" i="0" dirty="0">
                <a:solidFill>
                  <a:srgbClr val="0A0228"/>
                </a:solidFill>
                <a:effectLst/>
                <a:latin typeface="Mulish"/>
                <a:hlinkClick r:id="rId2"/>
              </a:rPr>
              <a:t>candidate</a:t>
            </a:r>
            <a:r>
              <a:rPr lang="en-US" sz="2000" b="1" i="0" dirty="0">
                <a:solidFill>
                  <a:srgbClr val="0A0228"/>
                </a:solidFill>
                <a:effectLst/>
                <a:latin typeface="Mulish"/>
                <a:hlinkClick r:id="rId2"/>
              </a:rPr>
              <a:t>/pedagogicheskoe-soprovozhdenie-razvitiya-vnutrennej-otvetstvennosti-u-yunyh-hokkeistov/</a:t>
            </a:r>
            <a:r>
              <a:rPr lang="en-US" sz="2000" b="1" i="0" dirty="0">
                <a:solidFill>
                  <a:srgbClr val="0A0228"/>
                </a:solidFill>
                <a:effectLst/>
                <a:latin typeface="Mulish"/>
              </a:rPr>
              <a:t>(</a:t>
            </a:r>
            <a:r>
              <a:rPr lang="ru-RU" sz="2000" b="1" i="0" dirty="0">
                <a:solidFill>
                  <a:srgbClr val="0A0228"/>
                </a:solidFill>
                <a:effectLst/>
                <a:latin typeface="Mulish"/>
              </a:rPr>
              <a:t>дата обращения: 2023) (авт. – 0,3 </a:t>
            </a:r>
            <a:r>
              <a:rPr lang="ru-RU" sz="2000" b="1" i="0" dirty="0" err="1">
                <a:solidFill>
                  <a:srgbClr val="0A0228"/>
                </a:solidFill>
                <a:effectLst/>
                <a:latin typeface="Mulish"/>
              </a:rPr>
              <a:t>п.л</a:t>
            </a:r>
            <a:r>
              <a:rPr lang="ru-RU" sz="2000" b="1" i="0" dirty="0">
                <a:solidFill>
                  <a:srgbClr val="0A0228"/>
                </a:solidFill>
                <a:effectLst/>
                <a:latin typeface="Mulish"/>
              </a:rPr>
              <a:t>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Евгения  Кузнецова. Детская игра в современной психологии // Образовательный портал «Справочник». — Дата последнего обновления статьи: 13.04.2022. </a:t>
            </a:r>
            <a:r>
              <a:rPr lang="en-US" sz="2000" dirty="0"/>
              <a:t>URL </a:t>
            </a:r>
            <a:r>
              <a:rPr lang="en-US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https://spravochnick.ru/psihologiya/detskaya_igra_v_sovremennoy_psihologii/</a:t>
            </a:r>
            <a:r>
              <a:rPr lang="ru-RU" sz="2000" dirty="0"/>
              <a:t> </a:t>
            </a:r>
            <a:r>
              <a:rPr lang="en-US" sz="2000" dirty="0"/>
              <a:t>(</a:t>
            </a:r>
            <a:r>
              <a:rPr lang="ru-RU" sz="2000" dirty="0"/>
              <a:t>дата обращения: 02.02.2023).</a:t>
            </a:r>
          </a:p>
        </p:txBody>
      </p:sp>
    </p:spTree>
    <p:extLst>
      <p:ext uri="{BB962C8B-B14F-4D97-AF65-F5344CB8AC3E}">
        <p14:creationId xmlns:p14="http://schemas.microsoft.com/office/powerpoint/2010/main" val="3178003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99967"/>
            <a:ext cx="74168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Заключение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Творческая игра – это практика для успешного становления и совершенствования речемыслительных процессов. В играх у детей уточняются представления об окружающей жизни, расширяется кругозор, развивается восприятие, мышление, внимание, речь, необходимые движения. В процессе игры дети воспитываются, многому учатся, у них развивается чувство коллективизма, коммуникабельность, умение сотрудничать, ответственность, т.е. решаются многие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воспитательно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-образовательные задачи. Творческая игра раскрывает духовный мир и творческий потенциал ребенка.</a:t>
            </a:r>
            <a:endParaRPr lang="ru-RU" sz="20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04169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764704"/>
            <a:ext cx="75608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У ребёнка есть страсть к игре, и надо  её удовлетворять. Надо не только дать ему время  поиграть,  но  надо  пропитать этой  игрой всю его жизнь. </a:t>
            </a:r>
            <a:endParaRPr lang="ru-RU" sz="4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just" eaLnBrk="0" hangingPunct="0"/>
            <a:r>
              <a:rPr lang="ru-RU" sz="4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          Вся его жизнь - это игра.</a:t>
            </a:r>
          </a:p>
          <a:p>
            <a:pPr algn="just" eaLnBrk="0" hangingPunct="0"/>
            <a:r>
              <a:rPr lang="ru-RU" sz="4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                                                </a:t>
            </a:r>
            <a:r>
              <a:rPr lang="ru-RU" sz="40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А.С. Макаренко</a:t>
            </a:r>
            <a:endParaRPr lang="ru-RU" sz="40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096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0800000" flipV="1">
            <a:off x="179512" y="1061737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Среди методов коррекции логопедических нарушений с </a:t>
            </a:r>
          </a:p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положительной стороны в плане эффективности зарекомендовали</a:t>
            </a:r>
          </a:p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себя методы игровой терапии. По мнению Л.С. Выготского, А. Н. Леонтьева, Д.Б.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</a:rPr>
              <a:t>Эльконина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и других авторов, в ходе игры выстраивается система взаимоотношений ребёнка с внешним миром, развиваются психические функции, среди которых речь занимает основное место.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180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836712"/>
            <a:ext cx="6120680" cy="886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Игра является одной из основных форм  процесса воспитания, обучения и развития. Использование игры в логопедической работе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способствует: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развитию личности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созданию положительной настроенности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переключению с одного вида деятельности на другой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созданию минуток отдыха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закрепить в непринуждённой обстановке те новые навыки речи и поведения, которые воспитываются на занятиях</a:t>
            </a:r>
          </a:p>
          <a:p>
            <a:endParaRPr lang="ru-RU" sz="2400" dirty="0">
              <a:solidFill>
                <a:schemeClr val="tx2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294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82575"/>
            <a:ext cx="7570787" cy="629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4095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8064896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B050"/>
                </a:solidFill>
              </a:rPr>
              <a:t>Классификация игр.</a:t>
            </a:r>
            <a:endParaRPr lang="ru-RU" dirty="0">
              <a:solidFill>
                <a:srgbClr val="00B050"/>
              </a:solidFill>
            </a:endParaRPr>
          </a:p>
          <a:p>
            <a:pPr algn="just"/>
            <a:r>
              <a:rPr lang="ru-RU" b="1" dirty="0">
                <a:solidFill>
                  <a:srgbClr val="00B050"/>
                </a:solidFill>
              </a:rPr>
              <a:t> </a:t>
            </a:r>
            <a:endParaRPr lang="ru-RU" dirty="0">
              <a:solidFill>
                <a:srgbClr val="00B050"/>
              </a:solidFill>
            </a:endParaRPr>
          </a:p>
          <a:p>
            <a:pPr algn="just"/>
            <a:r>
              <a:rPr lang="ru-RU" dirty="0">
                <a:solidFill>
                  <a:srgbClr val="00B050"/>
                </a:solidFill>
              </a:rPr>
              <a:t>Детские игры разнообразны по своему содержанию, степени самостоятельности детей, формам организации, игровому материалу. Современная отечественная педагогика делит игры на творческие игры и  игры с правилами.</a:t>
            </a:r>
          </a:p>
          <a:p>
            <a:pPr algn="just"/>
            <a:r>
              <a:rPr lang="ru-RU" i="1" dirty="0">
                <a:solidFill>
                  <a:srgbClr val="00B050"/>
                </a:solidFill>
              </a:rPr>
              <a:t>Игры с правилами:</a:t>
            </a:r>
            <a:r>
              <a:rPr lang="ru-RU" dirty="0">
                <a:solidFill>
                  <a:srgbClr val="00B050"/>
                </a:solidFill>
              </a:rPr>
              <a:t> подвижные игры и дидактические игры.</a:t>
            </a:r>
          </a:p>
          <a:p>
            <a:pPr algn="just"/>
            <a:r>
              <a:rPr lang="ru-RU" i="1" dirty="0">
                <a:solidFill>
                  <a:srgbClr val="00B050"/>
                </a:solidFill>
              </a:rPr>
              <a:t>Творческие игры:</a:t>
            </a:r>
            <a:r>
              <a:rPr lang="ru-RU" dirty="0">
                <a:solidFill>
                  <a:srgbClr val="00B050"/>
                </a:solidFill>
              </a:rPr>
              <a:t> сюжетно-ролевые, строительные и игры-драматизации.</a:t>
            </a:r>
          </a:p>
          <a:p>
            <a:pPr algn="just"/>
            <a:r>
              <a:rPr lang="ru-RU" dirty="0">
                <a:solidFill>
                  <a:srgbClr val="00B050"/>
                </a:solidFill>
              </a:rPr>
              <a:t> </a:t>
            </a:r>
          </a:p>
          <a:p>
            <a:pPr algn="just"/>
            <a:r>
              <a:rPr lang="ru-RU" u="sng" dirty="0">
                <a:solidFill>
                  <a:srgbClr val="00B050"/>
                </a:solidFill>
              </a:rPr>
              <a:t>Сюжетно-ролевые игры</a:t>
            </a:r>
            <a:r>
              <a:rPr lang="ru-RU" dirty="0">
                <a:solidFill>
                  <a:srgbClr val="00B050"/>
                </a:solidFill>
              </a:rPr>
              <a:t> ориентируют детей в основных направлениях человеческой деятельности.</a:t>
            </a:r>
          </a:p>
          <a:p>
            <a:pPr algn="just"/>
            <a:r>
              <a:rPr lang="ru-RU" dirty="0">
                <a:solidFill>
                  <a:srgbClr val="00B050"/>
                </a:solidFill>
              </a:rPr>
              <a:t> </a:t>
            </a:r>
          </a:p>
          <a:p>
            <a:pPr algn="just"/>
            <a:r>
              <a:rPr lang="ru-RU" u="sng" dirty="0">
                <a:solidFill>
                  <a:srgbClr val="00B050"/>
                </a:solidFill>
              </a:rPr>
              <a:t>Строительные игры</a:t>
            </a:r>
            <a:r>
              <a:rPr lang="ru-RU" dirty="0">
                <a:solidFill>
                  <a:srgbClr val="00B050"/>
                </a:solidFill>
              </a:rPr>
              <a:t> помогают ребёнку понять мир сооружений и механизмов. Любая строительная игра содержит интеллектуальную задачу "Как построить?", которую ребёнок решает с помощью различных материалов и действий.</a:t>
            </a:r>
          </a:p>
          <a:p>
            <a:pPr algn="just"/>
            <a:r>
              <a:rPr lang="ru-RU" dirty="0">
                <a:solidFill>
                  <a:srgbClr val="00B050"/>
                </a:solidFill>
              </a:rPr>
              <a:t> </a:t>
            </a:r>
          </a:p>
          <a:p>
            <a:pPr algn="just"/>
            <a:r>
              <a:rPr lang="ru-RU" u="sng" dirty="0">
                <a:solidFill>
                  <a:srgbClr val="00B050"/>
                </a:solidFill>
              </a:rPr>
              <a:t>В играх-драматизациях</a:t>
            </a:r>
            <a:r>
              <a:rPr lang="ru-RU" dirty="0">
                <a:solidFill>
                  <a:srgbClr val="00B050"/>
                </a:solidFill>
              </a:rPr>
              <a:t> (театрализованных играх) дети выражают свои впечатления, переживания.</a:t>
            </a:r>
          </a:p>
          <a:p>
            <a:pPr algn="just"/>
            <a:r>
              <a:rPr lang="ru-RU" dirty="0">
                <a:solidFill>
                  <a:srgbClr val="00B050"/>
                </a:solidFill>
              </a:rPr>
              <a:t> 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30171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96752"/>
            <a:ext cx="7128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Игра является одной из основных форм процесса воспитания, обучения и развития. Для полноценного овладения коммуникативными умениями и навыками, а также с целью повышения эффективности процесса обучения в целом на логопедических занятиях используются различные игры: творческие игры и игры с правилами. Несомненно, в коррекционно-развивающем обучении велика роль подвижных и дидактических игр (так называемые игры с правилами</a:t>
            </a:r>
          </a:p>
        </p:txBody>
      </p:sp>
    </p:spTree>
    <p:extLst>
      <p:ext uri="{BB962C8B-B14F-4D97-AF65-F5344CB8AC3E}">
        <p14:creationId xmlns:p14="http://schemas.microsoft.com/office/powerpoint/2010/main" val="538398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0" y="457200"/>
          <a:ext cx="8391525" cy="629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Слайд" r:id="rId2" imgW="4570532" imgH="3427608" progId="PowerPoint.Slide.12">
                  <p:embed/>
                </p:oleObj>
              </mc:Choice>
              <mc:Fallback>
                <p:oleObj name="Слайд" r:id="rId2" imgW="4570532" imgH="3427608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7200"/>
                        <a:ext cx="8391525" cy="6296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191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6541225"/>
              </p:ext>
            </p:extLst>
          </p:nvPr>
        </p:nvGraphicFramePr>
        <p:xfrm>
          <a:off x="467544" y="404664"/>
          <a:ext cx="8458200" cy="633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Слайд" r:id="rId2" imgW="4570532" imgH="3427608" progId="PowerPoint.Slide.12">
                  <p:embed/>
                </p:oleObj>
              </mc:Choice>
              <mc:Fallback>
                <p:oleObj name="Слайд" r:id="rId2" imgW="4570532" imgH="3427608" progId="PowerPoint.Slide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04664"/>
                        <a:ext cx="8458200" cy="6334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55875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532</Words>
  <Application>Microsoft Macintosh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Mulish</vt:lpstr>
      <vt:lpstr>Arial</vt:lpstr>
      <vt:lpstr>Calibri</vt:lpstr>
      <vt:lpstr>Calibri Light</vt:lpstr>
      <vt:lpstr>Lucida Grande</vt:lpstr>
      <vt:lpstr>Monotype Corsiva</vt:lpstr>
      <vt:lpstr>Times New Roman</vt:lpstr>
      <vt:lpstr>Тема Office</vt:lpstr>
      <vt:lpstr>Слайд</vt:lpstr>
      <vt:lpstr>ВКЛЮЧЕНИЕ ТВОРЧЕСКИХ ИГР В ЛОГОПЕДИЧЕСКИЕ ЗАНЯТИЯ С МЛАДШИМИ ШКОЛЬНИКАМИ ОБЩЕОБРАЗОВАТЕЛЬНОЙ ШКОЛЫ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ВКЛЮЧЕНИЕ ТВОРЧЕСКИХ ИГР В ЛОГОПЕДИЧЕСКИЕ ЗАНЯТИЯ С МЛАДШИМИ ШКОЛЬНИКАМИ ОБЩЕОБРАЗОВАТЕЛЬНОЙ ШКОЛЫ </dc:title>
  <dc:creator>user</dc:creator>
  <cp:lastModifiedBy>Владислав Медведев</cp:lastModifiedBy>
  <cp:revision>14</cp:revision>
  <dcterms:created xsi:type="dcterms:W3CDTF">2015-12-11T10:43:50Z</dcterms:created>
  <dcterms:modified xsi:type="dcterms:W3CDTF">2023-02-02T04:22:11Z</dcterms:modified>
</cp:coreProperties>
</file>