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62" r:id="rId3"/>
    <p:sldId id="303" r:id="rId4"/>
    <p:sldId id="261" r:id="rId5"/>
    <p:sldId id="293" r:id="rId6"/>
    <p:sldId id="302" r:id="rId7"/>
    <p:sldId id="300" r:id="rId8"/>
    <p:sldId id="301" r:id="rId9"/>
    <p:sldId id="260" r:id="rId10"/>
    <p:sldId id="299" r:id="rId1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624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67" autoAdjust="0"/>
    <p:restoredTop sz="88530" autoAdjust="0"/>
  </p:normalViewPr>
  <p:slideViewPr>
    <p:cSldViewPr>
      <p:cViewPr varScale="1">
        <p:scale>
          <a:sx n="78" d="100"/>
          <a:sy n="78" d="100"/>
        </p:scale>
        <p:origin x="-1598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3DCD0F-BF91-40F5-8334-FFFB5846AB87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A6DA46-D133-4D04-B5D7-B9C5D19330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1923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21-31 слайд: Зачитывается загадка. Дети отгадывают. По щелчку мыши появляется картинка и правильный ответ, который один</a:t>
            </a:r>
            <a:r>
              <a:rPr lang="ru-RU" baseline="0" dirty="0" smtClean="0"/>
              <a:t> из детей читает, соблюдая правила чтения. Можно применить хоровое чтение.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A6DA46-D133-4D04-B5D7-B9C5D1933069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28396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5-11 слайды:</a:t>
            </a:r>
            <a:r>
              <a:rPr lang="ru-RU" baseline="0" dirty="0" smtClean="0"/>
              <a:t> беседа с детьми о представленных на слайде воинских профессиях.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A6DA46-D133-4D04-B5D7-B9C5D1933069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58620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21-31 слайд: Зачитывается загадка. Дети отгадывают. По щелчку мыши появляется картинка и правильный ответ, который один</a:t>
            </a:r>
            <a:r>
              <a:rPr lang="ru-RU" baseline="0" dirty="0" smtClean="0"/>
              <a:t> из детей читает, соблюдая правила чтения. Можно применить хоровое чтение.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A6DA46-D133-4D04-B5D7-B9C5D1933069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86511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5-11 слайды:</a:t>
            </a:r>
            <a:r>
              <a:rPr lang="ru-RU" baseline="0" dirty="0" smtClean="0"/>
              <a:t> беседа с детьми о представленных на слайде воинских профессиях.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A6DA46-D133-4D04-B5D7-B9C5D1933069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90693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5-11 слайды:</a:t>
            </a:r>
            <a:r>
              <a:rPr lang="ru-RU" baseline="0" dirty="0" smtClean="0"/>
              <a:t> беседа с детьми о представленных на слайде воинских профессиях.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A6DA46-D133-4D04-B5D7-B9C5D1933069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176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5-11 слайды:</a:t>
            </a:r>
            <a:r>
              <a:rPr lang="ru-RU" baseline="0" dirty="0" smtClean="0"/>
              <a:t> беседа с детьми о представленных на слайде воинских профессиях.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A6DA46-D133-4D04-B5D7-B9C5D1933069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55080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5-11 слайды:</a:t>
            </a:r>
            <a:r>
              <a:rPr lang="ru-RU" baseline="0" dirty="0" smtClean="0"/>
              <a:t> беседа с детьми о представленных на слайде воинских профессиях.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A6DA46-D133-4D04-B5D7-B9C5D1933069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48581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21-31 слайд: Зачитывается загадка. Дети отгадывают. По щелчку мыши появляется картинка и правильный ответ, который один</a:t>
            </a:r>
            <a:r>
              <a:rPr lang="ru-RU" baseline="0" dirty="0" smtClean="0"/>
              <a:t> из детей читает, соблюдая правила чтения. Можно применить хоровое чтение.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A6DA46-D133-4D04-B5D7-B9C5D1933069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23244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5-11 слайды:</a:t>
            </a:r>
            <a:r>
              <a:rPr lang="ru-RU" baseline="0" dirty="0" smtClean="0"/>
              <a:t> беседа с детьми о представленных на слайде воинских профессиях.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A6DA46-D133-4D04-B5D7-B9C5D1933069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75105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  <a:alpha val="6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-6485" y="0"/>
            <a:ext cx="9144000" cy="6858000"/>
          </a:xfrm>
          <a:prstGeom prst="frame">
            <a:avLst>
              <a:gd name="adj1" fmla="val 2076"/>
            </a:avLst>
          </a:prstGeom>
          <a:solidFill>
            <a:srgbClr val="002060"/>
          </a:solidFill>
          <a:ln>
            <a:solidFill>
              <a:srgbClr val="1624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4" name="Рисунок 3" descr="Сухопутные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7315"/>
          <a:stretch>
            <a:fillRect/>
          </a:stretch>
        </p:blipFill>
        <p:spPr>
          <a:xfrm>
            <a:off x="646671" y="1594299"/>
            <a:ext cx="4724400" cy="4500264"/>
          </a:xfrm>
          <a:prstGeom prst="rect">
            <a:avLst/>
          </a:prstGeom>
          <a:ln w="57150">
            <a:solidFill>
              <a:srgbClr val="002060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342900" y="304800"/>
            <a:ext cx="8458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7200" b="1" u="sng" dirty="0" smtClean="0">
                <a:solidFill>
                  <a:srgbClr val="002060"/>
                </a:solidFill>
                <a:latin typeface="Gabriola" pitchFamily="82" charset="0"/>
              </a:rPr>
              <a:t>«ВОЕННЫЕ   ПРОФЕССИИ»</a:t>
            </a:r>
            <a:endParaRPr lang="ru-RU" sz="7200" b="1" u="sng" dirty="0">
              <a:solidFill>
                <a:srgbClr val="002060"/>
              </a:solidFill>
              <a:latin typeface="Gabriola" pitchFamily="82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479642" y="2967335"/>
            <a:ext cx="184730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2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099242" y="4272127"/>
            <a:ext cx="2286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sz="20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МАДОУ </a:t>
            </a:r>
            <a:r>
              <a:rPr lang="ru-RU" sz="2000" b="1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детский </a:t>
            </a:r>
            <a:r>
              <a:rPr lang="ru-RU" sz="2000" b="1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сад №</a:t>
            </a:r>
            <a:r>
              <a:rPr lang="ru-RU" sz="20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19 «Светлячок»</a:t>
            </a:r>
          </a:p>
          <a:p>
            <a:pPr lvl="0" algn="ctr"/>
            <a:r>
              <a:rPr lang="ru-RU" sz="20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Евдокимова Ольга Юрьевна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ухопутные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2200" y="1695450"/>
            <a:ext cx="6375400" cy="4781550"/>
          </a:xfrm>
          <a:prstGeom prst="rect">
            <a:avLst/>
          </a:prstGeom>
          <a:ln w="38100">
            <a:solidFill>
              <a:schemeClr val="tx2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381000" y="304800"/>
            <a:ext cx="845828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Gabriola" pitchFamily="82" charset="0"/>
              </a:rPr>
              <a:t>Морские  границы  берегут  ВОЕННЫЕ  МОРЯКИ на  кораблях.</a:t>
            </a:r>
            <a:endParaRPr lang="ru-RU" sz="5400" b="1" dirty="0" smtClean="0">
              <a:latin typeface="Gabriola" pitchFamily="82" charset="0"/>
            </a:endParaRPr>
          </a:p>
        </p:txBody>
      </p:sp>
      <p:pic>
        <p:nvPicPr>
          <p:cNvPr id="7" name="Рисунок 6" descr="GleefulFrighteningAfricangroundhornbill-size_restricted.gif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191000"/>
            <a:ext cx="9144000" cy="2667000"/>
          </a:xfrm>
          <a:prstGeom prst="rect">
            <a:avLst/>
          </a:prstGeom>
        </p:spPr>
      </p:pic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076"/>
            </a:avLst>
          </a:prstGeom>
          <a:solidFill>
            <a:srgbClr val="002060"/>
          </a:solidFill>
          <a:ln>
            <a:solidFill>
              <a:srgbClr val="1624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076"/>
            </a:avLst>
          </a:prstGeom>
          <a:solidFill>
            <a:srgbClr val="002060"/>
          </a:solidFill>
          <a:ln>
            <a:solidFill>
              <a:srgbClr val="1624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6" name="Рисунок 5" descr="ВМФ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2600" y="1648145"/>
            <a:ext cx="2743200" cy="450668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85800" y="381000"/>
            <a:ext cx="8001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5400" b="1" u="sng" dirty="0" smtClean="0">
                <a:latin typeface="Gabriola" pitchFamily="82" charset="0"/>
              </a:rPr>
              <a:t>ВОЕННЫЕ   ПРОФЕССИИ</a:t>
            </a:r>
            <a:endParaRPr lang="ru-RU" sz="5400" b="1" u="sng" dirty="0">
              <a:latin typeface="Gabriola" pitchFamily="8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3400" y="1447800"/>
            <a:ext cx="52578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Gabriola" pitchFamily="82" charset="0"/>
              </a:rPr>
              <a:t>Он металлическую птицу</a:t>
            </a:r>
            <a:br>
              <a:rPr lang="ru-RU" sz="3600" b="1" dirty="0" smtClean="0">
                <a:latin typeface="Gabriola" pitchFamily="82" charset="0"/>
              </a:rPr>
            </a:br>
            <a:r>
              <a:rPr lang="ru-RU" sz="3600" b="1" dirty="0" smtClean="0">
                <a:latin typeface="Gabriola" pitchFamily="82" charset="0"/>
              </a:rPr>
              <a:t>Поднимет в облака.</a:t>
            </a:r>
            <a:br>
              <a:rPr lang="ru-RU" sz="3600" b="1" dirty="0" smtClean="0">
                <a:latin typeface="Gabriola" pitchFamily="82" charset="0"/>
              </a:rPr>
            </a:br>
            <a:r>
              <a:rPr lang="ru-RU" sz="3600" b="1" dirty="0" smtClean="0">
                <a:latin typeface="Gabriola" pitchFamily="82" charset="0"/>
              </a:rPr>
              <a:t>Теперь воздушная граница</a:t>
            </a:r>
            <a:br>
              <a:rPr lang="ru-RU" sz="3600" b="1" dirty="0" smtClean="0">
                <a:latin typeface="Gabriola" pitchFamily="82" charset="0"/>
              </a:rPr>
            </a:br>
            <a:r>
              <a:rPr lang="ru-RU" sz="3600" b="1" dirty="0" smtClean="0">
                <a:latin typeface="Gabriola" pitchFamily="82" charset="0"/>
              </a:rPr>
              <a:t>Надежна и крепка! </a:t>
            </a:r>
            <a:r>
              <a:rPr lang="ru-RU" b="1" dirty="0" smtClean="0">
                <a:latin typeface="Gabriola" pitchFamily="82" charset="0"/>
              </a:rPr>
              <a:t/>
            </a:r>
            <a:br>
              <a:rPr lang="ru-RU" b="1" dirty="0" smtClean="0">
                <a:latin typeface="Gabriola" pitchFamily="82" charset="0"/>
              </a:rPr>
            </a:br>
            <a:endParaRPr lang="ru-RU" b="1" dirty="0">
              <a:latin typeface="Gabriola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04800" y="304800"/>
            <a:ext cx="8686800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Gabriola" pitchFamily="82" charset="0"/>
              </a:rPr>
              <a:t>Лётчики  </a:t>
            </a:r>
            <a:r>
              <a:rPr lang="ru-RU" sz="3600" b="1" dirty="0">
                <a:latin typeface="Gabriola" pitchFamily="82" charset="0"/>
              </a:rPr>
              <a:t>и  члены экипажа самолёта или вертолёта – должны не бояться высоты и уметь в трудной ситуации быстро принимать решения.  Летчики защищают наше Отечество с воздуха</a:t>
            </a:r>
            <a:r>
              <a:rPr lang="ru-RU" sz="4000" b="1" dirty="0">
                <a:latin typeface="Gabriola" pitchFamily="82" charset="0"/>
              </a:rPr>
              <a:t>.</a:t>
            </a:r>
            <a:endParaRPr lang="ru-RU" sz="5400" b="1" dirty="0" smtClean="0">
              <a:latin typeface="Gabriola" pitchFamily="82" charset="0"/>
            </a:endParaRPr>
          </a:p>
        </p:txBody>
      </p:sp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076"/>
            </a:avLst>
          </a:prstGeom>
          <a:solidFill>
            <a:srgbClr val="002060"/>
          </a:solidFill>
          <a:ln>
            <a:solidFill>
              <a:srgbClr val="1624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1957" y="2590800"/>
            <a:ext cx="5371253" cy="3962400"/>
          </a:xfrm>
          <a:prstGeom prst="rect">
            <a:avLst/>
          </a:prstGeom>
        </p:spPr>
      </p:pic>
      <p:pic>
        <p:nvPicPr>
          <p:cNvPr id="7" name="Рисунок 6" descr="GleefulFrighteningAfricangroundhornbill-size_restricted.gif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57200" y="3307080"/>
            <a:ext cx="6553200" cy="39319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076"/>
            </a:avLst>
          </a:prstGeom>
          <a:solidFill>
            <a:srgbClr val="002060"/>
          </a:solidFill>
          <a:ln>
            <a:solidFill>
              <a:srgbClr val="1624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6" name="Рисунок 5" descr="ВМФ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6562" r="25000"/>
          <a:stretch>
            <a:fillRect/>
          </a:stretch>
        </p:blipFill>
        <p:spPr>
          <a:xfrm>
            <a:off x="5562600" y="1425133"/>
            <a:ext cx="2743200" cy="495271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85800" y="381000"/>
            <a:ext cx="8001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5400" b="1" u="sng" dirty="0" smtClean="0">
                <a:latin typeface="Gabriola" pitchFamily="82" charset="0"/>
              </a:rPr>
              <a:t>ВОЕННЫЕ   ПРОФЕССИИ</a:t>
            </a:r>
            <a:endParaRPr lang="ru-RU" sz="5400" b="1" u="sng" dirty="0">
              <a:latin typeface="Gabriola" pitchFamily="8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3400" y="1447800"/>
            <a:ext cx="52578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Gabriola" pitchFamily="82" charset="0"/>
              </a:rPr>
              <a:t>Его машина вся в броне,</a:t>
            </a:r>
            <a:br>
              <a:rPr lang="ru-RU" sz="3600" b="1" dirty="0" smtClean="0">
                <a:latin typeface="Gabriola" pitchFamily="82" charset="0"/>
              </a:rPr>
            </a:br>
            <a:r>
              <a:rPr lang="ru-RU" sz="3600" b="1" dirty="0" smtClean="0">
                <a:latin typeface="Gabriola" pitchFamily="82" charset="0"/>
              </a:rPr>
              <a:t>Как будто черепаха.</a:t>
            </a:r>
            <a:br>
              <a:rPr lang="ru-RU" sz="3600" b="1" dirty="0" smtClean="0">
                <a:latin typeface="Gabriola" pitchFamily="82" charset="0"/>
              </a:rPr>
            </a:br>
            <a:r>
              <a:rPr lang="ru-RU" sz="3600" b="1" dirty="0" smtClean="0">
                <a:latin typeface="Gabriola" pitchFamily="82" charset="0"/>
              </a:rPr>
              <a:t>Ведь на войне как на войне,</a:t>
            </a:r>
            <a:br>
              <a:rPr lang="ru-RU" sz="3600" b="1" dirty="0" smtClean="0">
                <a:latin typeface="Gabriola" pitchFamily="82" charset="0"/>
              </a:rPr>
            </a:br>
            <a:r>
              <a:rPr lang="ru-RU" sz="3600" b="1" dirty="0" smtClean="0">
                <a:latin typeface="Gabriola" pitchFamily="82" charset="0"/>
              </a:rPr>
              <a:t>Здесь не должно быть страха!</a:t>
            </a:r>
            <a:br>
              <a:rPr lang="ru-RU" sz="3600" b="1" dirty="0" smtClean="0">
                <a:latin typeface="Gabriola" pitchFamily="82" charset="0"/>
              </a:rPr>
            </a:br>
            <a:r>
              <a:rPr lang="ru-RU" sz="3600" b="1" dirty="0" smtClean="0">
                <a:latin typeface="Gabriola" pitchFamily="82" charset="0"/>
              </a:rPr>
              <a:t>Ствол орудийный впереди:</a:t>
            </a:r>
            <a:br>
              <a:rPr lang="ru-RU" sz="3600" b="1" dirty="0" smtClean="0">
                <a:latin typeface="Gabriola" pitchFamily="82" charset="0"/>
              </a:rPr>
            </a:br>
            <a:r>
              <a:rPr lang="ru-RU" sz="3600" b="1" dirty="0" smtClean="0">
                <a:latin typeface="Gabriola" pitchFamily="82" charset="0"/>
              </a:rPr>
              <a:t>Опасно! Враг, не подходи!</a:t>
            </a:r>
            <a:br>
              <a:rPr lang="ru-RU" sz="3600" b="1" dirty="0" smtClean="0">
                <a:latin typeface="Gabriola" pitchFamily="82" charset="0"/>
              </a:rPr>
            </a:br>
            <a:r>
              <a:rPr lang="ru-RU" b="1" dirty="0" smtClean="0">
                <a:latin typeface="Gabriola" pitchFamily="82" charset="0"/>
              </a:rPr>
              <a:t/>
            </a:r>
            <a:br>
              <a:rPr lang="ru-RU" b="1" dirty="0" smtClean="0">
                <a:latin typeface="Gabriola" pitchFamily="82" charset="0"/>
              </a:rPr>
            </a:br>
            <a:endParaRPr lang="ru-RU" b="1" dirty="0">
              <a:latin typeface="Gabriola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076"/>
            </a:avLst>
          </a:prstGeom>
          <a:solidFill>
            <a:srgbClr val="002060"/>
          </a:solidFill>
          <a:ln>
            <a:solidFill>
              <a:srgbClr val="1624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4" name="Рисунок 3" descr="Сухопутные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399" y="2362200"/>
            <a:ext cx="6478844" cy="4191000"/>
          </a:xfrm>
          <a:prstGeom prst="rect">
            <a:avLst/>
          </a:prstGeom>
          <a:ln w="38100">
            <a:solidFill>
              <a:schemeClr val="tx2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381000" y="304800"/>
            <a:ext cx="845828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Gabriola" pitchFamily="82" charset="0"/>
              </a:rPr>
              <a:t>Каждая  из  военных  профессий  почётна и важна. ПОГРАНИЧНИКИ  охраняют  границы  нашей Родины  от  врагов  на  суше.</a:t>
            </a:r>
            <a:endParaRPr lang="ru-RU" sz="5400" b="1" dirty="0" smtClean="0">
              <a:latin typeface="Gabriola" pitchFamily="82" charset="0"/>
            </a:endParaRPr>
          </a:p>
        </p:txBody>
      </p:sp>
      <p:pic>
        <p:nvPicPr>
          <p:cNvPr id="9" name="Рисунок 8" descr="orig.gif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1600" y="1219200"/>
            <a:ext cx="4343399" cy="44269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ухопутные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9660" y="1752600"/>
            <a:ext cx="6620543" cy="4692310"/>
          </a:xfrm>
          <a:prstGeom prst="rect">
            <a:avLst/>
          </a:prstGeom>
          <a:ln w="38100">
            <a:solidFill>
              <a:schemeClr val="tx2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381000" y="304800"/>
            <a:ext cx="8610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Gabriola" pitchFamily="82" charset="0"/>
              </a:rPr>
              <a:t>РАКЕТЧИКИ  хорошо  разбираются  в  ракетной технике.</a:t>
            </a:r>
            <a:endParaRPr lang="ru-RU" sz="5400" b="1" dirty="0" smtClean="0">
              <a:latin typeface="Gabriola" pitchFamily="82" charset="0"/>
            </a:endParaRPr>
          </a:p>
        </p:txBody>
      </p:sp>
      <p:pic>
        <p:nvPicPr>
          <p:cNvPr id="7" name="Рисунок 6" descr="GleefulFrighteningAfricangroundhornbill-size_restricted.gif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371600" y="5181600"/>
            <a:ext cx="10210800" cy="1905000"/>
          </a:xfrm>
          <a:prstGeom prst="rect">
            <a:avLst/>
          </a:prstGeom>
        </p:spPr>
      </p:pic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076"/>
            </a:avLst>
          </a:prstGeom>
          <a:solidFill>
            <a:srgbClr val="002060"/>
          </a:solidFill>
          <a:ln>
            <a:solidFill>
              <a:srgbClr val="1624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ухопутные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0200" y="1108860"/>
            <a:ext cx="7137400" cy="4971451"/>
          </a:xfrm>
          <a:prstGeom prst="rect">
            <a:avLst/>
          </a:prstGeom>
          <a:ln w="38100">
            <a:solidFill>
              <a:schemeClr val="tx2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381000" y="304800"/>
            <a:ext cx="84582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Gabriola" pitchFamily="82" charset="0"/>
              </a:rPr>
              <a:t>ТАНКИСТЫ  ведут  боевые  действия  на  танках.</a:t>
            </a:r>
            <a:endParaRPr lang="ru-RU" sz="5400" b="1" dirty="0" smtClean="0">
              <a:latin typeface="Gabriola" pitchFamily="82" charset="0"/>
            </a:endParaRPr>
          </a:p>
        </p:txBody>
      </p:sp>
      <p:pic>
        <p:nvPicPr>
          <p:cNvPr id="7" name="Рисунок 6" descr="GleefulFrighteningAfricangroundhornbill-size_restricted.gif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2400" y="5410200"/>
            <a:ext cx="9982200" cy="1676400"/>
          </a:xfrm>
          <a:prstGeom prst="rect">
            <a:avLst/>
          </a:prstGeom>
        </p:spPr>
      </p:pic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076"/>
            </a:avLst>
          </a:prstGeom>
          <a:solidFill>
            <a:srgbClr val="002060"/>
          </a:solidFill>
          <a:ln>
            <a:solidFill>
              <a:srgbClr val="1624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ухопутные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8693" y="1828800"/>
            <a:ext cx="6220883" cy="4556311"/>
          </a:xfrm>
          <a:prstGeom prst="rect">
            <a:avLst/>
          </a:prstGeom>
          <a:ln w="38100">
            <a:solidFill>
              <a:schemeClr val="tx2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381000" y="304800"/>
            <a:ext cx="845828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Gabriola" pitchFamily="82" charset="0"/>
              </a:rPr>
              <a:t>АРТИЛЛЕРИСТЫ  знают  все  виды  оружия, стреляют  из  пушек  и  миномётов.</a:t>
            </a:r>
            <a:endParaRPr lang="ru-RU" sz="5400" b="1" dirty="0" smtClean="0">
              <a:latin typeface="Gabriola" pitchFamily="82" charset="0"/>
            </a:endParaRPr>
          </a:p>
        </p:txBody>
      </p:sp>
      <p:pic>
        <p:nvPicPr>
          <p:cNvPr id="7" name="Рисунок 6" descr="GleefulFrighteningAfricangroundhornbill-size_restricted.gif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410200"/>
            <a:ext cx="9143999" cy="1676400"/>
          </a:xfrm>
          <a:prstGeom prst="rect">
            <a:avLst/>
          </a:prstGeom>
        </p:spPr>
      </p:pic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076"/>
            </a:avLst>
          </a:prstGeom>
          <a:solidFill>
            <a:srgbClr val="002060"/>
          </a:solidFill>
          <a:ln>
            <a:solidFill>
              <a:srgbClr val="1624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076"/>
            </a:avLst>
          </a:prstGeom>
          <a:solidFill>
            <a:srgbClr val="002060"/>
          </a:solidFill>
          <a:ln>
            <a:solidFill>
              <a:srgbClr val="1624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6" name="Рисунок 5" descr="ВМФ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6442" r="16346"/>
          <a:stretch>
            <a:fillRect/>
          </a:stretch>
        </p:blipFill>
        <p:spPr>
          <a:xfrm>
            <a:off x="5932610" y="1676400"/>
            <a:ext cx="2677990" cy="468085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85800" y="381000"/>
            <a:ext cx="8001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5400" b="1" u="sng" dirty="0" smtClean="0">
                <a:latin typeface="Gabriola" pitchFamily="82" charset="0"/>
              </a:rPr>
              <a:t>ВОЕННЫЕ   ПРОФЕССИИ</a:t>
            </a:r>
            <a:endParaRPr lang="ru-RU" sz="5400" b="1" u="sng" dirty="0">
              <a:latin typeface="Gabriola" pitchFamily="8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3400" y="1447800"/>
            <a:ext cx="52578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Gabriola" pitchFamily="82" charset="0"/>
              </a:rPr>
              <a:t>Полосатая рубашка,</a:t>
            </a:r>
            <a:br>
              <a:rPr lang="ru-RU" sz="3600" b="1" dirty="0" smtClean="0">
                <a:latin typeface="Gabriola" pitchFamily="82" charset="0"/>
              </a:rPr>
            </a:br>
            <a:r>
              <a:rPr lang="ru-RU" sz="3600" b="1" dirty="0" smtClean="0">
                <a:latin typeface="Gabriola" pitchFamily="82" charset="0"/>
              </a:rPr>
              <a:t>Вьются ленты за фуражкой.</a:t>
            </a:r>
            <a:br>
              <a:rPr lang="ru-RU" sz="3600" b="1" dirty="0" smtClean="0">
                <a:latin typeface="Gabriola" pitchFamily="82" charset="0"/>
              </a:rPr>
            </a:br>
            <a:r>
              <a:rPr lang="ru-RU" sz="3600" b="1" dirty="0" smtClean="0">
                <a:latin typeface="Gabriola" pitchFamily="82" charset="0"/>
              </a:rPr>
              <a:t>Он готов с волною спорить,</a:t>
            </a:r>
            <a:br>
              <a:rPr lang="ru-RU" sz="3600" b="1" dirty="0" smtClean="0">
                <a:latin typeface="Gabriola" pitchFamily="82" charset="0"/>
              </a:rPr>
            </a:br>
            <a:r>
              <a:rPr lang="ru-RU" sz="3600" b="1" dirty="0" smtClean="0">
                <a:latin typeface="Gabriola" pitchFamily="82" charset="0"/>
              </a:rPr>
              <a:t>Ведь его стихия — море.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b="1" dirty="0">
              <a:latin typeface="Gabriola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1132</TotalTime>
  <Words>299</Words>
  <Application>Microsoft Office PowerPoint</Application>
  <PresentationFormat>Экран (4:3)</PresentationFormat>
  <Paragraphs>33</Paragraphs>
  <Slides>10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pppev</cp:lastModifiedBy>
  <cp:revision>149</cp:revision>
  <dcterms:created xsi:type="dcterms:W3CDTF">2020-02-10T10:14:49Z</dcterms:created>
  <dcterms:modified xsi:type="dcterms:W3CDTF">2023-02-08T15:44:15Z</dcterms:modified>
</cp:coreProperties>
</file>