
<file path=[Content_Types].xml><?xml version="1.0" encoding="utf-8"?>
<Types xmlns="http://schemas.openxmlformats.org/package/2006/content-types">
  <Default Extension="png" ContentType="image/png"/>
  <Default Extension="jpeg" ContentType="image/jpeg"/>
  <Default Extension="m4a" ContentType="audio/mp4"/>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92" r:id="rId1"/>
  </p:sldMasterIdLst>
  <p:notesMasterIdLst>
    <p:notesMasterId r:id="rId19"/>
  </p:notesMasterIdLst>
  <p:sldIdLst>
    <p:sldId id="256" r:id="rId2"/>
    <p:sldId id="264" r:id="rId3"/>
    <p:sldId id="262" r:id="rId4"/>
    <p:sldId id="263" r:id="rId5"/>
    <p:sldId id="265" r:id="rId6"/>
    <p:sldId id="266" r:id="rId7"/>
    <p:sldId id="267" r:id="rId8"/>
    <p:sldId id="268" r:id="rId9"/>
    <p:sldId id="272" r:id="rId10"/>
    <p:sldId id="258" r:id="rId11"/>
    <p:sldId id="269" r:id="rId12"/>
    <p:sldId id="257" r:id="rId13"/>
    <p:sldId id="270" r:id="rId14"/>
    <p:sldId id="271" r:id="rId15"/>
    <p:sldId id="260" r:id="rId16"/>
    <p:sldId id="259" r:id="rId17"/>
    <p:sldId id="261" r:id="rId18"/>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6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476B0B0-60E3-42D3-BF61-8A02D5357971}" type="datetimeFigureOut">
              <a:rPr lang="ru-RU" smtClean="0"/>
              <a:t>08.02.2023</a:t>
            </a:fld>
            <a:endParaRPr lang="ru-RU"/>
          </a:p>
        </p:txBody>
      </p:sp>
      <p:sp>
        <p:nvSpPr>
          <p:cNvPr id="4" name="Образ слайда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958EE77-39E5-45D6-AAB1-DD7AFA60E67E}" type="slidenum">
              <a:rPr lang="ru-RU" smtClean="0"/>
              <a:t>‹#›</a:t>
            </a:fld>
            <a:endParaRPr lang="ru-RU"/>
          </a:p>
        </p:txBody>
      </p:sp>
    </p:spTree>
    <p:extLst>
      <p:ext uri="{BB962C8B-B14F-4D97-AF65-F5344CB8AC3E}">
        <p14:creationId xmlns:p14="http://schemas.microsoft.com/office/powerpoint/2010/main" val="94374308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F958EE77-39E5-45D6-AAB1-DD7AFA60E67E}" type="slidenum">
              <a:rPr lang="ru-RU" smtClean="0"/>
              <a:t>2</a:t>
            </a:fld>
            <a:endParaRPr lang="ru-RU"/>
          </a:p>
        </p:txBody>
      </p:sp>
    </p:spTree>
    <p:extLst>
      <p:ext uri="{BB962C8B-B14F-4D97-AF65-F5344CB8AC3E}">
        <p14:creationId xmlns:p14="http://schemas.microsoft.com/office/powerpoint/2010/main" val="28765046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F958EE77-39E5-45D6-AAB1-DD7AFA60E67E}" type="slidenum">
              <a:rPr lang="ru-RU" smtClean="0"/>
              <a:t>11</a:t>
            </a:fld>
            <a:endParaRPr lang="ru-RU"/>
          </a:p>
        </p:txBody>
      </p:sp>
    </p:spTree>
    <p:extLst>
      <p:ext uri="{BB962C8B-B14F-4D97-AF65-F5344CB8AC3E}">
        <p14:creationId xmlns:p14="http://schemas.microsoft.com/office/powerpoint/2010/main" val="179963842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1">
        <a:schemeClr val="bg1"/>
      </p:bgRef>
    </p:bg>
    <p:spTree>
      <p:nvGrpSpPr>
        <p:cNvPr id="1" name=""/>
        <p:cNvGrpSpPr/>
        <p:nvPr/>
      </p:nvGrpSpPr>
      <p:grpSpPr>
        <a:xfrm>
          <a:off x="0" y="0"/>
          <a:ext cx="0" cy="0"/>
          <a:chOff x="0" y="0"/>
          <a:chExt cx="0" cy="0"/>
        </a:xfrm>
      </p:grpSpPr>
      <p:sp>
        <p:nvSpPr>
          <p:cNvPr id="8" name="Заголовок 7"/>
          <p:cNvSpPr>
            <a:spLocks noGrp="1"/>
          </p:cNvSpPr>
          <p:nvPr>
            <p:ph type="ctrTitle"/>
          </p:nvPr>
        </p:nvSpPr>
        <p:spPr>
          <a:xfrm>
            <a:off x="2286000" y="3124200"/>
            <a:ext cx="6172200" cy="1894362"/>
          </a:xfrm>
        </p:spPr>
        <p:txBody>
          <a:bodyPr/>
          <a:lstStyle>
            <a:lvl1pPr>
              <a:defRPr b="1"/>
            </a:lvl1pPr>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Дата 27"/>
          <p:cNvSpPr>
            <a:spLocks noGrp="1"/>
          </p:cNvSpPr>
          <p:nvPr>
            <p:ph type="dt" sz="half" idx="10"/>
          </p:nvPr>
        </p:nvSpPr>
        <p:spPr bwMode="auto">
          <a:xfrm rot="5400000">
            <a:off x="7764621" y="1174097"/>
            <a:ext cx="2286000" cy="381000"/>
          </a:xfrm>
        </p:spPr>
        <p:txBody>
          <a:bodyPr/>
          <a:lstStyle/>
          <a:p>
            <a:fld id="{B4C71EC6-210F-42DE-9C53-41977AD35B3D}" type="datetimeFigureOut">
              <a:rPr lang="ru-RU" smtClean="0"/>
              <a:t>08.02.2023</a:t>
            </a:fld>
            <a:endParaRPr lang="ru-RU"/>
          </a:p>
        </p:txBody>
      </p:sp>
      <p:sp>
        <p:nvSpPr>
          <p:cNvPr id="17" name="Нижний колонтитул 16"/>
          <p:cNvSpPr>
            <a:spLocks noGrp="1"/>
          </p:cNvSpPr>
          <p:nvPr>
            <p:ph type="ftr" sz="quarter" idx="11"/>
          </p:nvPr>
        </p:nvSpPr>
        <p:spPr bwMode="auto">
          <a:xfrm rot="5400000">
            <a:off x="7077269" y="4181669"/>
            <a:ext cx="3657600" cy="384048"/>
          </a:xfrm>
        </p:spPr>
        <p:txBody>
          <a:bodyPr/>
          <a:lstStyle/>
          <a:p>
            <a:endParaRPr lang="ru-RU"/>
          </a:p>
        </p:txBody>
      </p:sp>
      <p:sp>
        <p:nvSpPr>
          <p:cNvPr id="10" name="Прямоугольник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оугольник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Прямоугольник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Прямоугольник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ая соединительная линия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Прямая соединительная линия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Прямая соединительная линия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Прямая соединительная линия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Прямая соединительная линия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Прямая соединительная линия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Прямоугольник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Овал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Овал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Овал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Овал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Овал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Номер слайда 28"/>
          <p:cNvSpPr>
            <a:spLocks noGrp="1"/>
          </p:cNvSpPr>
          <p:nvPr>
            <p:ph type="sldNum" sz="quarter" idx="12"/>
          </p:nvPr>
        </p:nvSpPr>
        <p:spPr bwMode="auto">
          <a:xfrm>
            <a:off x="1325544" y="4928702"/>
            <a:ext cx="609600" cy="517524"/>
          </a:xfrm>
        </p:spPr>
        <p:txBody>
          <a:bodyPr/>
          <a:lstStyle/>
          <a:p>
            <a:fld id="{B19B0651-EE4F-4900-A07F-96A6BFA9D0F0}" type="slidenum">
              <a:rPr lang="ru-RU" smtClean="0"/>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B4C71EC6-210F-42DE-9C53-41977AD35B3D}" type="datetimeFigureOut">
              <a:rPr lang="ru-RU" smtClean="0"/>
              <a:t>08.02.2023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9"/>
            <a:ext cx="1676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B4C71EC6-210F-42DE-9C53-41977AD35B3D}" type="datetimeFigureOut">
              <a:rPr lang="ru-RU" smtClean="0"/>
              <a:t>08.02.2023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8" name="Объект 7"/>
          <p:cNvSpPr>
            <a:spLocks noGrp="1"/>
          </p:cNvSpPr>
          <p:nvPr>
            <p:ph sz="quarter" idx="1"/>
          </p:nvPr>
        </p:nvSpPr>
        <p:spPr>
          <a:xfrm>
            <a:off x="457200" y="1600200"/>
            <a:ext cx="7467600" cy="487375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4"/>
          </p:nvPr>
        </p:nvSpPr>
        <p:spPr/>
        <p:txBody>
          <a:bodyPr rtlCol="0"/>
          <a:lstStyle/>
          <a:p>
            <a:fld id="{B4C71EC6-210F-42DE-9C53-41977AD35B3D}" type="datetimeFigureOut">
              <a:rPr lang="ru-RU" smtClean="0"/>
              <a:t>08.02.2023</a:t>
            </a:fld>
            <a:endParaRPr lang="ru-RU"/>
          </a:p>
        </p:txBody>
      </p:sp>
      <p:sp>
        <p:nvSpPr>
          <p:cNvPr id="9" name="Номер слайда 8"/>
          <p:cNvSpPr>
            <a:spLocks noGrp="1"/>
          </p:cNvSpPr>
          <p:nvPr>
            <p:ph type="sldNum" sz="quarter" idx="15"/>
          </p:nvPr>
        </p:nvSpPr>
        <p:spPr/>
        <p:txBody>
          <a:bodyPr rtlCol="0"/>
          <a:lstStyle/>
          <a:p>
            <a:fld id="{B19B0651-EE4F-4900-A07F-96A6BFA9D0F0}" type="slidenum">
              <a:rPr lang="ru-RU" smtClean="0"/>
              <a:t>‹#›</a:t>
            </a:fld>
            <a:endParaRPr lang="ru-RU"/>
          </a:p>
        </p:txBody>
      </p:sp>
      <p:sp>
        <p:nvSpPr>
          <p:cNvPr id="10" name="Нижний колонтитул 9"/>
          <p:cNvSpPr>
            <a:spLocks noGrp="1"/>
          </p:cNvSpPr>
          <p:nvPr>
            <p:ph type="ftr" sz="quarter" idx="16"/>
          </p:nvPr>
        </p:nvSpPr>
        <p:spPr/>
        <p:txBody>
          <a:bodyPr rtlCol="0"/>
          <a:lstStyle/>
          <a:p>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1">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286000" y="2895600"/>
            <a:ext cx="6172200" cy="2053590"/>
          </a:xfrm>
        </p:spPr>
        <p:txBody>
          <a:bodyPr/>
          <a:lstStyle>
            <a:lvl1pPr algn="l">
              <a:buNone/>
              <a:defRPr sz="3000" b="1" cap="small" baseline="0"/>
            </a:lvl1pPr>
          </a:lstStyle>
          <a:p>
            <a:r>
              <a:rPr kumimoji="0" lang="ru-RU" smtClean="0"/>
              <a:t>Образец заголовка</a:t>
            </a:r>
            <a:endParaRPr kumimoji="0" lang="en-US"/>
          </a:p>
        </p:txBody>
      </p:sp>
      <p:sp>
        <p:nvSpPr>
          <p:cNvPr id="3" name="Текст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bwMode="auto">
          <a:xfrm rot="5400000">
            <a:off x="7763256" y="1170432"/>
            <a:ext cx="2286000" cy="381000"/>
          </a:xfrm>
        </p:spPr>
        <p:txBody>
          <a:bodyPr/>
          <a:lstStyle/>
          <a:p>
            <a:fld id="{B4C71EC6-210F-42DE-9C53-41977AD35B3D}" type="datetimeFigureOut">
              <a:rPr lang="ru-RU" smtClean="0"/>
              <a:t>08.02.2023</a:t>
            </a:fld>
            <a:endParaRPr lang="ru-RU"/>
          </a:p>
        </p:txBody>
      </p:sp>
      <p:sp>
        <p:nvSpPr>
          <p:cNvPr id="5" name="Нижний колонтитул 4"/>
          <p:cNvSpPr>
            <a:spLocks noGrp="1"/>
          </p:cNvSpPr>
          <p:nvPr>
            <p:ph type="ftr" sz="quarter" idx="11"/>
          </p:nvPr>
        </p:nvSpPr>
        <p:spPr bwMode="auto">
          <a:xfrm rot="5400000">
            <a:off x="7077456" y="4178808"/>
            <a:ext cx="3657600" cy="384048"/>
          </a:xfrm>
        </p:spPr>
        <p:txBody>
          <a:bodyPr/>
          <a:lstStyle/>
          <a:p>
            <a:endParaRPr lang="ru-RU"/>
          </a:p>
        </p:txBody>
      </p:sp>
      <p:sp>
        <p:nvSpPr>
          <p:cNvPr id="9" name="Прямоугольник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Прямоугольник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оугольник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оугольник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Прямая соединительная линия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Прямая соединительная линия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Прямая соединительная линия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Прямая соединительная линия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Прямая соединительная линия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Прямоугольник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Овал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Овал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Овал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Овал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Овал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Прямая соединительная линия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Номер слайда 5"/>
          <p:cNvSpPr>
            <a:spLocks noGrp="1"/>
          </p:cNvSpPr>
          <p:nvPr>
            <p:ph type="sldNum" sz="quarter" idx="12"/>
          </p:nvPr>
        </p:nvSpPr>
        <p:spPr bwMode="auto">
          <a:xfrm>
            <a:off x="1340616" y="4928702"/>
            <a:ext cx="609600" cy="517524"/>
          </a:xfrm>
        </p:spPr>
        <p:txBody>
          <a:bodyPr/>
          <a:lstStyle/>
          <a:p>
            <a:fld id="{B19B0651-EE4F-4900-A07F-96A6BFA9D0F0}" type="slidenum">
              <a:rPr lang="ru-RU" smtClean="0"/>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5" name="Дата 4"/>
          <p:cNvSpPr>
            <a:spLocks noGrp="1"/>
          </p:cNvSpPr>
          <p:nvPr>
            <p:ph type="dt" sz="half" idx="10"/>
          </p:nvPr>
        </p:nvSpPr>
        <p:spPr/>
        <p:txBody>
          <a:bodyPr/>
          <a:lstStyle/>
          <a:p>
            <a:fld id="{B4C71EC6-210F-42DE-9C53-41977AD35B3D}" type="datetimeFigureOut">
              <a:rPr lang="ru-RU" smtClean="0"/>
              <a:t>08.02.2023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
        <p:nvSpPr>
          <p:cNvPr id="9" name="Объект 8"/>
          <p:cNvSpPr>
            <a:spLocks noGrp="1"/>
          </p:cNvSpPr>
          <p:nvPr>
            <p:ph sz="quarter" idx="1"/>
          </p:nvPr>
        </p:nvSpPr>
        <p:spPr>
          <a:xfrm>
            <a:off x="457200" y="1600200"/>
            <a:ext cx="3657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1" name="Объект 10"/>
          <p:cNvSpPr>
            <a:spLocks noGrp="1"/>
          </p:cNvSpPr>
          <p:nvPr>
            <p:ph sz="quarter" idx="2"/>
          </p:nvPr>
        </p:nvSpPr>
        <p:spPr>
          <a:xfrm>
            <a:off x="4270248" y="1600200"/>
            <a:ext cx="3657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7543800" cy="1143000"/>
          </a:xfrm>
        </p:spPr>
        <p:txBody>
          <a:bodyPr anchor="b"/>
          <a:lstStyle>
            <a:lvl1pPr>
              <a:defRPr/>
            </a:lvl1pPr>
          </a:lstStyle>
          <a:p>
            <a:r>
              <a:rPr kumimoji="0" lang="ru-RU" smtClean="0"/>
              <a:t>Образец заголовка</a:t>
            </a:r>
            <a:endParaRPr kumimoji="0" lang="en-US"/>
          </a:p>
        </p:txBody>
      </p:sp>
      <p:sp>
        <p:nvSpPr>
          <p:cNvPr id="7" name="Дата 6"/>
          <p:cNvSpPr>
            <a:spLocks noGrp="1"/>
          </p:cNvSpPr>
          <p:nvPr>
            <p:ph type="dt" sz="half" idx="10"/>
          </p:nvPr>
        </p:nvSpPr>
        <p:spPr/>
        <p:txBody>
          <a:bodyPr/>
          <a:lstStyle/>
          <a:p>
            <a:fld id="{B4C71EC6-210F-42DE-9C53-41977AD35B3D}" type="datetimeFigureOut">
              <a:rPr lang="ru-RU" smtClean="0"/>
              <a:t>08.02.2023</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B19B0651-EE4F-4900-A07F-96A6BFA9D0F0}" type="slidenum">
              <a:rPr lang="ru-RU" smtClean="0"/>
              <a:t>‹#›</a:t>
            </a:fld>
            <a:endParaRPr lang="ru-RU"/>
          </a:p>
        </p:txBody>
      </p:sp>
      <p:sp>
        <p:nvSpPr>
          <p:cNvPr id="11" name="Объект 10"/>
          <p:cNvSpPr>
            <a:spLocks noGrp="1"/>
          </p:cNvSpPr>
          <p:nvPr>
            <p:ph sz="quarter" idx="2"/>
          </p:nvPr>
        </p:nvSpPr>
        <p:spPr>
          <a:xfrm>
            <a:off x="457200" y="2362200"/>
            <a:ext cx="3657600" cy="38862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Объект 12"/>
          <p:cNvSpPr>
            <a:spLocks noGrp="1"/>
          </p:cNvSpPr>
          <p:nvPr>
            <p:ph sz="quarter" idx="4"/>
          </p:nvPr>
        </p:nvSpPr>
        <p:spPr>
          <a:xfrm>
            <a:off x="4371975" y="2362200"/>
            <a:ext cx="3657600" cy="38862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2" name="Текст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ru-RU" smtClean="0"/>
              <a:t>Образец текста</a:t>
            </a:r>
          </a:p>
        </p:txBody>
      </p:sp>
      <p:sp>
        <p:nvSpPr>
          <p:cNvPr id="14" name="Текст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ru-RU" smtClean="0"/>
              <a:t>Образец текста</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6" name="Дата 5"/>
          <p:cNvSpPr>
            <a:spLocks noGrp="1"/>
          </p:cNvSpPr>
          <p:nvPr>
            <p:ph type="dt" sz="half" idx="10"/>
          </p:nvPr>
        </p:nvSpPr>
        <p:spPr/>
        <p:txBody>
          <a:bodyPr rtlCol="0"/>
          <a:lstStyle/>
          <a:p>
            <a:fld id="{B4C71EC6-210F-42DE-9C53-41977AD35B3D}" type="datetimeFigureOut">
              <a:rPr lang="ru-RU" smtClean="0"/>
              <a:t>08.02.2023</a:t>
            </a:fld>
            <a:endParaRPr lang="ru-RU"/>
          </a:p>
        </p:txBody>
      </p:sp>
      <p:sp>
        <p:nvSpPr>
          <p:cNvPr id="7" name="Номер слайда 6"/>
          <p:cNvSpPr>
            <a:spLocks noGrp="1"/>
          </p:cNvSpPr>
          <p:nvPr>
            <p:ph type="sldNum" sz="quarter" idx="11"/>
          </p:nvPr>
        </p:nvSpPr>
        <p:spPr/>
        <p:txBody>
          <a:bodyPr rtlCol="0"/>
          <a:lstStyle/>
          <a:p>
            <a:fld id="{B19B0651-EE4F-4900-A07F-96A6BFA9D0F0}" type="slidenum">
              <a:rPr lang="ru-RU" smtClean="0"/>
              <a:t>‹#›</a:t>
            </a:fld>
            <a:endParaRPr lang="ru-RU"/>
          </a:p>
        </p:txBody>
      </p:sp>
      <p:sp>
        <p:nvSpPr>
          <p:cNvPr id="8" name="Нижний колонтитул 7"/>
          <p:cNvSpPr>
            <a:spLocks noGrp="1"/>
          </p:cNvSpPr>
          <p:nvPr>
            <p:ph type="ftr" sz="quarter" idx="12"/>
          </p:nvPr>
        </p:nvSpPr>
        <p:spPr/>
        <p:txBody>
          <a:bodyPr rtlCol="0"/>
          <a:lstStyle/>
          <a:p>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B4C71EC6-210F-42DE-9C53-41977AD35B3D}" type="datetimeFigureOut">
              <a:rPr lang="ru-RU" smtClean="0"/>
              <a:t>08.02.2023</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bg>
      <p:bgRef idx="1001">
        <a:schemeClr val="bg1"/>
      </p:bgRef>
    </p:bg>
    <p:spTree>
      <p:nvGrpSpPr>
        <p:cNvPr id="1" name=""/>
        <p:cNvGrpSpPr/>
        <p:nvPr/>
      </p:nvGrpSpPr>
      <p:grpSpPr>
        <a:xfrm>
          <a:off x="0" y="0"/>
          <a:ext cx="0" cy="0"/>
          <a:chOff x="0" y="0"/>
          <a:chExt cx="0" cy="0"/>
        </a:xfrm>
      </p:grpSpPr>
      <p:sp>
        <p:nvSpPr>
          <p:cNvPr id="10" name="Прямая соединительная линия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Заголовок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ru-RU" smtClean="0"/>
              <a:t>Образец заголовка</a:t>
            </a:r>
            <a:endParaRPr kumimoji="0" lang="en-US"/>
          </a:p>
        </p:txBody>
      </p:sp>
      <p:sp>
        <p:nvSpPr>
          <p:cNvPr id="3" name="Текст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8" name="Прямая соединительная линия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Прямая соединительная линия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Прямая соединительная линия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Прямоугольник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Прямая соединительная линия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Овал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Объект 17"/>
          <p:cNvSpPr>
            <a:spLocks noGrp="1"/>
          </p:cNvSpPr>
          <p:nvPr>
            <p:ph sz="quarter" idx="1"/>
          </p:nvPr>
        </p:nvSpPr>
        <p:spPr>
          <a:xfrm>
            <a:off x="304800" y="274320"/>
            <a:ext cx="5638800" cy="6327648"/>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1" name="Дата 20"/>
          <p:cNvSpPr>
            <a:spLocks noGrp="1"/>
          </p:cNvSpPr>
          <p:nvPr>
            <p:ph type="dt" sz="half" idx="14"/>
          </p:nvPr>
        </p:nvSpPr>
        <p:spPr/>
        <p:txBody>
          <a:bodyPr rtlCol="0"/>
          <a:lstStyle/>
          <a:p>
            <a:fld id="{B4C71EC6-210F-42DE-9C53-41977AD35B3D}" type="datetimeFigureOut">
              <a:rPr lang="ru-RU" smtClean="0"/>
              <a:t>08.02.2023</a:t>
            </a:fld>
            <a:endParaRPr lang="ru-RU"/>
          </a:p>
        </p:txBody>
      </p:sp>
      <p:sp>
        <p:nvSpPr>
          <p:cNvPr id="22" name="Номер слайда 21"/>
          <p:cNvSpPr>
            <a:spLocks noGrp="1"/>
          </p:cNvSpPr>
          <p:nvPr>
            <p:ph type="sldNum" sz="quarter" idx="15"/>
          </p:nvPr>
        </p:nvSpPr>
        <p:spPr/>
        <p:txBody>
          <a:bodyPr rtlCol="0"/>
          <a:lstStyle/>
          <a:p>
            <a:fld id="{B19B0651-EE4F-4900-A07F-96A6BFA9D0F0}" type="slidenum">
              <a:rPr lang="ru-RU" smtClean="0"/>
              <a:t>‹#›</a:t>
            </a:fld>
            <a:endParaRPr lang="ru-RU"/>
          </a:p>
        </p:txBody>
      </p:sp>
      <p:sp>
        <p:nvSpPr>
          <p:cNvPr id="23" name="Нижний колонтитул 22"/>
          <p:cNvSpPr>
            <a:spLocks noGrp="1"/>
          </p:cNvSpPr>
          <p:nvPr>
            <p:ph type="ftr" sz="quarter" idx="16"/>
          </p:nvPr>
        </p:nvSpPr>
        <p:spPr/>
        <p:txBody>
          <a:bodyPr rtlCol="0"/>
          <a:lstStyle/>
          <a:p>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9" name="Прямая соединительная линия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Овал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Заголовок 1"/>
          <p:cNvSpPr>
            <a:spLocks noGrp="1"/>
          </p:cNvSpPr>
          <p:nvPr>
            <p:ph type="title"/>
          </p:nvPr>
        </p:nvSpPr>
        <p:spPr>
          <a:xfrm rot="5400000">
            <a:off x="3350133" y="3200400"/>
            <a:ext cx="6309360" cy="457200"/>
          </a:xfrm>
        </p:spPr>
        <p:txBody>
          <a:bodyPr anchor="b"/>
          <a:lstStyle>
            <a:lvl1pPr algn="l">
              <a:buNone/>
              <a:defRPr sz="2000" b="1"/>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ru-RU" smtClean="0"/>
              <a:t>Вставка рисунка</a:t>
            </a:r>
            <a:endParaRPr kumimoji="0" lang="en-US" dirty="0"/>
          </a:p>
        </p:txBody>
      </p:sp>
      <p:sp>
        <p:nvSpPr>
          <p:cNvPr id="4" name="Текст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10" name="Прямая соединительная линия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Прямоугольник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ая соединительная линия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Прямая соединительная линия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Прямая соединительная линия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Дата 16"/>
          <p:cNvSpPr>
            <a:spLocks noGrp="1"/>
          </p:cNvSpPr>
          <p:nvPr>
            <p:ph type="dt" sz="half" idx="10"/>
          </p:nvPr>
        </p:nvSpPr>
        <p:spPr/>
        <p:txBody>
          <a:bodyPr rtlCol="0"/>
          <a:lstStyle/>
          <a:p>
            <a:fld id="{B4C71EC6-210F-42DE-9C53-41977AD35B3D}" type="datetimeFigureOut">
              <a:rPr lang="ru-RU" smtClean="0"/>
              <a:t>08.02.2023</a:t>
            </a:fld>
            <a:endParaRPr lang="ru-RU"/>
          </a:p>
        </p:txBody>
      </p:sp>
      <p:sp>
        <p:nvSpPr>
          <p:cNvPr id="18" name="Номер слайда 17"/>
          <p:cNvSpPr>
            <a:spLocks noGrp="1"/>
          </p:cNvSpPr>
          <p:nvPr>
            <p:ph type="sldNum" sz="quarter" idx="11"/>
          </p:nvPr>
        </p:nvSpPr>
        <p:spPr/>
        <p:txBody>
          <a:bodyPr rtlCol="0"/>
          <a:lstStyle/>
          <a:p>
            <a:fld id="{B19B0651-EE4F-4900-A07F-96A6BFA9D0F0}" type="slidenum">
              <a:rPr lang="ru-RU" smtClean="0"/>
              <a:t>‹#›</a:t>
            </a:fld>
            <a:endParaRPr lang="ru-RU"/>
          </a:p>
        </p:txBody>
      </p:sp>
      <p:sp>
        <p:nvSpPr>
          <p:cNvPr id="21" name="Нижний колонтитул 20"/>
          <p:cNvSpPr>
            <a:spLocks noGrp="1"/>
          </p:cNvSpPr>
          <p:nvPr>
            <p:ph type="ftr" sz="quarter" idx="12"/>
          </p:nvPr>
        </p:nvSpPr>
        <p:spPr/>
        <p:txBody>
          <a:bodyPr rtlCol="0"/>
          <a:lstStyle/>
          <a:p>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Прямая соединительная линия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Заголовок 21"/>
          <p:cNvSpPr>
            <a:spLocks noGrp="1"/>
          </p:cNvSpPr>
          <p:nvPr>
            <p:ph type="title"/>
          </p:nvPr>
        </p:nvSpPr>
        <p:spPr>
          <a:xfrm>
            <a:off x="457200" y="274638"/>
            <a:ext cx="7467600" cy="1143000"/>
          </a:xfrm>
          <a:prstGeom prst="rect">
            <a:avLst/>
          </a:prstGeom>
        </p:spPr>
        <p:txBody>
          <a:bodyPr vert="horz" anchor="b">
            <a:normAutofit/>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B4C71EC6-210F-42DE-9C53-41977AD35B3D}" type="datetimeFigureOut">
              <a:rPr lang="ru-RU" smtClean="0"/>
              <a:t>08.02.2023</a:t>
            </a:fld>
            <a:endParaRPr lang="ru-RU"/>
          </a:p>
        </p:txBody>
      </p:sp>
      <p:sp>
        <p:nvSpPr>
          <p:cNvPr id="3" name="Нижний колонтитул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ru-RU"/>
          </a:p>
        </p:txBody>
      </p:sp>
      <p:sp>
        <p:nvSpPr>
          <p:cNvPr id="7" name="Прямая соединительная линия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Прямая соединительная линия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Прямоугольник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ая соединительная линия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Овал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Номер слайда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B19B0651-EE4F-4900-A07F-96A6BFA9D0F0}"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793" r:id="rId1"/>
    <p:sldLayoutId id="2147483794" r:id="rId2"/>
    <p:sldLayoutId id="2147483795" r:id="rId3"/>
    <p:sldLayoutId id="2147483796" r:id="rId4"/>
    <p:sldLayoutId id="2147483797" r:id="rId5"/>
    <p:sldLayoutId id="2147483798" r:id="rId6"/>
    <p:sldLayoutId id="2147483799" r:id="rId7"/>
    <p:sldLayoutId id="2147483800" r:id="rId8"/>
    <p:sldLayoutId id="2147483801" r:id="rId9"/>
    <p:sldLayoutId id="2147483802" r:id="rId10"/>
    <p:sldLayoutId id="2147483803"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audio" Target="../media/media1.m4a"/><Relationship Id="rId1" Type="http://schemas.microsoft.com/office/2007/relationships/media" Target="../media/media1.m4a"/><Relationship Id="rId5" Type="http://schemas.openxmlformats.org/officeDocument/2006/relationships/image" Target="../media/image5.jpeg"/><Relationship Id="rId4" Type="http://schemas.openxmlformats.org/officeDocument/2006/relationships/image" Target="../media/image4.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audio" Target="../media/media2.m4a"/><Relationship Id="rId1" Type="http://schemas.microsoft.com/office/2007/relationships/media" Target="../media/media2.m4a"/><Relationship Id="rId5" Type="http://schemas.openxmlformats.org/officeDocument/2006/relationships/image" Target="../media/image6.jpeg"/><Relationship Id="rId4" Type="http://schemas.openxmlformats.org/officeDocument/2006/relationships/image" Target="../media/image4.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793357" y="1340768"/>
            <a:ext cx="7344816" cy="1894362"/>
          </a:xfrm>
        </p:spPr>
        <p:txBody>
          <a:bodyPr/>
          <a:lstStyle/>
          <a:p>
            <a:pPr algn="ctr"/>
            <a:r>
              <a:rPr lang="ru-RU" dirty="0" smtClean="0">
                <a:solidFill>
                  <a:schemeClr val="accent3">
                    <a:lumMod val="75000"/>
                  </a:schemeClr>
                </a:solidFill>
                <a:latin typeface="Times New Roman" panose="02020603050405020304" pitchFamily="18" charset="0"/>
                <a:cs typeface="Times New Roman" panose="02020603050405020304" pitchFamily="18" charset="0"/>
              </a:rPr>
              <a:t>Технологии в работе с детьми </a:t>
            </a:r>
            <a:r>
              <a:rPr lang="ru-RU" dirty="0" smtClean="0">
                <a:solidFill>
                  <a:schemeClr val="accent3">
                    <a:lumMod val="75000"/>
                  </a:schemeClr>
                </a:solidFill>
                <a:latin typeface="Times New Roman" panose="02020603050405020304" pitchFamily="18" charset="0"/>
                <a:cs typeface="Times New Roman" panose="02020603050405020304" pitchFamily="18" charset="0"/>
              </a:rPr>
              <a:t/>
            </a:r>
            <a:br>
              <a:rPr lang="ru-RU" dirty="0" smtClean="0">
                <a:solidFill>
                  <a:schemeClr val="accent3">
                    <a:lumMod val="75000"/>
                  </a:schemeClr>
                </a:solidFill>
                <a:latin typeface="Times New Roman" panose="02020603050405020304" pitchFamily="18" charset="0"/>
                <a:cs typeface="Times New Roman" panose="02020603050405020304" pitchFamily="18" charset="0"/>
              </a:rPr>
            </a:br>
            <a:r>
              <a:rPr lang="ru-RU" dirty="0" smtClean="0">
                <a:solidFill>
                  <a:schemeClr val="accent3">
                    <a:lumMod val="75000"/>
                  </a:schemeClr>
                </a:solidFill>
                <a:latin typeface="Times New Roman" panose="02020603050405020304" pitchFamily="18" charset="0"/>
                <a:cs typeface="Times New Roman" panose="02020603050405020304" pitchFamily="18" charset="0"/>
              </a:rPr>
              <a:t>с </a:t>
            </a:r>
            <a:r>
              <a:rPr lang="ru-RU" dirty="0" smtClean="0">
                <a:solidFill>
                  <a:schemeClr val="accent3">
                    <a:lumMod val="75000"/>
                  </a:schemeClr>
                </a:solidFill>
                <a:latin typeface="Times New Roman" panose="02020603050405020304" pitchFamily="18" charset="0"/>
                <a:cs typeface="Times New Roman" panose="02020603050405020304" pitchFamily="18" charset="0"/>
              </a:rPr>
              <a:t>заиканием</a:t>
            </a:r>
            <a:endParaRPr lang="ru-RU" dirty="0">
              <a:solidFill>
                <a:schemeClr val="accent3">
                  <a:lumMod val="75000"/>
                </a:schemeClr>
              </a:solidFill>
              <a:latin typeface="Times New Roman" panose="02020603050405020304" pitchFamily="18" charset="0"/>
              <a:cs typeface="Times New Roman" panose="02020603050405020304" pitchFamily="18" charset="0"/>
            </a:endParaRPr>
          </a:p>
        </p:txBody>
      </p:sp>
      <p:sp>
        <p:nvSpPr>
          <p:cNvPr id="3" name="Подзаголовок 2"/>
          <p:cNvSpPr>
            <a:spLocks noGrp="1"/>
          </p:cNvSpPr>
          <p:nvPr>
            <p:ph type="subTitle" idx="1"/>
          </p:nvPr>
        </p:nvSpPr>
        <p:spPr>
          <a:xfrm>
            <a:off x="2555776" y="4581128"/>
            <a:ext cx="6172200" cy="1371600"/>
          </a:xfrm>
        </p:spPr>
        <p:txBody>
          <a:bodyPr>
            <a:normAutofit/>
          </a:bodyPr>
          <a:lstStyle/>
          <a:p>
            <a:pPr algn="r"/>
            <a:r>
              <a:rPr lang="ru-RU" sz="2000" dirty="0" smtClean="0">
                <a:solidFill>
                  <a:schemeClr val="accent3">
                    <a:lumMod val="75000"/>
                  </a:schemeClr>
                </a:solidFill>
                <a:latin typeface="Times New Roman" panose="02020603050405020304" pitchFamily="18" charset="0"/>
                <a:cs typeface="Times New Roman" panose="02020603050405020304" pitchFamily="18" charset="0"/>
              </a:rPr>
              <a:t>Выполнила:</a:t>
            </a:r>
          </a:p>
          <a:p>
            <a:pPr algn="r"/>
            <a:r>
              <a:rPr lang="ru-RU" sz="2000" dirty="0">
                <a:solidFill>
                  <a:schemeClr val="accent3">
                    <a:lumMod val="75000"/>
                  </a:schemeClr>
                </a:solidFill>
                <a:latin typeface="Times New Roman" panose="02020603050405020304" pitchFamily="18" charset="0"/>
                <a:cs typeface="Times New Roman" panose="02020603050405020304" pitchFamily="18" charset="0"/>
              </a:rPr>
              <a:t>у</a:t>
            </a:r>
            <a:r>
              <a:rPr lang="ru-RU" sz="2000" dirty="0" smtClean="0">
                <a:solidFill>
                  <a:schemeClr val="accent3">
                    <a:lumMod val="75000"/>
                  </a:schemeClr>
                </a:solidFill>
                <a:latin typeface="Times New Roman" panose="02020603050405020304" pitchFamily="18" charset="0"/>
                <a:cs typeface="Times New Roman" panose="02020603050405020304" pitchFamily="18" charset="0"/>
              </a:rPr>
              <a:t>читель-логопед</a:t>
            </a:r>
          </a:p>
          <a:p>
            <a:pPr algn="r"/>
            <a:r>
              <a:rPr lang="ru-RU" sz="2000" dirty="0" err="1" smtClean="0">
                <a:solidFill>
                  <a:schemeClr val="accent3">
                    <a:lumMod val="75000"/>
                  </a:schemeClr>
                </a:solidFill>
                <a:latin typeface="Times New Roman" panose="02020603050405020304" pitchFamily="18" charset="0"/>
                <a:cs typeface="Times New Roman" panose="02020603050405020304" pitchFamily="18" charset="0"/>
              </a:rPr>
              <a:t>Броварева</a:t>
            </a:r>
            <a:r>
              <a:rPr lang="ru-RU" sz="2000" dirty="0" smtClean="0">
                <a:solidFill>
                  <a:schemeClr val="accent3">
                    <a:lumMod val="75000"/>
                  </a:schemeClr>
                </a:solidFill>
                <a:latin typeface="Times New Roman" panose="02020603050405020304" pitchFamily="18" charset="0"/>
                <a:cs typeface="Times New Roman" panose="02020603050405020304" pitchFamily="18" charset="0"/>
              </a:rPr>
              <a:t> Екатерина Сергеевна</a:t>
            </a:r>
            <a:endParaRPr lang="ru-RU" sz="2000" dirty="0">
              <a:solidFill>
                <a:schemeClr val="accent3">
                  <a:lumMod val="75000"/>
                </a:schemeClr>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9907128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заик.mp3">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6149636" y="4708376"/>
            <a:ext cx="609600" cy="609600"/>
          </a:xfrm>
          <a:prstGeom prst="rect">
            <a:avLst/>
          </a:prstGeom>
        </p:spPr>
      </p:pic>
      <p:sp>
        <p:nvSpPr>
          <p:cNvPr id="3" name="Прямоугольник 2"/>
          <p:cNvSpPr/>
          <p:nvPr/>
        </p:nvSpPr>
        <p:spPr>
          <a:xfrm>
            <a:off x="2653318" y="404664"/>
            <a:ext cx="4601972" cy="461665"/>
          </a:xfrm>
          <a:prstGeom prst="rect">
            <a:avLst/>
          </a:prstGeom>
          <a:ln>
            <a:solidFill>
              <a:schemeClr val="accent1"/>
            </a:solidFill>
          </a:ln>
        </p:spPr>
        <p:txBody>
          <a:bodyPr wrap="square">
            <a:spAutoFit/>
          </a:bodyPr>
          <a:lstStyle/>
          <a:p>
            <a:pPr algn="ctr"/>
            <a:r>
              <a:rPr lang="ru-RU" sz="2400" dirty="0">
                <a:solidFill>
                  <a:schemeClr val="accent1">
                    <a:lumMod val="75000"/>
                  </a:schemeClr>
                </a:solidFill>
              </a:rPr>
              <a:t>Релаксационные упражнения</a:t>
            </a:r>
          </a:p>
        </p:txBody>
      </p:sp>
      <p:pic>
        <p:nvPicPr>
          <p:cNvPr id="2050" name="Picture 2"/>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611560" y="1484784"/>
            <a:ext cx="4083517" cy="338089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7708765"/>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2"/>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98534" fill="hold"/>
                                        <p:tgtEl>
                                          <p:spTgt spid="2"/>
                                        </p:tgtEl>
                                      </p:cBhvr>
                                    </p:cmd>
                                  </p:childTnLst>
                                </p:cTn>
                              </p:par>
                            </p:childTnLst>
                          </p:cTn>
                        </p:par>
                      </p:childTnLst>
                    </p:cTn>
                  </p:par>
                </p:childTnLst>
              </p:cTn>
              <p:nextCondLst>
                <p:cond evt="onClick" delay="0">
                  <p:tgtEl>
                    <p:spTgt spid="2"/>
                  </p:tgtEl>
                </p:cond>
              </p:nextCondLst>
            </p:seq>
            <p:audio>
              <p:cMediaNode vol="80000">
                <p:cTn id="7" fill="hold" display="0">
                  <p:stCondLst>
                    <p:cond delay="indefinite"/>
                  </p:stCondLst>
                  <p:endCondLst>
                    <p:cond evt="onStopAudio" delay="0">
                      <p:tgtEl>
                        <p:sldTgt/>
                      </p:tgtEl>
                    </p:cond>
                  </p:endCondLst>
                </p:cTn>
                <p:tgtEl>
                  <p:spTgt spid="2"/>
                </p:tgtEl>
              </p:cMediaNode>
            </p:audio>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763688" y="404664"/>
            <a:ext cx="5868144" cy="369332"/>
          </a:xfrm>
          <a:prstGeom prst="rect">
            <a:avLst/>
          </a:prstGeom>
        </p:spPr>
        <p:style>
          <a:lnRef idx="3">
            <a:schemeClr val="lt1"/>
          </a:lnRef>
          <a:fillRef idx="1">
            <a:schemeClr val="accent1"/>
          </a:fillRef>
          <a:effectRef idx="1">
            <a:schemeClr val="accent1"/>
          </a:effectRef>
          <a:fontRef idx="minor">
            <a:schemeClr val="lt1"/>
          </a:fontRef>
        </p:style>
        <p:txBody>
          <a:bodyPr wrap="square">
            <a:spAutoFit/>
          </a:bodyPr>
          <a:lstStyle/>
          <a:p>
            <a:pPr algn="ctr"/>
            <a:r>
              <a:rPr lang="ru-RU" dirty="0">
                <a:latin typeface="Times New Roman" panose="02020603050405020304" pitchFamily="18" charset="0"/>
                <a:cs typeface="Times New Roman" panose="02020603050405020304" pitchFamily="18" charset="0"/>
              </a:rPr>
              <a:t>Развитие координации и ритмизации движений</a:t>
            </a:r>
          </a:p>
        </p:txBody>
      </p:sp>
      <p:sp>
        <p:nvSpPr>
          <p:cNvPr id="3" name="Прямоугольник 2"/>
          <p:cNvSpPr/>
          <p:nvPr/>
        </p:nvSpPr>
        <p:spPr>
          <a:xfrm>
            <a:off x="683568" y="1556792"/>
            <a:ext cx="6804248" cy="2862322"/>
          </a:xfrm>
          <a:prstGeom prst="rect">
            <a:avLst/>
          </a:prstGeom>
        </p:spPr>
        <p:txBody>
          <a:bodyPr wrap="square">
            <a:spAutoFit/>
          </a:bodyPr>
          <a:lstStyle/>
          <a:p>
            <a:pPr algn="ctr"/>
            <a:r>
              <a:rPr lang="ru-RU" dirty="0" smtClean="0">
                <a:solidFill>
                  <a:schemeClr val="accent1">
                    <a:lumMod val="50000"/>
                  </a:schemeClr>
                </a:solidFill>
                <a:latin typeface="Times New Roman" panose="02020603050405020304" pitchFamily="18" charset="0"/>
                <a:cs typeface="Times New Roman" panose="02020603050405020304" pitchFamily="18" charset="0"/>
              </a:rPr>
              <a:t>   Задачи:</a:t>
            </a:r>
          </a:p>
          <a:p>
            <a:endParaRPr lang="ru-RU" dirty="0" smtClean="0">
              <a:solidFill>
                <a:schemeClr val="accent1">
                  <a:lumMod val="50000"/>
                </a:schemeClr>
              </a:solidFill>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q"/>
            </a:pPr>
            <a:r>
              <a:rPr lang="ru-RU" dirty="0" smtClean="0">
                <a:solidFill>
                  <a:schemeClr val="accent1">
                    <a:lumMod val="50000"/>
                  </a:schemeClr>
                </a:solidFill>
                <a:latin typeface="Times New Roman" panose="02020603050405020304" pitchFamily="18" charset="0"/>
                <a:cs typeface="Times New Roman" panose="02020603050405020304" pitchFamily="18" charset="0"/>
              </a:rPr>
              <a:t> </a:t>
            </a:r>
            <a:r>
              <a:rPr lang="ru-RU" dirty="0">
                <a:solidFill>
                  <a:schemeClr val="accent1">
                    <a:lumMod val="50000"/>
                  </a:schemeClr>
                </a:solidFill>
                <a:latin typeface="Times New Roman" panose="02020603050405020304" pitchFamily="18" charset="0"/>
                <a:cs typeface="Times New Roman" panose="02020603050405020304" pitchFamily="18" charset="0"/>
              </a:rPr>
              <a:t>Развитие общей, тонкой и артикуляционной моторики</a:t>
            </a:r>
            <a:r>
              <a:rPr lang="ru-RU" dirty="0" smtClean="0">
                <a:solidFill>
                  <a:schemeClr val="accent1">
                    <a:lumMod val="50000"/>
                  </a:schemeClr>
                </a:solidFill>
                <a:latin typeface="Times New Roman" panose="02020603050405020304" pitchFamily="18" charset="0"/>
                <a:cs typeface="Times New Roman" panose="02020603050405020304" pitchFamily="18" charset="0"/>
              </a:rPr>
              <a:t>.</a:t>
            </a:r>
          </a:p>
          <a:p>
            <a:endParaRPr lang="ru-RU" dirty="0" smtClean="0">
              <a:solidFill>
                <a:schemeClr val="accent1">
                  <a:lumMod val="50000"/>
                </a:schemeClr>
              </a:solidFill>
              <a:latin typeface="Times New Roman" panose="02020603050405020304" pitchFamily="18" charset="0"/>
              <a:cs typeface="Times New Roman" panose="02020603050405020304" pitchFamily="18" charset="0"/>
            </a:endParaRPr>
          </a:p>
          <a:p>
            <a:r>
              <a:rPr lang="ru-RU" dirty="0" smtClean="0">
                <a:solidFill>
                  <a:schemeClr val="accent1">
                    <a:lumMod val="50000"/>
                  </a:schemeClr>
                </a:solidFill>
                <a:latin typeface="Times New Roman" panose="02020603050405020304" pitchFamily="18" charset="0"/>
                <a:cs typeface="Times New Roman" panose="02020603050405020304" pitchFamily="18" charset="0"/>
              </a:rPr>
              <a:t> </a:t>
            </a:r>
          </a:p>
          <a:p>
            <a:pPr marL="285750" indent="-285750">
              <a:buFont typeface="Wingdings" panose="05000000000000000000" pitchFamily="2" charset="2"/>
              <a:buChar char="q"/>
            </a:pPr>
            <a:r>
              <a:rPr lang="ru-RU" dirty="0" smtClean="0">
                <a:solidFill>
                  <a:schemeClr val="accent1">
                    <a:lumMod val="50000"/>
                  </a:schemeClr>
                </a:solidFill>
                <a:latin typeface="Times New Roman" panose="02020603050405020304" pitchFamily="18" charset="0"/>
                <a:cs typeface="Times New Roman" panose="02020603050405020304" pitchFamily="18" charset="0"/>
              </a:rPr>
              <a:t>Развитие </a:t>
            </a:r>
            <a:r>
              <a:rPr lang="ru-RU" dirty="0">
                <a:solidFill>
                  <a:schemeClr val="accent1">
                    <a:lumMod val="50000"/>
                  </a:schemeClr>
                </a:solidFill>
                <a:latin typeface="Times New Roman" panose="02020603050405020304" pitchFamily="18" charset="0"/>
                <a:cs typeface="Times New Roman" panose="02020603050405020304" pitchFamily="18" charset="0"/>
              </a:rPr>
              <a:t>чувства темпо-ритма речевых и неречевых движений. </a:t>
            </a:r>
            <a:endParaRPr lang="ru-RU" dirty="0" smtClean="0">
              <a:solidFill>
                <a:schemeClr val="accent1">
                  <a:lumMod val="50000"/>
                </a:schemeClr>
              </a:solidFill>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q"/>
            </a:pPr>
            <a:endParaRPr lang="ru-RU" dirty="0">
              <a:solidFill>
                <a:schemeClr val="accent1">
                  <a:lumMod val="50000"/>
                </a:schemeClr>
              </a:solidFill>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q"/>
            </a:pPr>
            <a:r>
              <a:rPr lang="ru-RU" dirty="0" smtClean="0">
                <a:solidFill>
                  <a:schemeClr val="accent1">
                    <a:lumMod val="50000"/>
                  </a:schemeClr>
                </a:solidFill>
                <a:latin typeface="Times New Roman" panose="02020603050405020304" pitchFamily="18" charset="0"/>
                <a:cs typeface="Times New Roman" panose="02020603050405020304" pitchFamily="18" charset="0"/>
              </a:rPr>
              <a:t>Учитывая </a:t>
            </a:r>
            <a:r>
              <a:rPr lang="ru-RU" dirty="0">
                <a:solidFill>
                  <a:schemeClr val="accent1">
                    <a:lumMod val="50000"/>
                  </a:schemeClr>
                </a:solidFill>
                <a:latin typeface="Times New Roman" panose="02020603050405020304" pitchFamily="18" charset="0"/>
                <a:cs typeface="Times New Roman" panose="02020603050405020304" pitchFamily="18" charset="0"/>
              </a:rPr>
              <a:t>разное состояние моторики при невротической и </a:t>
            </a:r>
            <a:r>
              <a:rPr lang="ru-RU" dirty="0" err="1">
                <a:solidFill>
                  <a:schemeClr val="accent1">
                    <a:lumMod val="50000"/>
                  </a:schemeClr>
                </a:solidFill>
                <a:latin typeface="Times New Roman" panose="02020603050405020304" pitchFamily="18" charset="0"/>
                <a:cs typeface="Times New Roman" panose="02020603050405020304" pitchFamily="18" charset="0"/>
              </a:rPr>
              <a:t>неврозоподобной</a:t>
            </a:r>
            <a:r>
              <a:rPr lang="ru-RU" dirty="0">
                <a:solidFill>
                  <a:schemeClr val="accent1">
                    <a:lumMod val="50000"/>
                  </a:schemeClr>
                </a:solidFill>
                <a:latin typeface="Times New Roman" panose="02020603050405020304" pitchFamily="18" charset="0"/>
                <a:cs typeface="Times New Roman" panose="02020603050405020304" pitchFamily="18" charset="0"/>
              </a:rPr>
              <a:t> формах заикания, длительность и интенсивность занятий являются дифференцированными</a:t>
            </a:r>
            <a:r>
              <a:rPr lang="ru-RU" dirty="0">
                <a:latin typeface="Times New Roman" panose="02020603050405020304" pitchFamily="18" charset="0"/>
                <a:cs typeface="Times New Roman" panose="02020603050405020304" pitchFamily="18" charset="0"/>
              </a:rPr>
              <a:t>.</a:t>
            </a:r>
          </a:p>
        </p:txBody>
      </p:sp>
    </p:spTree>
    <p:extLst>
      <p:ext uri="{BB962C8B-B14F-4D97-AF65-F5344CB8AC3E}">
        <p14:creationId xmlns:p14="http://schemas.microsoft.com/office/powerpoint/2010/main" val="419486016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01626" y="1052736"/>
            <a:ext cx="5544108" cy="5444054"/>
          </a:xfrm>
          <a:prstGeom prst="rect">
            <a:avLst/>
          </a:prstGeom>
        </p:spPr>
        <p:txBody>
          <a:bodyPr wrap="square">
            <a:spAutoFit/>
          </a:bodyPr>
          <a:lstStyle/>
          <a:p>
            <a:pPr>
              <a:lnSpc>
                <a:spcPct val="150000"/>
              </a:lnSpc>
            </a:pPr>
            <a:r>
              <a:rPr lang="ru-RU" dirty="0">
                <a:solidFill>
                  <a:schemeClr val="accent1">
                    <a:lumMod val="50000"/>
                  </a:schemeClr>
                </a:solidFill>
                <a:latin typeface="Times New Roman" panose="02020603050405020304" pitchFamily="18" charset="0"/>
                <a:cs typeface="Times New Roman" panose="02020603050405020304" pitchFamily="18" charset="0"/>
              </a:rPr>
              <a:t>Игра «Шла коза на каблуках</a:t>
            </a:r>
            <a:r>
              <a:rPr lang="ru-RU" dirty="0" smtClean="0">
                <a:solidFill>
                  <a:schemeClr val="accent1">
                    <a:lumMod val="50000"/>
                  </a:schemeClr>
                </a:solidFill>
                <a:latin typeface="Times New Roman" panose="02020603050405020304" pitchFamily="18" charset="0"/>
                <a:cs typeface="Times New Roman" panose="02020603050405020304" pitchFamily="18" charset="0"/>
              </a:rPr>
              <a:t>»</a:t>
            </a:r>
            <a:endParaRPr lang="ru-RU" dirty="0">
              <a:solidFill>
                <a:schemeClr val="accent1">
                  <a:lumMod val="50000"/>
                </a:schemeClr>
              </a:solidFill>
              <a:latin typeface="Times New Roman" panose="02020603050405020304" pitchFamily="18" charset="0"/>
              <a:cs typeface="Times New Roman" panose="02020603050405020304" pitchFamily="18" charset="0"/>
            </a:endParaRPr>
          </a:p>
          <a:p>
            <a:pPr>
              <a:lnSpc>
                <a:spcPct val="150000"/>
              </a:lnSpc>
            </a:pPr>
            <a:r>
              <a:rPr lang="ru-RU" dirty="0">
                <a:solidFill>
                  <a:schemeClr val="accent1">
                    <a:lumMod val="50000"/>
                  </a:schemeClr>
                </a:solidFill>
                <a:latin typeface="Times New Roman" panose="02020603050405020304" pitchFamily="18" charset="0"/>
                <a:cs typeface="Times New Roman" panose="02020603050405020304" pitchFamily="18" charset="0"/>
              </a:rPr>
              <a:t>Шла коза на каблуках. Ах! Ах! Ах! Ах!</a:t>
            </a:r>
          </a:p>
          <a:p>
            <a:pPr>
              <a:lnSpc>
                <a:spcPct val="150000"/>
              </a:lnSpc>
            </a:pPr>
            <a:r>
              <a:rPr lang="ru-RU" dirty="0">
                <a:solidFill>
                  <a:schemeClr val="accent1">
                    <a:lumMod val="50000"/>
                  </a:schemeClr>
                </a:solidFill>
                <a:latin typeface="Times New Roman" panose="02020603050405020304" pitchFamily="18" charset="0"/>
                <a:cs typeface="Times New Roman" panose="02020603050405020304" pitchFamily="18" charset="0"/>
              </a:rPr>
              <a:t>В модных красных сапогах. Ах! Ах! Ах! Ах!</a:t>
            </a:r>
          </a:p>
          <a:p>
            <a:pPr>
              <a:lnSpc>
                <a:spcPct val="150000"/>
              </a:lnSpc>
            </a:pPr>
            <a:r>
              <a:rPr lang="ru-RU" dirty="0">
                <a:solidFill>
                  <a:schemeClr val="accent1">
                    <a:lumMod val="50000"/>
                  </a:schemeClr>
                </a:solidFill>
                <a:latin typeface="Times New Roman" panose="02020603050405020304" pitchFamily="18" charset="0"/>
                <a:cs typeface="Times New Roman" panose="02020603050405020304" pitchFamily="18" charset="0"/>
              </a:rPr>
              <a:t>По дорожке: цок-цок-цок, </a:t>
            </a:r>
            <a:r>
              <a:rPr lang="ru-RU" dirty="0" err="1">
                <a:solidFill>
                  <a:schemeClr val="accent1">
                    <a:lumMod val="50000"/>
                  </a:schemeClr>
                </a:solidFill>
                <a:latin typeface="Times New Roman" panose="02020603050405020304" pitchFamily="18" charset="0"/>
                <a:cs typeface="Times New Roman" panose="02020603050405020304" pitchFamily="18" charset="0"/>
              </a:rPr>
              <a:t>чок</a:t>
            </a:r>
            <a:r>
              <a:rPr lang="ru-RU" dirty="0">
                <a:solidFill>
                  <a:schemeClr val="accent1">
                    <a:lumMod val="50000"/>
                  </a:schemeClr>
                </a:solidFill>
                <a:latin typeface="Times New Roman" panose="02020603050405020304" pitchFamily="18" charset="0"/>
                <a:cs typeface="Times New Roman" panose="02020603050405020304" pitchFamily="18" charset="0"/>
              </a:rPr>
              <a:t>, </a:t>
            </a:r>
            <a:r>
              <a:rPr lang="ru-RU" dirty="0" err="1">
                <a:solidFill>
                  <a:schemeClr val="accent1">
                    <a:lumMod val="50000"/>
                  </a:schemeClr>
                </a:solidFill>
                <a:latin typeface="Times New Roman" panose="02020603050405020304" pitchFamily="18" charset="0"/>
                <a:cs typeface="Times New Roman" panose="02020603050405020304" pitchFamily="18" charset="0"/>
              </a:rPr>
              <a:t>чок</a:t>
            </a:r>
            <a:r>
              <a:rPr lang="ru-RU" dirty="0">
                <a:solidFill>
                  <a:schemeClr val="accent1">
                    <a:lumMod val="50000"/>
                  </a:schemeClr>
                </a:solidFill>
                <a:latin typeface="Times New Roman" panose="02020603050405020304" pitchFamily="18" charset="0"/>
                <a:cs typeface="Times New Roman" panose="02020603050405020304" pitchFamily="18" charset="0"/>
              </a:rPr>
              <a:t>, </a:t>
            </a:r>
            <a:r>
              <a:rPr lang="ru-RU" dirty="0" err="1">
                <a:solidFill>
                  <a:schemeClr val="accent1">
                    <a:lumMod val="50000"/>
                  </a:schemeClr>
                </a:solidFill>
                <a:latin typeface="Times New Roman" panose="02020603050405020304" pitchFamily="18" charset="0"/>
                <a:cs typeface="Times New Roman" panose="02020603050405020304" pitchFamily="18" charset="0"/>
              </a:rPr>
              <a:t>чок</a:t>
            </a:r>
            <a:r>
              <a:rPr lang="ru-RU" dirty="0">
                <a:solidFill>
                  <a:schemeClr val="accent1">
                    <a:lumMod val="50000"/>
                  </a:schemeClr>
                </a:solidFill>
                <a:latin typeface="Times New Roman" panose="02020603050405020304" pitchFamily="18" charset="0"/>
                <a:cs typeface="Times New Roman" panose="02020603050405020304" pitchFamily="18" charset="0"/>
              </a:rPr>
              <a:t>, </a:t>
            </a:r>
            <a:r>
              <a:rPr lang="ru-RU" dirty="0" err="1">
                <a:solidFill>
                  <a:schemeClr val="accent1">
                    <a:lumMod val="50000"/>
                  </a:schemeClr>
                </a:solidFill>
                <a:latin typeface="Times New Roman" panose="02020603050405020304" pitchFamily="18" charset="0"/>
                <a:cs typeface="Times New Roman" panose="02020603050405020304" pitchFamily="18" charset="0"/>
              </a:rPr>
              <a:t>чок</a:t>
            </a:r>
            <a:r>
              <a:rPr lang="ru-RU" dirty="0">
                <a:solidFill>
                  <a:schemeClr val="accent1">
                    <a:lumMod val="50000"/>
                  </a:schemeClr>
                </a:solidFill>
                <a:latin typeface="Times New Roman" panose="02020603050405020304" pitchFamily="18" charset="0"/>
                <a:cs typeface="Times New Roman" panose="02020603050405020304" pitchFamily="18" charset="0"/>
              </a:rPr>
              <a:t>.</a:t>
            </a:r>
          </a:p>
          <a:p>
            <a:pPr>
              <a:lnSpc>
                <a:spcPct val="150000"/>
              </a:lnSpc>
            </a:pPr>
            <a:r>
              <a:rPr lang="ru-RU" dirty="0">
                <a:solidFill>
                  <a:schemeClr val="accent1">
                    <a:lumMod val="50000"/>
                  </a:schemeClr>
                </a:solidFill>
                <a:latin typeface="Times New Roman" panose="02020603050405020304" pitchFamily="18" charset="0"/>
                <a:cs typeface="Times New Roman" panose="02020603050405020304" pitchFamily="18" charset="0"/>
              </a:rPr>
              <a:t>Поломала каблучок. Ох!</a:t>
            </a:r>
          </a:p>
          <a:p>
            <a:pPr>
              <a:lnSpc>
                <a:spcPct val="150000"/>
              </a:lnSpc>
            </a:pPr>
            <a:r>
              <a:rPr lang="ru-RU" dirty="0">
                <a:solidFill>
                  <a:schemeClr val="accent1">
                    <a:lumMod val="50000"/>
                  </a:schemeClr>
                </a:solidFill>
                <a:latin typeface="Times New Roman" panose="02020603050405020304" pitchFamily="18" charset="0"/>
                <a:cs typeface="Times New Roman" panose="02020603050405020304" pitchFamily="18" charset="0"/>
              </a:rPr>
              <a:t>Вот коза на одной ножке прыг-скок, прыг-скок.</a:t>
            </a:r>
          </a:p>
          <a:p>
            <a:pPr>
              <a:lnSpc>
                <a:spcPct val="150000"/>
              </a:lnSpc>
            </a:pPr>
            <a:r>
              <a:rPr lang="ru-RU" dirty="0">
                <a:solidFill>
                  <a:schemeClr val="accent1">
                    <a:lumMod val="50000"/>
                  </a:schemeClr>
                </a:solidFill>
                <a:latin typeface="Times New Roman" panose="02020603050405020304" pitchFamily="18" charset="0"/>
                <a:cs typeface="Times New Roman" panose="02020603050405020304" pitchFamily="18" charset="0"/>
              </a:rPr>
              <a:t>Поскакала по дорожке, прыг-скок, прыг-скок.</a:t>
            </a:r>
          </a:p>
          <a:p>
            <a:pPr>
              <a:lnSpc>
                <a:spcPct val="150000"/>
              </a:lnSpc>
            </a:pPr>
            <a:r>
              <a:rPr lang="ru-RU" dirty="0">
                <a:solidFill>
                  <a:schemeClr val="accent1">
                    <a:lumMod val="50000"/>
                  </a:schemeClr>
                </a:solidFill>
                <a:latin typeface="Times New Roman" panose="02020603050405020304" pitchFamily="18" charset="0"/>
                <a:cs typeface="Times New Roman" panose="02020603050405020304" pitchFamily="18" charset="0"/>
              </a:rPr>
              <a:t>Зацепилась за сучок, </a:t>
            </a:r>
            <a:r>
              <a:rPr lang="ru-RU" dirty="0" err="1">
                <a:solidFill>
                  <a:schemeClr val="accent1">
                    <a:lumMod val="50000"/>
                  </a:schemeClr>
                </a:solidFill>
                <a:latin typeface="Times New Roman" panose="02020603050405020304" pitchFamily="18" charset="0"/>
                <a:cs typeface="Times New Roman" panose="02020603050405020304" pitchFamily="18" charset="0"/>
              </a:rPr>
              <a:t>чок-чок</a:t>
            </a:r>
            <a:r>
              <a:rPr lang="ru-RU" dirty="0">
                <a:solidFill>
                  <a:schemeClr val="accent1">
                    <a:lumMod val="50000"/>
                  </a:schemeClr>
                </a:solidFill>
                <a:latin typeface="Times New Roman" panose="02020603050405020304" pitchFamily="18" charset="0"/>
                <a:cs typeface="Times New Roman" panose="02020603050405020304" pitchFamily="18" charset="0"/>
              </a:rPr>
              <a:t>, </a:t>
            </a:r>
            <a:r>
              <a:rPr lang="ru-RU" dirty="0" err="1">
                <a:solidFill>
                  <a:schemeClr val="accent1">
                    <a:lumMod val="50000"/>
                  </a:schemeClr>
                </a:solidFill>
                <a:latin typeface="Times New Roman" panose="02020603050405020304" pitchFamily="18" charset="0"/>
                <a:cs typeface="Times New Roman" panose="02020603050405020304" pitchFamily="18" charset="0"/>
              </a:rPr>
              <a:t>чок-чок</a:t>
            </a:r>
            <a:r>
              <a:rPr lang="ru-RU" dirty="0">
                <a:solidFill>
                  <a:schemeClr val="accent1">
                    <a:lumMod val="50000"/>
                  </a:schemeClr>
                </a:solidFill>
                <a:latin typeface="Times New Roman" panose="02020603050405020304" pitchFamily="18" charset="0"/>
                <a:cs typeface="Times New Roman" panose="02020603050405020304" pitchFamily="18" charset="0"/>
              </a:rPr>
              <a:t>.</a:t>
            </a:r>
          </a:p>
          <a:p>
            <a:pPr>
              <a:lnSpc>
                <a:spcPct val="150000"/>
              </a:lnSpc>
            </a:pPr>
            <a:r>
              <a:rPr lang="ru-RU" dirty="0">
                <a:solidFill>
                  <a:schemeClr val="accent1">
                    <a:lumMod val="50000"/>
                  </a:schemeClr>
                </a:solidFill>
                <a:latin typeface="Times New Roman" panose="02020603050405020304" pitchFamily="18" charset="0"/>
                <a:cs typeface="Times New Roman" panose="02020603050405020304" pitchFamily="18" charset="0"/>
              </a:rPr>
              <a:t>Вновь сломала каблучок, Ох!</a:t>
            </a:r>
          </a:p>
          <a:p>
            <a:pPr>
              <a:lnSpc>
                <a:spcPct val="150000"/>
              </a:lnSpc>
            </a:pPr>
            <a:r>
              <a:rPr lang="ru-RU" dirty="0">
                <a:solidFill>
                  <a:schemeClr val="accent1">
                    <a:lumMod val="50000"/>
                  </a:schemeClr>
                </a:solidFill>
                <a:latin typeface="Times New Roman" panose="02020603050405020304" pitchFamily="18" charset="0"/>
                <a:cs typeface="Times New Roman" panose="02020603050405020304" pitchFamily="18" charset="0"/>
              </a:rPr>
              <a:t>Вот коза сняла сапожки, так-так, так-так.</a:t>
            </a:r>
          </a:p>
          <a:p>
            <a:pPr>
              <a:lnSpc>
                <a:spcPct val="150000"/>
              </a:lnSpc>
            </a:pPr>
            <a:r>
              <a:rPr lang="ru-RU" dirty="0">
                <a:solidFill>
                  <a:schemeClr val="accent1">
                    <a:lumMod val="50000"/>
                  </a:schemeClr>
                </a:solidFill>
                <a:latin typeface="Times New Roman" panose="02020603050405020304" pitchFamily="18" charset="0"/>
                <a:cs typeface="Times New Roman" panose="02020603050405020304" pitchFamily="18" charset="0"/>
              </a:rPr>
              <a:t>Побежала по дорожке, так-так, так-так.</a:t>
            </a:r>
          </a:p>
          <a:p>
            <a:pPr>
              <a:lnSpc>
                <a:spcPct val="150000"/>
              </a:lnSpc>
            </a:pPr>
            <a:r>
              <a:rPr lang="ru-RU" dirty="0">
                <a:solidFill>
                  <a:schemeClr val="accent1">
                    <a:lumMod val="50000"/>
                  </a:schemeClr>
                </a:solidFill>
                <a:latin typeface="Times New Roman" panose="02020603050405020304" pitchFamily="18" charset="0"/>
                <a:cs typeface="Times New Roman" panose="02020603050405020304" pitchFamily="18" charset="0"/>
              </a:rPr>
              <a:t>Стала прыгать высоко. Их-</a:t>
            </a:r>
            <a:r>
              <a:rPr lang="ru-RU" dirty="0" err="1">
                <a:solidFill>
                  <a:schemeClr val="accent1">
                    <a:lumMod val="50000"/>
                  </a:schemeClr>
                </a:solidFill>
                <a:latin typeface="Times New Roman" panose="02020603050405020304" pitchFamily="18" charset="0"/>
                <a:cs typeface="Times New Roman" panose="02020603050405020304" pitchFamily="18" charset="0"/>
              </a:rPr>
              <a:t>вох</a:t>
            </a:r>
            <a:r>
              <a:rPr lang="ru-RU" dirty="0">
                <a:solidFill>
                  <a:schemeClr val="accent1">
                    <a:lumMod val="50000"/>
                  </a:schemeClr>
                </a:solidFill>
                <a:latin typeface="Times New Roman" panose="02020603050405020304" pitchFamily="18" charset="0"/>
                <a:cs typeface="Times New Roman" panose="02020603050405020304" pitchFamily="18" charset="0"/>
              </a:rPr>
              <a:t>! Их-</a:t>
            </a:r>
            <a:r>
              <a:rPr lang="ru-RU" dirty="0" err="1">
                <a:solidFill>
                  <a:schemeClr val="accent1">
                    <a:lumMod val="50000"/>
                  </a:schemeClr>
                </a:solidFill>
                <a:latin typeface="Times New Roman" panose="02020603050405020304" pitchFamily="18" charset="0"/>
                <a:cs typeface="Times New Roman" panose="02020603050405020304" pitchFamily="18" charset="0"/>
              </a:rPr>
              <a:t>вох</a:t>
            </a:r>
            <a:r>
              <a:rPr lang="ru-RU" dirty="0">
                <a:solidFill>
                  <a:schemeClr val="accent1">
                    <a:lumMod val="50000"/>
                  </a:schemeClr>
                </a:solidFill>
                <a:latin typeface="Times New Roman" panose="02020603050405020304" pitchFamily="18" charset="0"/>
                <a:cs typeface="Times New Roman" panose="02020603050405020304" pitchFamily="18" charset="0"/>
              </a:rPr>
              <a:t>!</a:t>
            </a:r>
          </a:p>
          <a:p>
            <a:pPr>
              <a:lnSpc>
                <a:spcPct val="150000"/>
              </a:lnSpc>
            </a:pPr>
            <a:r>
              <a:rPr lang="ru-RU" dirty="0">
                <a:solidFill>
                  <a:schemeClr val="accent1">
                    <a:lumMod val="50000"/>
                  </a:schemeClr>
                </a:solidFill>
                <a:latin typeface="Times New Roman" panose="02020603050405020304" pitchFamily="18" charset="0"/>
                <a:cs typeface="Times New Roman" panose="02020603050405020304" pitchFamily="18" charset="0"/>
              </a:rPr>
              <a:t>Как без каблуков легко! Их-</a:t>
            </a:r>
            <a:r>
              <a:rPr lang="ru-RU" dirty="0" err="1">
                <a:solidFill>
                  <a:schemeClr val="accent1">
                    <a:lumMod val="50000"/>
                  </a:schemeClr>
                </a:solidFill>
                <a:latin typeface="Times New Roman" panose="02020603050405020304" pitchFamily="18" charset="0"/>
                <a:cs typeface="Times New Roman" panose="02020603050405020304" pitchFamily="18" charset="0"/>
              </a:rPr>
              <a:t>вох</a:t>
            </a:r>
            <a:r>
              <a:rPr lang="ru-RU" dirty="0">
                <a:solidFill>
                  <a:schemeClr val="accent1">
                    <a:lumMod val="50000"/>
                  </a:schemeClr>
                </a:solidFill>
                <a:latin typeface="Times New Roman" panose="02020603050405020304" pitchFamily="18" charset="0"/>
                <a:cs typeface="Times New Roman" panose="02020603050405020304" pitchFamily="18" charset="0"/>
              </a:rPr>
              <a:t>! Их-</a:t>
            </a:r>
            <a:r>
              <a:rPr lang="ru-RU" dirty="0" err="1">
                <a:solidFill>
                  <a:schemeClr val="accent1">
                    <a:lumMod val="50000"/>
                  </a:schemeClr>
                </a:solidFill>
                <a:latin typeface="Times New Roman" panose="02020603050405020304" pitchFamily="18" charset="0"/>
                <a:cs typeface="Times New Roman" panose="02020603050405020304" pitchFamily="18" charset="0"/>
              </a:rPr>
              <a:t>вох</a:t>
            </a:r>
            <a:r>
              <a:rPr lang="ru-RU" dirty="0">
                <a:solidFill>
                  <a:schemeClr val="accent1">
                    <a:lumMod val="50000"/>
                  </a:schemeClr>
                </a:solidFill>
                <a:latin typeface="Times New Roman" panose="02020603050405020304" pitchFamily="18" charset="0"/>
                <a:cs typeface="Times New Roman" panose="02020603050405020304" pitchFamily="18" charset="0"/>
              </a:rPr>
              <a:t>!</a:t>
            </a:r>
          </a:p>
        </p:txBody>
      </p:sp>
      <p:pic>
        <p:nvPicPr>
          <p:cNvPr id="5" name="Elena_Poplyanova_-_SHla_koza_na_kablukah_(iPlayer.fm).mp3">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6772735" y="5517232"/>
            <a:ext cx="609600" cy="609600"/>
          </a:xfrm>
          <a:prstGeom prst="rect">
            <a:avLst/>
          </a:prstGeom>
        </p:spPr>
      </p:pic>
      <p:pic>
        <p:nvPicPr>
          <p:cNvPr id="1027" name="Picture 3"/>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4722248" y="250537"/>
            <a:ext cx="3823891" cy="51946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Прямоугольник 2"/>
          <p:cNvSpPr/>
          <p:nvPr/>
        </p:nvSpPr>
        <p:spPr>
          <a:xfrm>
            <a:off x="1835696" y="260648"/>
            <a:ext cx="5976664" cy="646331"/>
          </a:xfrm>
          <a:prstGeom prst="rect">
            <a:avLst/>
          </a:prstGeom>
          <a:ln>
            <a:solidFill>
              <a:schemeClr val="accent1"/>
            </a:solidFill>
          </a:ln>
        </p:spPr>
        <p:txBody>
          <a:bodyPr wrap="square">
            <a:spAutoFit/>
          </a:bodyPr>
          <a:lstStyle/>
          <a:p>
            <a:pPr algn="ctr"/>
            <a:r>
              <a:rPr lang="ru-RU" dirty="0">
                <a:solidFill>
                  <a:schemeClr val="accent1">
                    <a:lumMod val="75000"/>
                  </a:schemeClr>
                </a:solidFill>
              </a:rPr>
              <a:t>Задания на развитие темпа и ритма  в синхронизации с движением </a:t>
            </a:r>
          </a:p>
        </p:txBody>
      </p:sp>
    </p:spTree>
    <p:extLst>
      <p:ext uri="{BB962C8B-B14F-4D97-AF65-F5344CB8AC3E}">
        <p14:creationId xmlns:p14="http://schemas.microsoft.com/office/powerpoint/2010/main" val="2997314941"/>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71691" fill="hold"/>
                                        <p:tgtEl>
                                          <p:spTgt spid="5"/>
                                        </p:tgtEl>
                                      </p:cBhvr>
                                    </p:cmd>
                                  </p:childTnLst>
                                </p:cTn>
                              </p:par>
                            </p:childTnLst>
                          </p:cTn>
                        </p:par>
                      </p:childTnLst>
                    </p:cTn>
                  </p:par>
                </p:childTnLst>
              </p:cTn>
              <p:nextCondLst>
                <p:cond evt="onClick" delay="0">
                  <p:tgtEl>
                    <p:spTgt spid="5"/>
                  </p:tgtEl>
                </p:cond>
              </p:nextCondLst>
            </p:seq>
            <p:audio>
              <p:cMediaNode vol="18868">
                <p:cTn id="7" fill="hold" display="0">
                  <p:stCondLst>
                    <p:cond delay="indefinite"/>
                  </p:stCondLst>
                  <p:endCondLst>
                    <p:cond evt="onStopAudio" delay="0">
                      <p:tgtEl>
                        <p:sldTgt/>
                      </p:tgtEl>
                    </p:cond>
                  </p:endCondLst>
                </p:cTn>
                <p:tgtEl>
                  <p:spTgt spid="5"/>
                </p:tgtEl>
              </p:cMediaNode>
            </p:audio>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339752" y="260648"/>
            <a:ext cx="4563237" cy="369332"/>
          </a:xfrm>
          <a:prstGeom prst="rect">
            <a:avLst/>
          </a:prstGeom>
        </p:spPr>
        <p:style>
          <a:lnRef idx="3">
            <a:schemeClr val="lt1"/>
          </a:lnRef>
          <a:fillRef idx="1">
            <a:schemeClr val="accent1"/>
          </a:fillRef>
          <a:effectRef idx="1">
            <a:schemeClr val="accent1"/>
          </a:effectRef>
          <a:fontRef idx="minor">
            <a:schemeClr val="lt1"/>
          </a:fontRef>
        </p:style>
        <p:txBody>
          <a:bodyPr wrap="none">
            <a:spAutoFit/>
          </a:bodyPr>
          <a:lstStyle/>
          <a:p>
            <a:r>
              <a:rPr lang="ru-RU" dirty="0"/>
              <a:t>Формирование речевого дыхания этапы:</a:t>
            </a:r>
          </a:p>
        </p:txBody>
      </p:sp>
      <p:sp>
        <p:nvSpPr>
          <p:cNvPr id="3" name="Прямоугольник 2"/>
          <p:cNvSpPr/>
          <p:nvPr/>
        </p:nvSpPr>
        <p:spPr>
          <a:xfrm>
            <a:off x="395536" y="1484784"/>
            <a:ext cx="7812360" cy="3970318"/>
          </a:xfrm>
          <a:prstGeom prst="rect">
            <a:avLst/>
          </a:prstGeom>
        </p:spPr>
        <p:txBody>
          <a:bodyPr wrap="square">
            <a:spAutoFit/>
          </a:bodyPr>
          <a:lstStyle/>
          <a:p>
            <a:pPr marL="285750" indent="-285750">
              <a:buFont typeface="Wingdings" panose="05000000000000000000" pitchFamily="2" charset="2"/>
              <a:buChar char="q"/>
            </a:pPr>
            <a:r>
              <a:rPr lang="ru-RU" dirty="0">
                <a:solidFill>
                  <a:schemeClr val="accent1">
                    <a:lumMod val="50000"/>
                  </a:schemeClr>
                </a:solidFill>
                <a:latin typeface="Times New Roman" panose="02020603050405020304" pitchFamily="18" charset="0"/>
                <a:cs typeface="Times New Roman" panose="02020603050405020304" pitchFamily="18" charset="0"/>
              </a:rPr>
              <a:t>Расширение физиологических возможностей </a:t>
            </a:r>
            <a:r>
              <a:rPr lang="ru-RU" dirty="0" smtClean="0">
                <a:solidFill>
                  <a:schemeClr val="accent1">
                    <a:lumMod val="50000"/>
                  </a:schemeClr>
                </a:solidFill>
                <a:latin typeface="Times New Roman" panose="02020603050405020304" pitchFamily="18" charset="0"/>
                <a:cs typeface="Times New Roman" panose="02020603050405020304" pitchFamily="18" charset="0"/>
              </a:rPr>
              <a:t>дыхательного </a:t>
            </a:r>
            <a:r>
              <a:rPr lang="ru-RU" dirty="0">
                <a:solidFill>
                  <a:schemeClr val="accent1">
                    <a:lumMod val="50000"/>
                  </a:schemeClr>
                </a:solidFill>
                <a:latin typeface="Times New Roman" panose="02020603050405020304" pitchFamily="18" charset="0"/>
                <a:cs typeface="Times New Roman" panose="02020603050405020304" pitchFamily="18" charset="0"/>
              </a:rPr>
              <a:t>аппарата (постановка </a:t>
            </a:r>
            <a:r>
              <a:rPr lang="ru-RU" dirty="0" smtClean="0">
                <a:solidFill>
                  <a:schemeClr val="accent1">
                    <a:lumMod val="50000"/>
                  </a:schemeClr>
                </a:solidFill>
                <a:latin typeface="Times New Roman" panose="02020603050405020304" pitchFamily="18" charset="0"/>
                <a:cs typeface="Times New Roman" panose="02020603050405020304" pitchFamily="18" charset="0"/>
              </a:rPr>
              <a:t>диафрагмально-реберного </a:t>
            </a:r>
            <a:r>
              <a:rPr lang="ru-RU" dirty="0">
                <a:solidFill>
                  <a:schemeClr val="accent1">
                    <a:lumMod val="50000"/>
                  </a:schemeClr>
                </a:solidFill>
                <a:latin typeface="Times New Roman" panose="02020603050405020304" pitchFamily="18" charset="0"/>
                <a:cs typeface="Times New Roman" panose="02020603050405020304" pitchFamily="18" charset="0"/>
              </a:rPr>
              <a:t>дыхания и формирование длительного вы доха через рот). </a:t>
            </a:r>
            <a:endParaRPr lang="ru-RU" dirty="0" smtClean="0">
              <a:solidFill>
                <a:schemeClr val="accent1">
                  <a:lumMod val="50000"/>
                </a:schemeClr>
              </a:solidFill>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q"/>
            </a:pPr>
            <a:endParaRPr lang="ru-RU" dirty="0">
              <a:solidFill>
                <a:schemeClr val="accent1">
                  <a:lumMod val="50000"/>
                </a:schemeClr>
              </a:solidFill>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q"/>
            </a:pPr>
            <a:r>
              <a:rPr lang="ru-RU" dirty="0" smtClean="0">
                <a:solidFill>
                  <a:schemeClr val="accent1">
                    <a:lumMod val="50000"/>
                  </a:schemeClr>
                </a:solidFill>
                <a:latin typeface="Times New Roman" panose="02020603050405020304" pitchFamily="18" charset="0"/>
                <a:cs typeface="Times New Roman" panose="02020603050405020304" pitchFamily="18" charset="0"/>
              </a:rPr>
              <a:t>Формирование </a:t>
            </a:r>
            <a:r>
              <a:rPr lang="ru-RU" dirty="0">
                <a:solidFill>
                  <a:schemeClr val="accent1">
                    <a:lumMod val="50000"/>
                  </a:schemeClr>
                </a:solidFill>
                <a:latin typeface="Times New Roman" panose="02020603050405020304" pitchFamily="18" charset="0"/>
                <a:cs typeface="Times New Roman" panose="02020603050405020304" pitchFamily="18" charset="0"/>
              </a:rPr>
              <a:t>длительного фонационного выдоха. </a:t>
            </a:r>
            <a:endParaRPr lang="ru-RU" dirty="0" smtClean="0">
              <a:solidFill>
                <a:schemeClr val="accent1">
                  <a:lumMod val="50000"/>
                </a:schemeClr>
              </a:solidFill>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q"/>
            </a:pPr>
            <a:endParaRPr lang="ru-RU" dirty="0">
              <a:solidFill>
                <a:schemeClr val="accent1">
                  <a:lumMod val="50000"/>
                </a:schemeClr>
              </a:solidFill>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q"/>
            </a:pPr>
            <a:r>
              <a:rPr lang="ru-RU" dirty="0" smtClean="0">
                <a:solidFill>
                  <a:schemeClr val="accent1">
                    <a:lumMod val="50000"/>
                  </a:schemeClr>
                </a:solidFill>
                <a:latin typeface="Times New Roman" panose="02020603050405020304" pitchFamily="18" charset="0"/>
                <a:cs typeface="Times New Roman" panose="02020603050405020304" pitchFamily="18" charset="0"/>
              </a:rPr>
              <a:t>Формирование </a:t>
            </a:r>
            <a:r>
              <a:rPr lang="ru-RU" dirty="0">
                <a:solidFill>
                  <a:schemeClr val="accent1">
                    <a:lumMod val="50000"/>
                  </a:schemeClr>
                </a:solidFill>
                <a:latin typeface="Times New Roman" panose="02020603050405020304" pitchFamily="18" charset="0"/>
                <a:cs typeface="Times New Roman" panose="02020603050405020304" pitchFamily="18" charset="0"/>
              </a:rPr>
              <a:t>речевого выдоха. </a:t>
            </a:r>
            <a:endParaRPr lang="ru-RU" dirty="0" smtClean="0">
              <a:solidFill>
                <a:schemeClr val="accent1">
                  <a:lumMod val="50000"/>
                </a:schemeClr>
              </a:solidFill>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q"/>
            </a:pPr>
            <a:endParaRPr lang="ru-RU" dirty="0">
              <a:solidFill>
                <a:schemeClr val="accent1">
                  <a:lumMod val="50000"/>
                </a:schemeClr>
              </a:solidFill>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q"/>
            </a:pPr>
            <a:r>
              <a:rPr lang="ru-RU" dirty="0" smtClean="0">
                <a:solidFill>
                  <a:schemeClr val="accent1">
                    <a:lumMod val="50000"/>
                  </a:schemeClr>
                </a:solidFill>
                <a:latin typeface="Times New Roman" panose="02020603050405020304" pitchFamily="18" charset="0"/>
                <a:cs typeface="Times New Roman" panose="02020603050405020304" pitchFamily="18" charset="0"/>
              </a:rPr>
              <a:t>Постановку </a:t>
            </a:r>
            <a:r>
              <a:rPr lang="ru-RU" dirty="0">
                <a:solidFill>
                  <a:schemeClr val="accent1">
                    <a:lumMod val="50000"/>
                  </a:schemeClr>
                </a:solidFill>
                <a:latin typeface="Times New Roman" panose="02020603050405020304" pitchFamily="18" charset="0"/>
                <a:cs typeface="Times New Roman" panose="02020603050405020304" pitchFamily="18" charset="0"/>
              </a:rPr>
              <a:t>диафрагмально-реберного дыхания начинают в положении лежа. </a:t>
            </a:r>
            <a:endParaRPr lang="ru-RU" dirty="0" smtClean="0">
              <a:solidFill>
                <a:schemeClr val="accent1">
                  <a:lumMod val="50000"/>
                </a:schemeClr>
              </a:solidFill>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q"/>
            </a:pPr>
            <a:endParaRPr lang="ru-RU" dirty="0">
              <a:solidFill>
                <a:schemeClr val="accent1">
                  <a:lumMod val="50000"/>
                </a:schemeClr>
              </a:solidFill>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q"/>
            </a:pPr>
            <a:r>
              <a:rPr lang="ru-RU" dirty="0" smtClean="0">
                <a:solidFill>
                  <a:schemeClr val="accent1">
                    <a:lumMod val="50000"/>
                  </a:schemeClr>
                </a:solidFill>
                <a:latin typeface="Times New Roman" panose="02020603050405020304" pitchFamily="18" charset="0"/>
                <a:cs typeface="Times New Roman" panose="02020603050405020304" pitchFamily="18" charset="0"/>
              </a:rPr>
              <a:t>Оптимально</a:t>
            </a:r>
            <a:r>
              <a:rPr lang="ru-RU" dirty="0">
                <a:solidFill>
                  <a:schemeClr val="accent1">
                    <a:lumMod val="50000"/>
                  </a:schemeClr>
                </a:solidFill>
                <a:latin typeface="Times New Roman" panose="02020603050405020304" pitchFamily="18" charset="0"/>
                <a:cs typeface="Times New Roman" panose="02020603050405020304" pitchFamily="18" charset="0"/>
              </a:rPr>
              <a:t>, чтобы постановка диафрагмального дыхания проводилась на фоне мышечного расслабления. Как правило, в этот период заикающиеся уже знакомы с элементами релаксации.</a:t>
            </a:r>
          </a:p>
        </p:txBody>
      </p:sp>
    </p:spTree>
    <p:extLst>
      <p:ext uri="{BB962C8B-B14F-4D97-AF65-F5344CB8AC3E}">
        <p14:creationId xmlns:p14="http://schemas.microsoft.com/office/powerpoint/2010/main" val="83933900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67544" y="1052736"/>
            <a:ext cx="7776864" cy="4801314"/>
          </a:xfrm>
          <a:prstGeom prst="rect">
            <a:avLst/>
          </a:prstGeom>
        </p:spPr>
        <p:txBody>
          <a:bodyPr wrap="square">
            <a:spAutoFit/>
          </a:bodyPr>
          <a:lstStyle/>
          <a:p>
            <a:pPr marL="285750" indent="-285750">
              <a:buFont typeface="Wingdings" panose="05000000000000000000" pitchFamily="2" charset="2"/>
              <a:buChar char="q"/>
            </a:pPr>
            <a:r>
              <a:rPr lang="ru-RU" dirty="0" smtClean="0">
                <a:solidFill>
                  <a:schemeClr val="accent1">
                    <a:lumMod val="50000"/>
                  </a:schemeClr>
                </a:solidFill>
                <a:latin typeface="Times New Roman" panose="02020603050405020304" pitchFamily="18" charset="0"/>
                <a:cs typeface="Times New Roman" panose="02020603050405020304" pitchFamily="18" charset="0"/>
              </a:rPr>
              <a:t>Дыхательные </a:t>
            </a:r>
            <a:r>
              <a:rPr lang="ru-RU" dirty="0">
                <a:solidFill>
                  <a:schemeClr val="accent1">
                    <a:lumMod val="50000"/>
                  </a:schemeClr>
                </a:solidFill>
                <a:latin typeface="Times New Roman" panose="02020603050405020304" pitchFamily="18" charset="0"/>
                <a:cs typeface="Times New Roman" panose="02020603050405020304" pitchFamily="18" charset="0"/>
              </a:rPr>
              <a:t>упражнения должны быть организованы таким образом, чтобы ребенок не фиксировал внимание на процессе вдоха и выдоха. </a:t>
            </a:r>
            <a:endParaRPr lang="ru-RU" dirty="0" smtClean="0">
              <a:solidFill>
                <a:schemeClr val="accent1">
                  <a:lumMod val="50000"/>
                </a:schemeClr>
              </a:solidFill>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q"/>
            </a:pPr>
            <a:endParaRPr lang="ru-RU" dirty="0">
              <a:solidFill>
                <a:schemeClr val="accent1">
                  <a:lumMod val="50000"/>
                </a:schemeClr>
              </a:solidFill>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q"/>
            </a:pPr>
            <a:r>
              <a:rPr lang="ru-RU" dirty="0" smtClean="0">
                <a:solidFill>
                  <a:schemeClr val="accent1">
                    <a:lumMod val="50000"/>
                  </a:schemeClr>
                </a:solidFill>
                <a:latin typeface="Times New Roman" panose="02020603050405020304" pitchFamily="18" charset="0"/>
                <a:cs typeface="Times New Roman" panose="02020603050405020304" pitchFamily="18" charset="0"/>
              </a:rPr>
              <a:t>Для </a:t>
            </a:r>
            <a:r>
              <a:rPr lang="ru-RU" dirty="0">
                <a:solidFill>
                  <a:schemeClr val="accent1">
                    <a:lumMod val="50000"/>
                  </a:schemeClr>
                </a:solidFill>
                <a:latin typeface="Times New Roman" panose="02020603050405020304" pitchFamily="18" charset="0"/>
                <a:cs typeface="Times New Roman" panose="02020603050405020304" pitchFamily="18" charset="0"/>
              </a:rPr>
              <a:t>детей дошкольного возраста дыхательные упражнения организуются в виде игры так, чтобы ребенок непроизвольно мог сделать более глубокий вдох и более длительный выдох. </a:t>
            </a:r>
            <a:endParaRPr lang="ru-RU" dirty="0" smtClean="0">
              <a:solidFill>
                <a:schemeClr val="accent1">
                  <a:lumMod val="50000"/>
                </a:schemeClr>
              </a:solidFill>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q"/>
            </a:pPr>
            <a:endParaRPr lang="ru-RU" dirty="0">
              <a:solidFill>
                <a:schemeClr val="accent1">
                  <a:lumMod val="50000"/>
                </a:schemeClr>
              </a:solidFill>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q"/>
            </a:pPr>
            <a:r>
              <a:rPr lang="ru-RU" dirty="0" smtClean="0">
                <a:solidFill>
                  <a:schemeClr val="accent1">
                    <a:lumMod val="50000"/>
                  </a:schemeClr>
                </a:solidFill>
                <a:latin typeface="Times New Roman" panose="02020603050405020304" pitchFamily="18" charset="0"/>
                <a:cs typeface="Times New Roman" panose="02020603050405020304" pitchFamily="18" charset="0"/>
              </a:rPr>
              <a:t>Все </a:t>
            </a:r>
            <a:r>
              <a:rPr lang="ru-RU" dirty="0">
                <a:solidFill>
                  <a:schemeClr val="accent1">
                    <a:lumMod val="50000"/>
                  </a:schemeClr>
                </a:solidFill>
                <a:latin typeface="Times New Roman" panose="02020603050405020304" pitchFamily="18" charset="0"/>
                <a:cs typeface="Times New Roman" panose="02020603050405020304" pitchFamily="18" charset="0"/>
              </a:rPr>
              <a:t>упражнения на тренировку речевого дыхания связаны с выполнением двух основных движений: руки из положения «в стороны» движутся </a:t>
            </a:r>
            <a:r>
              <a:rPr lang="ru-RU" dirty="0" smtClean="0">
                <a:solidFill>
                  <a:schemeClr val="accent1">
                    <a:lumMod val="50000"/>
                  </a:schemeClr>
                </a:solidFill>
                <a:latin typeface="Times New Roman" panose="02020603050405020304" pitchFamily="18" charset="0"/>
                <a:cs typeface="Times New Roman" panose="02020603050405020304" pitchFamily="18" charset="0"/>
              </a:rPr>
              <a:t>«</a:t>
            </a:r>
            <a:r>
              <a:rPr lang="ru-RU" dirty="0">
                <a:solidFill>
                  <a:schemeClr val="accent1">
                    <a:lumMod val="50000"/>
                  </a:schemeClr>
                </a:solidFill>
                <a:latin typeface="Times New Roman" panose="02020603050405020304" pitchFamily="18" charset="0"/>
                <a:cs typeface="Times New Roman" panose="02020603050405020304" pitchFamily="18" charset="0"/>
              </a:rPr>
              <a:t>в</a:t>
            </a:r>
            <a:r>
              <a:rPr lang="ru-RU" dirty="0" smtClean="0">
                <a:solidFill>
                  <a:schemeClr val="accent1">
                    <a:lumMod val="50000"/>
                  </a:schemeClr>
                </a:solidFill>
                <a:latin typeface="Times New Roman" panose="02020603050405020304" pitchFamily="18" charset="0"/>
                <a:cs typeface="Times New Roman" panose="02020603050405020304" pitchFamily="18" charset="0"/>
              </a:rPr>
              <a:t>переди</a:t>
            </a:r>
            <a:r>
              <a:rPr lang="ru-RU" dirty="0">
                <a:solidFill>
                  <a:schemeClr val="accent1">
                    <a:lumMod val="50000"/>
                  </a:schemeClr>
                </a:solidFill>
                <a:latin typeface="Times New Roman" panose="02020603050405020304" pitchFamily="18" charset="0"/>
                <a:cs typeface="Times New Roman" panose="02020603050405020304" pitchFamily="18" charset="0"/>
              </a:rPr>
              <a:t>» с обхватом грудной клетки, или из положения «вверху» движутся вниз. </a:t>
            </a:r>
            <a:endParaRPr lang="ru-RU" dirty="0" smtClean="0">
              <a:solidFill>
                <a:schemeClr val="accent1">
                  <a:lumMod val="50000"/>
                </a:schemeClr>
              </a:solidFill>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q"/>
            </a:pPr>
            <a:endParaRPr lang="ru-RU" dirty="0">
              <a:solidFill>
                <a:schemeClr val="accent1">
                  <a:lumMod val="50000"/>
                </a:schemeClr>
              </a:solidFill>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q"/>
            </a:pPr>
            <a:r>
              <a:rPr lang="ru-RU" dirty="0" smtClean="0">
                <a:solidFill>
                  <a:schemeClr val="accent1">
                    <a:lumMod val="50000"/>
                  </a:schemeClr>
                </a:solidFill>
                <a:latin typeface="Times New Roman" panose="02020603050405020304" pitchFamily="18" charset="0"/>
                <a:cs typeface="Times New Roman" panose="02020603050405020304" pitchFamily="18" charset="0"/>
              </a:rPr>
              <a:t>Движения </a:t>
            </a:r>
            <a:r>
              <a:rPr lang="ru-RU" dirty="0">
                <a:solidFill>
                  <a:schemeClr val="accent1">
                    <a:lumMod val="50000"/>
                  </a:schemeClr>
                </a:solidFill>
                <a:latin typeface="Times New Roman" panose="02020603050405020304" pitchFamily="18" charset="0"/>
                <a:cs typeface="Times New Roman" panose="02020603050405020304" pitchFamily="18" charset="0"/>
              </a:rPr>
              <a:t>корпусом, как правило, связаны с наклоном вниз или в стороны. Большинство упражнений для детей дошкольного возраста включают выдох с артикуляцией согласных (в основном щелевых) или фонацией гласных звуков, что позволяет логопеду на слух контролировать длительность и непрерывность </a:t>
            </a:r>
            <a:r>
              <a:rPr lang="ru-RU" dirty="0" smtClean="0">
                <a:solidFill>
                  <a:schemeClr val="accent1">
                    <a:lumMod val="50000"/>
                  </a:schemeClr>
                </a:solidFill>
                <a:latin typeface="Times New Roman" panose="02020603050405020304" pitchFamily="18" charset="0"/>
                <a:cs typeface="Times New Roman" panose="02020603050405020304" pitchFamily="18" charset="0"/>
              </a:rPr>
              <a:t>выдоха.</a:t>
            </a:r>
            <a:endParaRPr lang="ru-RU" dirty="0">
              <a:solidFill>
                <a:schemeClr val="accent1">
                  <a:lumMod val="50000"/>
                </a:schemeClr>
              </a:solidFill>
              <a:latin typeface="Times New Roman" panose="02020603050405020304" pitchFamily="18" charset="0"/>
              <a:cs typeface="Times New Roman" panose="02020603050405020304" pitchFamily="18" charset="0"/>
            </a:endParaRPr>
          </a:p>
        </p:txBody>
      </p:sp>
      <p:sp>
        <p:nvSpPr>
          <p:cNvPr id="3" name="Прямоугольник 2"/>
          <p:cNvSpPr/>
          <p:nvPr/>
        </p:nvSpPr>
        <p:spPr>
          <a:xfrm>
            <a:off x="3203848" y="332656"/>
            <a:ext cx="2801729" cy="369332"/>
          </a:xfrm>
          <a:prstGeom prst="rect">
            <a:avLst/>
          </a:prstGeom>
        </p:spPr>
        <p:style>
          <a:lnRef idx="3">
            <a:schemeClr val="lt1"/>
          </a:lnRef>
          <a:fillRef idx="1">
            <a:schemeClr val="accent1"/>
          </a:fillRef>
          <a:effectRef idx="1">
            <a:schemeClr val="accent1"/>
          </a:effectRef>
          <a:fontRef idx="minor">
            <a:schemeClr val="lt1"/>
          </a:fontRef>
        </p:style>
        <p:txBody>
          <a:bodyPr wrap="none">
            <a:spAutoFit/>
          </a:bodyPr>
          <a:lstStyle/>
          <a:p>
            <a:r>
              <a:rPr lang="ru-RU" dirty="0"/>
              <a:t>Методические указания </a:t>
            </a:r>
          </a:p>
        </p:txBody>
      </p:sp>
    </p:spTree>
    <p:extLst>
      <p:ext uri="{BB962C8B-B14F-4D97-AF65-F5344CB8AC3E}">
        <p14:creationId xmlns:p14="http://schemas.microsoft.com/office/powerpoint/2010/main" val="29547003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5076056" y="476672"/>
            <a:ext cx="3530600" cy="235267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Прямоугольник 1"/>
          <p:cNvSpPr/>
          <p:nvPr/>
        </p:nvSpPr>
        <p:spPr>
          <a:xfrm>
            <a:off x="323528" y="836712"/>
            <a:ext cx="4572000" cy="5909310"/>
          </a:xfrm>
          <a:prstGeom prst="rect">
            <a:avLst/>
          </a:prstGeom>
          <a:ln>
            <a:solidFill>
              <a:schemeClr val="bg1"/>
            </a:solidFill>
          </a:ln>
        </p:spPr>
        <p:style>
          <a:lnRef idx="2">
            <a:schemeClr val="accent1"/>
          </a:lnRef>
          <a:fillRef idx="1">
            <a:schemeClr val="lt1"/>
          </a:fillRef>
          <a:effectRef idx="0">
            <a:schemeClr val="accent1"/>
          </a:effectRef>
          <a:fontRef idx="minor">
            <a:schemeClr val="dk1"/>
          </a:fontRef>
        </p:style>
        <p:txBody>
          <a:bodyPr>
            <a:spAutoFit/>
          </a:bodyPr>
          <a:lstStyle/>
          <a:p>
            <a:pPr algn="just">
              <a:lnSpc>
                <a:spcPct val="150000"/>
              </a:lnSpc>
            </a:pPr>
            <a:r>
              <a:rPr lang="ru-RU" dirty="0" smtClean="0">
                <a:solidFill>
                  <a:schemeClr val="accent3">
                    <a:lumMod val="75000"/>
                  </a:schemeClr>
                </a:solidFill>
                <a:latin typeface="Times New Roman" panose="02020603050405020304" pitchFamily="18" charset="0"/>
                <a:cs typeface="Times New Roman" panose="02020603050405020304" pitchFamily="18" charset="0"/>
              </a:rPr>
              <a:t>«Малый </a:t>
            </a:r>
            <a:r>
              <a:rPr lang="ru-RU" dirty="0">
                <a:solidFill>
                  <a:schemeClr val="accent3">
                    <a:lumMod val="75000"/>
                  </a:schemeClr>
                </a:solidFill>
                <a:latin typeface="Times New Roman" panose="02020603050405020304" pitchFamily="18" charset="0"/>
                <a:cs typeface="Times New Roman" panose="02020603050405020304" pitchFamily="18" charset="0"/>
              </a:rPr>
              <a:t>маятник». И. п.: ноги на ширине плеч, руки за спину, Наклоны туловища в стороны. При наклоне выдох, выпрямиться — вдох</a:t>
            </a:r>
            <a:r>
              <a:rPr lang="ru-RU" dirty="0" smtClean="0">
                <a:solidFill>
                  <a:schemeClr val="accent3">
                    <a:lumMod val="75000"/>
                  </a:schemeClr>
                </a:solidFill>
                <a:latin typeface="Times New Roman" panose="02020603050405020304" pitchFamily="18" charset="0"/>
                <a:cs typeface="Times New Roman" panose="02020603050405020304" pitchFamily="18" charset="0"/>
              </a:rPr>
              <a:t>.</a:t>
            </a:r>
          </a:p>
          <a:p>
            <a:pPr algn="just">
              <a:lnSpc>
                <a:spcPct val="150000"/>
              </a:lnSpc>
            </a:pPr>
            <a:endParaRPr lang="ru-RU" dirty="0" smtClean="0">
              <a:solidFill>
                <a:schemeClr val="accent3">
                  <a:lumMod val="75000"/>
                </a:schemeClr>
              </a:solidFill>
              <a:latin typeface="Times New Roman" panose="02020603050405020304" pitchFamily="18" charset="0"/>
              <a:cs typeface="Times New Roman" panose="02020603050405020304" pitchFamily="18" charset="0"/>
            </a:endParaRPr>
          </a:p>
          <a:p>
            <a:pPr algn="just">
              <a:lnSpc>
                <a:spcPct val="150000"/>
              </a:lnSpc>
            </a:pPr>
            <a:r>
              <a:rPr lang="ru-RU" dirty="0" smtClean="0">
                <a:solidFill>
                  <a:schemeClr val="accent3">
                    <a:lumMod val="75000"/>
                  </a:schemeClr>
                </a:solidFill>
                <a:latin typeface="Times New Roman" panose="02020603050405020304" pitchFamily="18" charset="0"/>
                <a:cs typeface="Times New Roman" panose="02020603050405020304" pitchFamily="18" charset="0"/>
              </a:rPr>
              <a:t>«</a:t>
            </a:r>
            <a:r>
              <a:rPr lang="ru-RU" dirty="0">
                <a:solidFill>
                  <a:schemeClr val="accent3">
                    <a:lumMod val="75000"/>
                  </a:schemeClr>
                </a:solidFill>
                <a:latin typeface="Times New Roman" panose="02020603050405020304" pitchFamily="18" charset="0"/>
                <a:cs typeface="Times New Roman" panose="02020603050405020304" pitchFamily="18" charset="0"/>
              </a:rPr>
              <a:t>Петушок». На вдохе подняться на носки, потянуть вперед гордо поднятую голову, руки поднять в стороны, отвести назад. На выдохе хлопать себя по бедрам («ку-ка-ре-ку</a:t>
            </a:r>
            <a:r>
              <a:rPr lang="ru-RU" dirty="0" smtClean="0">
                <a:solidFill>
                  <a:schemeClr val="accent3">
                    <a:lumMod val="75000"/>
                  </a:schemeClr>
                </a:solidFill>
                <a:latin typeface="Times New Roman" panose="02020603050405020304" pitchFamily="18" charset="0"/>
                <a:cs typeface="Times New Roman" panose="02020603050405020304" pitchFamily="18" charset="0"/>
              </a:rPr>
              <a:t>»).</a:t>
            </a:r>
          </a:p>
          <a:p>
            <a:pPr algn="just">
              <a:lnSpc>
                <a:spcPct val="150000"/>
              </a:lnSpc>
            </a:pPr>
            <a:endParaRPr lang="ru-RU" dirty="0" smtClean="0">
              <a:solidFill>
                <a:schemeClr val="accent3">
                  <a:lumMod val="75000"/>
                </a:schemeClr>
              </a:solidFill>
              <a:latin typeface="Times New Roman" panose="02020603050405020304" pitchFamily="18" charset="0"/>
              <a:cs typeface="Times New Roman" panose="02020603050405020304" pitchFamily="18" charset="0"/>
            </a:endParaRPr>
          </a:p>
          <a:p>
            <a:pPr algn="just">
              <a:lnSpc>
                <a:spcPct val="150000"/>
              </a:lnSpc>
            </a:pPr>
            <a:r>
              <a:rPr lang="ru-RU" dirty="0" smtClean="0">
                <a:solidFill>
                  <a:schemeClr val="accent3">
                    <a:lumMod val="75000"/>
                  </a:schemeClr>
                </a:solidFill>
                <a:latin typeface="Times New Roman" panose="02020603050405020304" pitchFamily="18" charset="0"/>
                <a:cs typeface="Times New Roman" panose="02020603050405020304" pitchFamily="18" charset="0"/>
              </a:rPr>
              <a:t>«Насос</a:t>
            </a:r>
            <a:r>
              <a:rPr lang="ru-RU" dirty="0">
                <a:solidFill>
                  <a:schemeClr val="accent3">
                    <a:lumMod val="75000"/>
                  </a:schemeClr>
                </a:solidFill>
                <a:latin typeface="Times New Roman" panose="02020603050405020304" pitchFamily="18" charset="0"/>
                <a:cs typeface="Times New Roman" panose="02020603050405020304" pitchFamily="18" charset="0"/>
              </a:rPr>
              <a:t>». Сделав вдох, резко наклониться на выдохе, скользя по ноге двумя руками, произнести «с-с-с».</a:t>
            </a:r>
          </a:p>
        </p:txBody>
      </p:sp>
      <p:sp>
        <p:nvSpPr>
          <p:cNvPr id="3" name="Прямоугольник 2"/>
          <p:cNvSpPr/>
          <p:nvPr/>
        </p:nvSpPr>
        <p:spPr>
          <a:xfrm>
            <a:off x="1403648" y="292006"/>
            <a:ext cx="2764539" cy="369332"/>
          </a:xfrm>
          <a:prstGeom prst="rect">
            <a:avLst/>
          </a:prstGeom>
          <a:ln>
            <a:solidFill>
              <a:schemeClr val="accent1"/>
            </a:solidFill>
          </a:ln>
        </p:spPr>
        <p:txBody>
          <a:bodyPr wrap="none">
            <a:spAutoFit/>
          </a:bodyPr>
          <a:lstStyle/>
          <a:p>
            <a:r>
              <a:rPr lang="ru-RU" dirty="0">
                <a:solidFill>
                  <a:schemeClr val="accent1">
                    <a:lumMod val="75000"/>
                  </a:schemeClr>
                </a:solidFill>
                <a:latin typeface="Times New Roman" panose="02020603050405020304" pitchFamily="18" charset="0"/>
                <a:cs typeface="Times New Roman" panose="02020603050405020304" pitchFamily="18" charset="0"/>
              </a:rPr>
              <a:t>Дыхательные упражнения</a:t>
            </a:r>
          </a:p>
        </p:txBody>
      </p:sp>
    </p:spTree>
    <p:extLst>
      <p:ext uri="{BB962C8B-B14F-4D97-AF65-F5344CB8AC3E}">
        <p14:creationId xmlns:p14="http://schemas.microsoft.com/office/powerpoint/2010/main" val="29162710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1619672" y="1412776"/>
            <a:ext cx="6030416" cy="4247317"/>
          </a:xfrm>
          <a:prstGeom prst="rect">
            <a:avLst/>
          </a:prstGeom>
        </p:spPr>
        <p:txBody>
          <a:bodyPr wrap="square">
            <a:spAutoFit/>
          </a:bodyPr>
          <a:lstStyle/>
          <a:p>
            <a:pPr algn="ctr"/>
            <a:r>
              <a:rPr lang="ru-RU" dirty="0" smtClean="0">
                <a:solidFill>
                  <a:schemeClr val="accent1">
                    <a:lumMod val="50000"/>
                  </a:schemeClr>
                </a:solidFill>
                <a:latin typeface="Times New Roman" panose="02020603050405020304" pitchFamily="18" charset="0"/>
                <a:cs typeface="Times New Roman" panose="02020603050405020304" pitchFamily="18" charset="0"/>
              </a:rPr>
              <a:t>САМОЛЁТ</a:t>
            </a:r>
          </a:p>
          <a:p>
            <a:r>
              <a:rPr lang="ru-RU" dirty="0" smtClean="0">
                <a:solidFill>
                  <a:schemeClr val="accent1">
                    <a:lumMod val="50000"/>
                  </a:schemeClr>
                </a:solidFill>
                <a:latin typeface="Times New Roman" panose="02020603050405020304" pitchFamily="18" charset="0"/>
                <a:cs typeface="Times New Roman" panose="02020603050405020304" pitchFamily="18" charset="0"/>
              </a:rPr>
              <a:t>. </a:t>
            </a:r>
            <a:endParaRPr lang="ru-RU" dirty="0">
              <a:solidFill>
                <a:schemeClr val="accent1">
                  <a:lumMod val="50000"/>
                </a:schemeClr>
              </a:solidFill>
              <a:latin typeface="Times New Roman" panose="02020603050405020304" pitchFamily="18" charset="0"/>
              <a:cs typeface="Times New Roman" panose="02020603050405020304" pitchFamily="18" charset="0"/>
            </a:endParaRPr>
          </a:p>
          <a:p>
            <a:r>
              <a:rPr lang="ru-RU" dirty="0">
                <a:solidFill>
                  <a:schemeClr val="accent1">
                    <a:lumMod val="50000"/>
                  </a:schemeClr>
                </a:solidFill>
                <a:latin typeface="Times New Roman" panose="02020603050405020304" pitchFamily="18" charset="0"/>
                <a:cs typeface="Times New Roman" panose="02020603050405020304" pitchFamily="18" charset="0"/>
              </a:rPr>
              <a:t>Рассказывайте стихотворение, а малыш пусть выполняет движения в ритме стиха: </a:t>
            </a:r>
          </a:p>
          <a:p>
            <a:r>
              <a:rPr lang="ru-RU" dirty="0">
                <a:solidFill>
                  <a:schemeClr val="accent1">
                    <a:lumMod val="50000"/>
                  </a:schemeClr>
                </a:solidFill>
                <a:latin typeface="Times New Roman" panose="02020603050405020304" pitchFamily="18" charset="0"/>
                <a:cs typeface="Times New Roman" panose="02020603050405020304" pitchFamily="18" charset="0"/>
              </a:rPr>
              <a:t>Самолётик - самолёт  (малыш разводит руки в стороны ладошками вверх, поднимает голову, вдох) </a:t>
            </a:r>
          </a:p>
          <a:p>
            <a:r>
              <a:rPr lang="ru-RU" dirty="0">
                <a:solidFill>
                  <a:schemeClr val="accent1">
                    <a:lumMod val="50000"/>
                  </a:schemeClr>
                </a:solidFill>
                <a:latin typeface="Times New Roman" panose="02020603050405020304" pitchFamily="18" charset="0"/>
                <a:cs typeface="Times New Roman" panose="02020603050405020304" pitchFamily="18" charset="0"/>
              </a:rPr>
              <a:t>Отправляется в полёт (задерживает дыхание) </a:t>
            </a:r>
          </a:p>
          <a:p>
            <a:r>
              <a:rPr lang="ru-RU" dirty="0" err="1">
                <a:solidFill>
                  <a:schemeClr val="accent1">
                    <a:lumMod val="50000"/>
                  </a:schemeClr>
                </a:solidFill>
                <a:latin typeface="Times New Roman" panose="02020603050405020304" pitchFamily="18" charset="0"/>
                <a:cs typeface="Times New Roman" panose="02020603050405020304" pitchFamily="18" charset="0"/>
              </a:rPr>
              <a:t>Жу</a:t>
            </a:r>
            <a:r>
              <a:rPr lang="ru-RU" dirty="0">
                <a:solidFill>
                  <a:schemeClr val="accent1">
                    <a:lumMod val="50000"/>
                  </a:schemeClr>
                </a:solidFill>
                <a:latin typeface="Times New Roman" panose="02020603050405020304" pitchFamily="18" charset="0"/>
                <a:cs typeface="Times New Roman" panose="02020603050405020304" pitchFamily="18" charset="0"/>
              </a:rPr>
              <a:t>- </a:t>
            </a:r>
            <a:r>
              <a:rPr lang="ru-RU" dirty="0" err="1">
                <a:solidFill>
                  <a:schemeClr val="accent1">
                    <a:lumMod val="50000"/>
                  </a:schemeClr>
                </a:solidFill>
                <a:latin typeface="Times New Roman" panose="02020603050405020304" pitchFamily="18" charset="0"/>
                <a:cs typeface="Times New Roman" panose="02020603050405020304" pitchFamily="18" charset="0"/>
              </a:rPr>
              <a:t>жу</a:t>
            </a:r>
            <a:r>
              <a:rPr lang="ru-RU" dirty="0">
                <a:solidFill>
                  <a:schemeClr val="accent1">
                    <a:lumMod val="50000"/>
                  </a:schemeClr>
                </a:solidFill>
                <a:latin typeface="Times New Roman" panose="02020603050405020304" pitchFamily="18" charset="0"/>
                <a:cs typeface="Times New Roman" panose="02020603050405020304" pitchFamily="18" charset="0"/>
              </a:rPr>
              <a:t> -</a:t>
            </a:r>
            <a:r>
              <a:rPr lang="ru-RU" dirty="0" err="1">
                <a:solidFill>
                  <a:schemeClr val="accent1">
                    <a:lumMod val="50000"/>
                  </a:schemeClr>
                </a:solidFill>
                <a:latin typeface="Times New Roman" panose="02020603050405020304" pitchFamily="18" charset="0"/>
                <a:cs typeface="Times New Roman" panose="02020603050405020304" pitchFamily="18" charset="0"/>
              </a:rPr>
              <a:t>жу</a:t>
            </a:r>
            <a:r>
              <a:rPr lang="ru-RU" dirty="0">
                <a:solidFill>
                  <a:schemeClr val="accent1">
                    <a:lumMod val="50000"/>
                  </a:schemeClr>
                </a:solidFill>
                <a:latin typeface="Times New Roman" panose="02020603050405020304" pitchFamily="18" charset="0"/>
                <a:cs typeface="Times New Roman" panose="02020603050405020304" pitchFamily="18" charset="0"/>
              </a:rPr>
              <a:t> (делает поворот вправо) </a:t>
            </a:r>
          </a:p>
          <a:p>
            <a:r>
              <a:rPr lang="ru-RU" dirty="0" err="1">
                <a:solidFill>
                  <a:schemeClr val="accent1">
                    <a:lumMod val="50000"/>
                  </a:schemeClr>
                </a:solidFill>
                <a:latin typeface="Times New Roman" panose="02020603050405020304" pitchFamily="18" charset="0"/>
                <a:cs typeface="Times New Roman" panose="02020603050405020304" pitchFamily="18" charset="0"/>
              </a:rPr>
              <a:t>Жу-жу-жу</a:t>
            </a:r>
            <a:r>
              <a:rPr lang="ru-RU" dirty="0">
                <a:solidFill>
                  <a:schemeClr val="accent1">
                    <a:lumMod val="50000"/>
                  </a:schemeClr>
                </a:solidFill>
                <a:latin typeface="Times New Roman" panose="02020603050405020304" pitchFamily="18" charset="0"/>
                <a:cs typeface="Times New Roman" panose="02020603050405020304" pitchFamily="18" charset="0"/>
              </a:rPr>
              <a:t> (выдох, произносит ж-ж-ж) </a:t>
            </a:r>
          </a:p>
          <a:p>
            <a:r>
              <a:rPr lang="ru-RU" dirty="0">
                <a:solidFill>
                  <a:schemeClr val="accent1">
                    <a:lumMod val="50000"/>
                  </a:schemeClr>
                </a:solidFill>
                <a:latin typeface="Times New Roman" panose="02020603050405020304" pitchFamily="18" charset="0"/>
                <a:cs typeface="Times New Roman" panose="02020603050405020304" pitchFamily="18" charset="0"/>
              </a:rPr>
              <a:t>Постою и отдохну (встает прямо, опустив руки)</a:t>
            </a:r>
          </a:p>
          <a:p>
            <a:r>
              <a:rPr lang="ru-RU" dirty="0">
                <a:solidFill>
                  <a:schemeClr val="accent1">
                    <a:lumMod val="50000"/>
                  </a:schemeClr>
                </a:solidFill>
                <a:latin typeface="Times New Roman" panose="02020603050405020304" pitchFamily="18" charset="0"/>
                <a:cs typeface="Times New Roman" panose="02020603050405020304" pitchFamily="18" charset="0"/>
              </a:rPr>
              <a:t>Я налево полечу (поднимает голову, вдох) </a:t>
            </a:r>
          </a:p>
          <a:p>
            <a:r>
              <a:rPr lang="ru-RU" dirty="0" err="1">
                <a:solidFill>
                  <a:schemeClr val="accent1">
                    <a:lumMod val="50000"/>
                  </a:schemeClr>
                </a:solidFill>
                <a:latin typeface="Times New Roman" panose="02020603050405020304" pitchFamily="18" charset="0"/>
                <a:cs typeface="Times New Roman" panose="02020603050405020304" pitchFamily="18" charset="0"/>
              </a:rPr>
              <a:t>Жу</a:t>
            </a:r>
            <a:r>
              <a:rPr lang="ru-RU" dirty="0">
                <a:solidFill>
                  <a:schemeClr val="accent1">
                    <a:lumMod val="50000"/>
                  </a:schemeClr>
                </a:solidFill>
                <a:latin typeface="Times New Roman" panose="02020603050405020304" pitchFamily="18" charset="0"/>
                <a:cs typeface="Times New Roman" panose="02020603050405020304" pitchFamily="18" charset="0"/>
              </a:rPr>
              <a:t> – </a:t>
            </a:r>
            <a:r>
              <a:rPr lang="ru-RU" dirty="0" err="1">
                <a:solidFill>
                  <a:schemeClr val="accent1">
                    <a:lumMod val="50000"/>
                  </a:schemeClr>
                </a:solidFill>
                <a:latin typeface="Times New Roman" panose="02020603050405020304" pitchFamily="18" charset="0"/>
                <a:cs typeface="Times New Roman" panose="02020603050405020304" pitchFamily="18" charset="0"/>
              </a:rPr>
              <a:t>жу</a:t>
            </a:r>
            <a:r>
              <a:rPr lang="ru-RU" dirty="0">
                <a:solidFill>
                  <a:schemeClr val="accent1">
                    <a:lumMod val="50000"/>
                  </a:schemeClr>
                </a:solidFill>
                <a:latin typeface="Times New Roman" panose="02020603050405020304" pitchFamily="18" charset="0"/>
                <a:cs typeface="Times New Roman" panose="02020603050405020304" pitchFamily="18" charset="0"/>
              </a:rPr>
              <a:t> – </a:t>
            </a:r>
            <a:r>
              <a:rPr lang="ru-RU" dirty="0" err="1">
                <a:solidFill>
                  <a:schemeClr val="accent1">
                    <a:lumMod val="50000"/>
                  </a:schemeClr>
                </a:solidFill>
                <a:latin typeface="Times New Roman" panose="02020603050405020304" pitchFamily="18" charset="0"/>
                <a:cs typeface="Times New Roman" panose="02020603050405020304" pitchFamily="18" charset="0"/>
              </a:rPr>
              <a:t>жу</a:t>
            </a:r>
            <a:r>
              <a:rPr lang="ru-RU" dirty="0">
                <a:solidFill>
                  <a:schemeClr val="accent1">
                    <a:lumMod val="50000"/>
                  </a:schemeClr>
                </a:solidFill>
                <a:latin typeface="Times New Roman" panose="02020603050405020304" pitchFamily="18" charset="0"/>
                <a:cs typeface="Times New Roman" panose="02020603050405020304" pitchFamily="18" charset="0"/>
              </a:rPr>
              <a:t> (делает поворот влево) </a:t>
            </a:r>
          </a:p>
          <a:p>
            <a:r>
              <a:rPr lang="ru-RU" dirty="0" err="1">
                <a:solidFill>
                  <a:schemeClr val="accent1">
                    <a:lumMod val="50000"/>
                  </a:schemeClr>
                </a:solidFill>
                <a:latin typeface="Times New Roman" panose="02020603050405020304" pitchFamily="18" charset="0"/>
                <a:cs typeface="Times New Roman" panose="02020603050405020304" pitchFamily="18" charset="0"/>
              </a:rPr>
              <a:t>Жу</a:t>
            </a:r>
            <a:r>
              <a:rPr lang="ru-RU" dirty="0">
                <a:solidFill>
                  <a:schemeClr val="accent1">
                    <a:lumMod val="50000"/>
                  </a:schemeClr>
                </a:solidFill>
                <a:latin typeface="Times New Roman" panose="02020603050405020304" pitchFamily="18" charset="0"/>
                <a:cs typeface="Times New Roman" panose="02020603050405020304" pitchFamily="18" charset="0"/>
              </a:rPr>
              <a:t>- </a:t>
            </a:r>
            <a:r>
              <a:rPr lang="ru-RU" dirty="0" err="1">
                <a:solidFill>
                  <a:schemeClr val="accent1">
                    <a:lumMod val="50000"/>
                  </a:schemeClr>
                </a:solidFill>
                <a:latin typeface="Times New Roman" panose="02020603050405020304" pitchFamily="18" charset="0"/>
                <a:cs typeface="Times New Roman" panose="02020603050405020304" pitchFamily="18" charset="0"/>
              </a:rPr>
              <a:t>жу</a:t>
            </a:r>
            <a:r>
              <a:rPr lang="ru-RU" dirty="0">
                <a:solidFill>
                  <a:schemeClr val="accent1">
                    <a:lumMod val="50000"/>
                  </a:schemeClr>
                </a:solidFill>
                <a:latin typeface="Times New Roman" panose="02020603050405020304" pitchFamily="18" charset="0"/>
                <a:cs typeface="Times New Roman" panose="02020603050405020304" pitchFamily="18" charset="0"/>
              </a:rPr>
              <a:t> –</a:t>
            </a:r>
            <a:r>
              <a:rPr lang="ru-RU" dirty="0" err="1">
                <a:solidFill>
                  <a:schemeClr val="accent1">
                    <a:lumMod val="50000"/>
                  </a:schemeClr>
                </a:solidFill>
                <a:latin typeface="Times New Roman" panose="02020603050405020304" pitchFamily="18" charset="0"/>
                <a:cs typeface="Times New Roman" panose="02020603050405020304" pitchFamily="18" charset="0"/>
              </a:rPr>
              <a:t>жу</a:t>
            </a:r>
            <a:r>
              <a:rPr lang="ru-RU" dirty="0">
                <a:solidFill>
                  <a:schemeClr val="accent1">
                    <a:lumMod val="50000"/>
                  </a:schemeClr>
                </a:solidFill>
                <a:latin typeface="Times New Roman" panose="02020603050405020304" pitchFamily="18" charset="0"/>
                <a:cs typeface="Times New Roman" panose="02020603050405020304" pitchFamily="18" charset="0"/>
              </a:rPr>
              <a:t> (выдох, ж-ж-ж) </a:t>
            </a:r>
          </a:p>
          <a:p>
            <a:r>
              <a:rPr lang="ru-RU" dirty="0">
                <a:solidFill>
                  <a:schemeClr val="accent1">
                    <a:lumMod val="50000"/>
                  </a:schemeClr>
                </a:solidFill>
                <a:latin typeface="Times New Roman" panose="02020603050405020304" pitchFamily="18" charset="0"/>
                <a:cs typeface="Times New Roman" panose="02020603050405020304" pitchFamily="18" charset="0"/>
              </a:rPr>
              <a:t>Постою и отдохну (встаёт прямо и опускает руки). </a:t>
            </a:r>
          </a:p>
          <a:p>
            <a:r>
              <a:rPr lang="ru-RU" dirty="0">
                <a:solidFill>
                  <a:schemeClr val="accent1">
                    <a:lumMod val="50000"/>
                  </a:schemeClr>
                </a:solidFill>
                <a:latin typeface="Times New Roman" panose="02020603050405020304" pitchFamily="18" charset="0"/>
                <a:cs typeface="Times New Roman" panose="02020603050405020304" pitchFamily="18" charset="0"/>
              </a:rPr>
              <a:t>Повторить 2-3 раза</a:t>
            </a:r>
          </a:p>
        </p:txBody>
      </p:sp>
      <p:sp>
        <p:nvSpPr>
          <p:cNvPr id="4" name="Прямоугольник 3"/>
          <p:cNvSpPr/>
          <p:nvPr/>
        </p:nvSpPr>
        <p:spPr>
          <a:xfrm>
            <a:off x="2000537" y="404664"/>
            <a:ext cx="5268686" cy="461665"/>
          </a:xfrm>
          <a:prstGeom prst="rect">
            <a:avLst/>
          </a:prstGeom>
          <a:ln>
            <a:solidFill>
              <a:schemeClr val="accent1"/>
            </a:solidFill>
          </a:ln>
        </p:spPr>
        <p:txBody>
          <a:bodyPr wrap="none">
            <a:spAutoFit/>
          </a:bodyPr>
          <a:lstStyle/>
          <a:p>
            <a:pPr algn="ctr"/>
            <a:r>
              <a:rPr lang="ru-RU" sz="2400" dirty="0">
                <a:solidFill>
                  <a:schemeClr val="accent1">
                    <a:lumMod val="75000"/>
                  </a:schemeClr>
                </a:solidFill>
                <a:latin typeface="Times New Roman" panose="02020603050405020304" pitchFamily="18" charset="0"/>
                <a:cs typeface="Times New Roman" panose="02020603050405020304" pitchFamily="18" charset="0"/>
              </a:rPr>
              <a:t>Задание на развитие речевого дыхания</a:t>
            </a:r>
          </a:p>
        </p:txBody>
      </p:sp>
    </p:spTree>
    <p:extLst>
      <p:ext uri="{BB962C8B-B14F-4D97-AF65-F5344CB8AC3E}">
        <p14:creationId xmlns:p14="http://schemas.microsoft.com/office/powerpoint/2010/main" val="347114066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612943" y="404664"/>
            <a:ext cx="4265207" cy="461665"/>
          </a:xfrm>
          <a:prstGeom prst="rect">
            <a:avLst/>
          </a:prstGeom>
          <a:ln>
            <a:solidFill>
              <a:schemeClr val="accent1"/>
            </a:solidFill>
          </a:ln>
        </p:spPr>
        <p:txBody>
          <a:bodyPr wrap="none">
            <a:spAutoFit/>
          </a:bodyPr>
          <a:lstStyle/>
          <a:p>
            <a:r>
              <a:rPr lang="ru-RU" sz="2400" dirty="0">
                <a:solidFill>
                  <a:schemeClr val="accent1">
                    <a:lumMod val="75000"/>
                  </a:schemeClr>
                </a:solidFill>
                <a:latin typeface="Times New Roman" panose="02020603050405020304" pitchFamily="18" charset="0"/>
                <a:cs typeface="Times New Roman" panose="02020603050405020304" pitchFamily="18" charset="0"/>
              </a:rPr>
              <a:t>Формирование плавности речи</a:t>
            </a:r>
          </a:p>
        </p:txBody>
      </p:sp>
      <p:sp>
        <p:nvSpPr>
          <p:cNvPr id="3" name="Прямоугольник 2"/>
          <p:cNvSpPr/>
          <p:nvPr/>
        </p:nvSpPr>
        <p:spPr>
          <a:xfrm>
            <a:off x="230560" y="1374848"/>
            <a:ext cx="7287344" cy="2031325"/>
          </a:xfrm>
          <a:prstGeom prst="rect">
            <a:avLst/>
          </a:prstGeom>
        </p:spPr>
        <p:txBody>
          <a:bodyPr wrap="square">
            <a:spAutoFit/>
          </a:bodyPr>
          <a:lstStyle/>
          <a:p>
            <a:pPr algn="ctr"/>
            <a:r>
              <a:rPr lang="ru-RU" b="1" dirty="0" smtClean="0">
                <a:solidFill>
                  <a:schemeClr val="accent3">
                    <a:lumMod val="75000"/>
                  </a:schemeClr>
                </a:solidFill>
              </a:rPr>
              <a:t>Игра «Бабочка</a:t>
            </a:r>
            <a:r>
              <a:rPr lang="ru-RU" b="1" dirty="0">
                <a:solidFill>
                  <a:schemeClr val="accent3">
                    <a:lumMod val="75000"/>
                  </a:schemeClr>
                </a:solidFill>
              </a:rPr>
              <a:t>, лети!»</a:t>
            </a:r>
          </a:p>
          <a:p>
            <a:endParaRPr lang="ru-RU" dirty="0">
              <a:solidFill>
                <a:schemeClr val="accent3">
                  <a:lumMod val="75000"/>
                </a:schemeClr>
              </a:solidFill>
            </a:endParaRPr>
          </a:p>
          <a:p>
            <a:r>
              <a:rPr lang="ru-RU" dirty="0">
                <a:solidFill>
                  <a:schemeClr val="accent3">
                    <a:lumMod val="75000"/>
                  </a:schemeClr>
                </a:solidFill>
              </a:rPr>
              <a:t>Цель: развитие длительного непрерывного ротового выдоха; активизация губных мышц.</a:t>
            </a:r>
          </a:p>
          <a:p>
            <a:endParaRPr lang="ru-RU" dirty="0">
              <a:solidFill>
                <a:schemeClr val="accent3">
                  <a:lumMod val="75000"/>
                </a:schemeClr>
              </a:solidFill>
            </a:endParaRPr>
          </a:p>
          <a:p>
            <a:r>
              <a:rPr lang="ru-RU" dirty="0">
                <a:solidFill>
                  <a:schemeClr val="accent3">
                    <a:lumMod val="75000"/>
                  </a:schemeClr>
                </a:solidFill>
              </a:rPr>
              <a:t>Оборудование: 2-3 яркие бумажные бабочки на цветочке, соединенные с ним длинной ниткой.</a:t>
            </a:r>
          </a:p>
        </p:txBody>
      </p:sp>
      <p:pic>
        <p:nvPicPr>
          <p:cNvPr id="1026" name="Picture 2"/>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5364088" y="3376116"/>
            <a:ext cx="3384376" cy="3249001"/>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7342101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051720" y="548680"/>
            <a:ext cx="4524380" cy="369332"/>
          </a:xfrm>
          <a:prstGeom prst="rect">
            <a:avLst/>
          </a:prstGeom>
        </p:spPr>
        <p:style>
          <a:lnRef idx="3">
            <a:schemeClr val="lt1"/>
          </a:lnRef>
          <a:fillRef idx="1">
            <a:schemeClr val="accent1"/>
          </a:fillRef>
          <a:effectRef idx="1">
            <a:schemeClr val="accent1"/>
          </a:effectRef>
          <a:fontRef idx="minor">
            <a:schemeClr val="lt1"/>
          </a:fontRef>
        </p:style>
        <p:txBody>
          <a:bodyPr wrap="none">
            <a:spAutoFit/>
          </a:bodyPr>
          <a:lstStyle/>
          <a:p>
            <a:r>
              <a:rPr lang="ru-RU" dirty="0"/>
              <a:t>Модульные логопедические технологии </a:t>
            </a:r>
          </a:p>
        </p:txBody>
      </p:sp>
      <p:sp>
        <p:nvSpPr>
          <p:cNvPr id="3" name="Прямоугольник 2"/>
          <p:cNvSpPr/>
          <p:nvPr/>
        </p:nvSpPr>
        <p:spPr>
          <a:xfrm>
            <a:off x="611560" y="1556792"/>
            <a:ext cx="8136904" cy="4062651"/>
          </a:xfrm>
          <a:prstGeom prst="rect">
            <a:avLst/>
          </a:prstGeom>
        </p:spPr>
        <p:txBody>
          <a:bodyPr wrap="square">
            <a:spAutoFit/>
          </a:bodyPr>
          <a:lstStyle/>
          <a:p>
            <a:pPr algn="just"/>
            <a:r>
              <a:rPr lang="ru-RU" sz="2000" dirty="0" smtClean="0">
                <a:solidFill>
                  <a:schemeClr val="accent1">
                    <a:lumMod val="50000"/>
                  </a:schemeClr>
                </a:solidFill>
                <a:latin typeface="Times New Roman" panose="02020603050405020304" pitchFamily="18" charset="0"/>
                <a:cs typeface="Times New Roman" panose="02020603050405020304" pitchFamily="18" charset="0"/>
              </a:rPr>
              <a:t>1.Торможение </a:t>
            </a:r>
            <a:r>
              <a:rPr lang="ru-RU" sz="2000" dirty="0">
                <a:solidFill>
                  <a:schemeClr val="accent1">
                    <a:lumMod val="50000"/>
                  </a:schemeClr>
                </a:solidFill>
                <a:latin typeface="Times New Roman" panose="02020603050405020304" pitchFamily="18" charset="0"/>
                <a:cs typeface="Times New Roman" panose="02020603050405020304" pitchFamily="18" charset="0"/>
              </a:rPr>
              <a:t>патологических </a:t>
            </a:r>
            <a:r>
              <a:rPr lang="ru-RU" sz="2000" dirty="0" err="1">
                <a:solidFill>
                  <a:schemeClr val="accent1">
                    <a:lumMod val="50000"/>
                  </a:schemeClr>
                </a:solidFill>
                <a:latin typeface="Times New Roman" panose="02020603050405020304" pitchFamily="18" charset="0"/>
                <a:cs typeface="Times New Roman" panose="02020603050405020304" pitchFamily="18" charset="0"/>
              </a:rPr>
              <a:t>речедвигательных</a:t>
            </a:r>
            <a:r>
              <a:rPr lang="ru-RU" sz="2000" dirty="0">
                <a:solidFill>
                  <a:schemeClr val="accent1">
                    <a:lumMod val="50000"/>
                  </a:schemeClr>
                </a:solidFill>
                <a:latin typeface="Times New Roman" panose="02020603050405020304" pitchFamily="18" charset="0"/>
                <a:cs typeface="Times New Roman" panose="02020603050405020304" pitchFamily="18" charset="0"/>
              </a:rPr>
              <a:t> стереотипов</a:t>
            </a:r>
            <a:r>
              <a:rPr lang="ru-RU" sz="2000" dirty="0" smtClean="0">
                <a:solidFill>
                  <a:schemeClr val="accent1">
                    <a:lumMod val="50000"/>
                  </a:schemeClr>
                </a:solidFill>
                <a:latin typeface="Times New Roman" panose="02020603050405020304" pitchFamily="18" charset="0"/>
                <a:cs typeface="Times New Roman" panose="02020603050405020304" pitchFamily="18" charset="0"/>
              </a:rPr>
              <a:t>.</a:t>
            </a:r>
          </a:p>
          <a:p>
            <a:pPr algn="just"/>
            <a:endParaRPr lang="ru-RU" sz="2000" dirty="0" smtClean="0">
              <a:solidFill>
                <a:schemeClr val="accent1">
                  <a:lumMod val="50000"/>
                </a:schemeClr>
              </a:solidFill>
              <a:latin typeface="Times New Roman" panose="02020603050405020304" pitchFamily="18" charset="0"/>
              <a:cs typeface="Times New Roman" panose="02020603050405020304" pitchFamily="18" charset="0"/>
            </a:endParaRPr>
          </a:p>
          <a:p>
            <a:pPr algn="just"/>
            <a:r>
              <a:rPr lang="ru-RU" sz="2000" dirty="0" smtClean="0">
                <a:solidFill>
                  <a:schemeClr val="accent1">
                    <a:lumMod val="50000"/>
                  </a:schemeClr>
                </a:solidFill>
                <a:latin typeface="Times New Roman" panose="02020603050405020304" pitchFamily="18" charset="0"/>
                <a:cs typeface="Times New Roman" panose="02020603050405020304" pitchFamily="18" charset="0"/>
              </a:rPr>
              <a:t>2</a:t>
            </a:r>
            <a:r>
              <a:rPr lang="ru-RU" sz="2000" dirty="0">
                <a:solidFill>
                  <a:schemeClr val="accent1">
                    <a:lumMod val="50000"/>
                  </a:schemeClr>
                </a:solidFill>
                <a:latin typeface="Times New Roman" panose="02020603050405020304" pitchFamily="18" charset="0"/>
                <a:cs typeface="Times New Roman" panose="02020603050405020304" pitchFamily="18" charset="0"/>
              </a:rPr>
              <a:t>. </a:t>
            </a:r>
            <a:r>
              <a:rPr lang="ru-RU" sz="2000" dirty="0" smtClean="0">
                <a:solidFill>
                  <a:schemeClr val="accent1">
                    <a:lumMod val="50000"/>
                  </a:schemeClr>
                </a:solidFill>
                <a:latin typeface="Times New Roman" panose="02020603050405020304" pitchFamily="18" charset="0"/>
                <a:cs typeface="Times New Roman" panose="02020603050405020304" pitchFamily="18" charset="0"/>
              </a:rPr>
              <a:t>Регуляция </a:t>
            </a:r>
            <a:r>
              <a:rPr lang="ru-RU" sz="2000" dirty="0">
                <a:solidFill>
                  <a:schemeClr val="accent1">
                    <a:lumMod val="50000"/>
                  </a:schemeClr>
                </a:solidFill>
                <a:latin typeface="Times New Roman" panose="02020603050405020304" pitchFamily="18" charset="0"/>
                <a:cs typeface="Times New Roman" panose="02020603050405020304" pitchFamily="18" charset="0"/>
              </a:rPr>
              <a:t>эмоционального состояния. </a:t>
            </a:r>
            <a:endParaRPr lang="ru-RU" sz="2000" dirty="0" smtClean="0">
              <a:solidFill>
                <a:schemeClr val="accent1">
                  <a:lumMod val="50000"/>
                </a:schemeClr>
              </a:solidFill>
              <a:latin typeface="Times New Roman" panose="02020603050405020304" pitchFamily="18" charset="0"/>
              <a:cs typeface="Times New Roman" panose="02020603050405020304" pitchFamily="18" charset="0"/>
            </a:endParaRPr>
          </a:p>
          <a:p>
            <a:pPr algn="just"/>
            <a:endParaRPr lang="ru-RU" sz="2000" dirty="0" smtClean="0">
              <a:solidFill>
                <a:schemeClr val="accent1">
                  <a:lumMod val="50000"/>
                </a:schemeClr>
              </a:solidFill>
              <a:latin typeface="Times New Roman" panose="02020603050405020304" pitchFamily="18" charset="0"/>
              <a:cs typeface="Times New Roman" panose="02020603050405020304" pitchFamily="18" charset="0"/>
            </a:endParaRPr>
          </a:p>
          <a:p>
            <a:pPr algn="just"/>
            <a:r>
              <a:rPr lang="ru-RU" sz="2000" dirty="0" smtClean="0">
                <a:solidFill>
                  <a:schemeClr val="accent1">
                    <a:lumMod val="50000"/>
                  </a:schemeClr>
                </a:solidFill>
                <a:latin typeface="Times New Roman" panose="02020603050405020304" pitchFamily="18" charset="0"/>
                <a:cs typeface="Times New Roman" panose="02020603050405020304" pitchFamily="18" charset="0"/>
              </a:rPr>
              <a:t>3</a:t>
            </a:r>
            <a:r>
              <a:rPr lang="ru-RU" sz="2000" dirty="0">
                <a:solidFill>
                  <a:schemeClr val="accent1">
                    <a:lumMod val="50000"/>
                  </a:schemeClr>
                </a:solidFill>
                <a:latin typeface="Times New Roman" panose="02020603050405020304" pitchFamily="18" charset="0"/>
                <a:cs typeface="Times New Roman" panose="02020603050405020304" pitchFamily="18" charset="0"/>
              </a:rPr>
              <a:t>. </a:t>
            </a:r>
            <a:r>
              <a:rPr lang="ru-RU" sz="2000" dirty="0" smtClean="0">
                <a:solidFill>
                  <a:schemeClr val="accent1">
                    <a:lumMod val="50000"/>
                  </a:schemeClr>
                </a:solidFill>
                <a:latin typeface="Times New Roman" panose="02020603050405020304" pitchFamily="18" charset="0"/>
                <a:cs typeface="Times New Roman" panose="02020603050405020304" pitchFamily="18" charset="0"/>
              </a:rPr>
              <a:t>Развитие </a:t>
            </a:r>
            <a:r>
              <a:rPr lang="ru-RU" sz="2000" dirty="0">
                <a:solidFill>
                  <a:schemeClr val="accent1">
                    <a:lumMod val="50000"/>
                  </a:schemeClr>
                </a:solidFill>
                <a:latin typeface="Times New Roman" panose="02020603050405020304" pitchFamily="18" charset="0"/>
                <a:cs typeface="Times New Roman" panose="02020603050405020304" pitchFamily="18" charset="0"/>
              </a:rPr>
              <a:t>координации и ритмизации движений. </a:t>
            </a:r>
            <a:endParaRPr lang="ru-RU" sz="2000" dirty="0" smtClean="0">
              <a:solidFill>
                <a:schemeClr val="accent1">
                  <a:lumMod val="50000"/>
                </a:schemeClr>
              </a:solidFill>
              <a:latin typeface="Times New Roman" panose="02020603050405020304" pitchFamily="18" charset="0"/>
              <a:cs typeface="Times New Roman" panose="02020603050405020304" pitchFamily="18" charset="0"/>
            </a:endParaRPr>
          </a:p>
          <a:p>
            <a:pPr algn="just"/>
            <a:endParaRPr lang="ru-RU" sz="2000" dirty="0" smtClean="0">
              <a:solidFill>
                <a:schemeClr val="accent1">
                  <a:lumMod val="50000"/>
                </a:schemeClr>
              </a:solidFill>
              <a:latin typeface="Times New Roman" panose="02020603050405020304" pitchFamily="18" charset="0"/>
              <a:cs typeface="Times New Roman" panose="02020603050405020304" pitchFamily="18" charset="0"/>
            </a:endParaRPr>
          </a:p>
          <a:p>
            <a:pPr algn="just"/>
            <a:r>
              <a:rPr lang="ru-RU" sz="2000" dirty="0" smtClean="0">
                <a:solidFill>
                  <a:schemeClr val="accent1">
                    <a:lumMod val="50000"/>
                  </a:schemeClr>
                </a:solidFill>
                <a:latin typeface="Times New Roman" panose="02020603050405020304" pitchFamily="18" charset="0"/>
                <a:cs typeface="Times New Roman" panose="02020603050405020304" pitchFamily="18" charset="0"/>
              </a:rPr>
              <a:t>4</a:t>
            </a:r>
            <a:r>
              <a:rPr lang="ru-RU" sz="2000" dirty="0">
                <a:solidFill>
                  <a:schemeClr val="accent1">
                    <a:lumMod val="50000"/>
                  </a:schemeClr>
                </a:solidFill>
                <a:latin typeface="Times New Roman" panose="02020603050405020304" pitchFamily="18" charset="0"/>
                <a:cs typeface="Times New Roman" panose="02020603050405020304" pitchFamily="18" charset="0"/>
              </a:rPr>
              <a:t>. </a:t>
            </a:r>
            <a:r>
              <a:rPr lang="ru-RU" sz="2000" dirty="0" smtClean="0">
                <a:solidFill>
                  <a:schemeClr val="accent1">
                    <a:lumMod val="50000"/>
                  </a:schemeClr>
                </a:solidFill>
                <a:latin typeface="Times New Roman" panose="02020603050405020304" pitchFamily="18" charset="0"/>
                <a:cs typeface="Times New Roman" panose="02020603050405020304" pitchFamily="18" charset="0"/>
              </a:rPr>
              <a:t>Формирование </a:t>
            </a:r>
            <a:r>
              <a:rPr lang="ru-RU" sz="2000" dirty="0">
                <a:solidFill>
                  <a:schemeClr val="accent1">
                    <a:lumMod val="50000"/>
                  </a:schemeClr>
                </a:solidFill>
                <a:latin typeface="Times New Roman" panose="02020603050405020304" pitchFamily="18" charset="0"/>
                <a:cs typeface="Times New Roman" panose="02020603050405020304" pitchFamily="18" charset="0"/>
              </a:rPr>
              <a:t>речевого дыхания. </a:t>
            </a:r>
            <a:endParaRPr lang="ru-RU" sz="2000" dirty="0" smtClean="0">
              <a:solidFill>
                <a:schemeClr val="accent1">
                  <a:lumMod val="50000"/>
                </a:schemeClr>
              </a:solidFill>
              <a:latin typeface="Times New Roman" panose="02020603050405020304" pitchFamily="18" charset="0"/>
              <a:cs typeface="Times New Roman" panose="02020603050405020304" pitchFamily="18" charset="0"/>
            </a:endParaRPr>
          </a:p>
          <a:p>
            <a:pPr algn="just"/>
            <a:endParaRPr lang="ru-RU" sz="2000" dirty="0" smtClean="0">
              <a:solidFill>
                <a:schemeClr val="accent1">
                  <a:lumMod val="50000"/>
                </a:schemeClr>
              </a:solidFill>
              <a:latin typeface="Times New Roman" panose="02020603050405020304" pitchFamily="18" charset="0"/>
              <a:cs typeface="Times New Roman" panose="02020603050405020304" pitchFamily="18" charset="0"/>
            </a:endParaRPr>
          </a:p>
          <a:p>
            <a:pPr algn="just"/>
            <a:r>
              <a:rPr lang="ru-RU" sz="2000" dirty="0" smtClean="0">
                <a:solidFill>
                  <a:schemeClr val="accent1">
                    <a:lumMod val="50000"/>
                  </a:schemeClr>
                </a:solidFill>
                <a:latin typeface="Times New Roman" panose="02020603050405020304" pitchFamily="18" charset="0"/>
                <a:cs typeface="Times New Roman" panose="02020603050405020304" pitchFamily="18" charset="0"/>
              </a:rPr>
              <a:t>5</a:t>
            </a:r>
            <a:r>
              <a:rPr lang="ru-RU" sz="2000" dirty="0">
                <a:solidFill>
                  <a:schemeClr val="accent1">
                    <a:lumMod val="50000"/>
                  </a:schemeClr>
                </a:solidFill>
                <a:latin typeface="Times New Roman" panose="02020603050405020304" pitchFamily="18" charset="0"/>
                <a:cs typeface="Times New Roman" panose="02020603050405020304" pitchFamily="18" charset="0"/>
              </a:rPr>
              <a:t>. </a:t>
            </a:r>
            <a:r>
              <a:rPr lang="ru-RU" sz="2000" dirty="0" smtClean="0">
                <a:solidFill>
                  <a:schemeClr val="accent1">
                    <a:lumMod val="50000"/>
                  </a:schemeClr>
                </a:solidFill>
                <a:latin typeface="Times New Roman" panose="02020603050405020304" pitchFamily="18" charset="0"/>
                <a:cs typeface="Times New Roman" panose="02020603050405020304" pitchFamily="18" charset="0"/>
              </a:rPr>
              <a:t>Формирование </a:t>
            </a:r>
            <a:r>
              <a:rPr lang="ru-RU" sz="2000" dirty="0">
                <a:solidFill>
                  <a:schemeClr val="accent1">
                    <a:lumMod val="50000"/>
                  </a:schemeClr>
                </a:solidFill>
                <a:latin typeface="Times New Roman" panose="02020603050405020304" pitchFamily="18" charset="0"/>
                <a:cs typeface="Times New Roman" panose="02020603050405020304" pitchFamily="18" charset="0"/>
              </a:rPr>
              <a:t>навыков рациональной </a:t>
            </a:r>
            <a:r>
              <a:rPr lang="ru-RU" sz="2000" dirty="0" err="1">
                <a:solidFill>
                  <a:schemeClr val="accent1">
                    <a:lumMod val="50000"/>
                  </a:schemeClr>
                </a:solidFill>
                <a:latin typeface="Times New Roman" panose="02020603050405020304" pitchFamily="18" charset="0"/>
                <a:cs typeface="Times New Roman" panose="02020603050405020304" pitchFamily="18" charset="0"/>
              </a:rPr>
              <a:t>голосоподачи</a:t>
            </a:r>
            <a:r>
              <a:rPr lang="ru-RU" sz="2000" dirty="0">
                <a:solidFill>
                  <a:schemeClr val="accent1">
                    <a:lumMod val="50000"/>
                  </a:schemeClr>
                </a:solidFill>
                <a:latin typeface="Times New Roman" panose="02020603050405020304" pitchFamily="18" charset="0"/>
                <a:cs typeface="Times New Roman" panose="02020603050405020304" pitchFamily="18" charset="0"/>
              </a:rPr>
              <a:t> и голосоведения. </a:t>
            </a:r>
            <a:endParaRPr lang="ru-RU" sz="2000" dirty="0" smtClean="0">
              <a:solidFill>
                <a:schemeClr val="accent1">
                  <a:lumMod val="50000"/>
                </a:schemeClr>
              </a:solidFill>
              <a:latin typeface="Times New Roman" panose="02020603050405020304" pitchFamily="18" charset="0"/>
              <a:cs typeface="Times New Roman" panose="02020603050405020304" pitchFamily="18" charset="0"/>
            </a:endParaRPr>
          </a:p>
          <a:p>
            <a:pPr algn="just"/>
            <a:endParaRPr lang="ru-RU" sz="2000" dirty="0" smtClean="0">
              <a:solidFill>
                <a:schemeClr val="accent1">
                  <a:lumMod val="50000"/>
                </a:schemeClr>
              </a:solidFill>
              <a:latin typeface="Times New Roman" panose="02020603050405020304" pitchFamily="18" charset="0"/>
              <a:cs typeface="Times New Roman" panose="02020603050405020304" pitchFamily="18" charset="0"/>
            </a:endParaRPr>
          </a:p>
          <a:p>
            <a:pPr algn="just"/>
            <a:r>
              <a:rPr lang="ru-RU" sz="2000" dirty="0" smtClean="0">
                <a:solidFill>
                  <a:schemeClr val="accent1">
                    <a:lumMod val="50000"/>
                  </a:schemeClr>
                </a:solidFill>
                <a:latin typeface="Times New Roman" panose="02020603050405020304" pitchFamily="18" charset="0"/>
                <a:cs typeface="Times New Roman" panose="02020603050405020304" pitchFamily="18" charset="0"/>
              </a:rPr>
              <a:t>6</a:t>
            </a:r>
            <a:r>
              <a:rPr lang="ru-RU" sz="2000" dirty="0">
                <a:solidFill>
                  <a:schemeClr val="accent1">
                    <a:lumMod val="50000"/>
                  </a:schemeClr>
                </a:solidFill>
                <a:latin typeface="Times New Roman" panose="02020603050405020304" pitchFamily="18" charset="0"/>
                <a:cs typeface="Times New Roman" panose="02020603050405020304" pitchFamily="18" charset="0"/>
              </a:rPr>
              <a:t>. </a:t>
            </a:r>
            <a:r>
              <a:rPr lang="ru-RU" sz="2000" dirty="0" smtClean="0">
                <a:solidFill>
                  <a:schemeClr val="accent1">
                    <a:lumMod val="50000"/>
                  </a:schemeClr>
                </a:solidFill>
                <a:latin typeface="Times New Roman" panose="02020603050405020304" pitchFamily="18" charset="0"/>
                <a:cs typeface="Times New Roman" panose="02020603050405020304" pitchFamily="18" charset="0"/>
              </a:rPr>
              <a:t>Развитие </a:t>
            </a:r>
            <a:r>
              <a:rPr lang="ru-RU" sz="2000" dirty="0">
                <a:solidFill>
                  <a:schemeClr val="accent1">
                    <a:lumMod val="50000"/>
                  </a:schemeClr>
                </a:solidFill>
                <a:latin typeface="Times New Roman" panose="02020603050405020304" pitchFamily="18" charset="0"/>
                <a:cs typeface="Times New Roman" panose="02020603050405020304" pitchFamily="18" charset="0"/>
              </a:rPr>
              <a:t>просодической стороны речи. </a:t>
            </a:r>
            <a:endParaRPr lang="ru-RU" sz="2000" dirty="0" smtClean="0">
              <a:solidFill>
                <a:schemeClr val="accent1">
                  <a:lumMod val="50000"/>
                </a:schemeClr>
              </a:solidFill>
              <a:latin typeface="Times New Roman" panose="02020603050405020304" pitchFamily="18" charset="0"/>
              <a:cs typeface="Times New Roman" panose="02020603050405020304" pitchFamily="18" charset="0"/>
            </a:endParaRPr>
          </a:p>
          <a:p>
            <a:pPr algn="just"/>
            <a:endParaRPr lang="ru-RU" sz="2000" dirty="0">
              <a:solidFill>
                <a:schemeClr val="accent1">
                  <a:lumMod val="50000"/>
                </a:schemeClr>
              </a:solidFill>
              <a:latin typeface="Times New Roman" panose="02020603050405020304" pitchFamily="18" charset="0"/>
              <a:cs typeface="Times New Roman" panose="02020603050405020304" pitchFamily="18" charset="0"/>
            </a:endParaRPr>
          </a:p>
          <a:p>
            <a:pPr algn="just"/>
            <a:r>
              <a:rPr lang="ru-RU" sz="2000" dirty="0" smtClean="0">
                <a:solidFill>
                  <a:schemeClr val="accent1">
                    <a:lumMod val="50000"/>
                  </a:schemeClr>
                </a:solidFill>
                <a:latin typeface="Times New Roman" panose="02020603050405020304" pitchFamily="18" charset="0"/>
                <a:cs typeface="Times New Roman" panose="02020603050405020304" pitchFamily="18" charset="0"/>
              </a:rPr>
              <a:t>7</a:t>
            </a:r>
            <a:r>
              <a:rPr lang="ru-RU" sz="2000" dirty="0">
                <a:solidFill>
                  <a:schemeClr val="accent1">
                    <a:lumMod val="50000"/>
                  </a:schemeClr>
                </a:solidFill>
                <a:latin typeface="Times New Roman" panose="02020603050405020304" pitchFamily="18" charset="0"/>
                <a:cs typeface="Times New Roman" panose="02020603050405020304" pitchFamily="18" charset="0"/>
              </a:rPr>
              <a:t>. </a:t>
            </a:r>
            <a:r>
              <a:rPr lang="ru-RU" sz="2000" dirty="0" smtClean="0">
                <a:solidFill>
                  <a:schemeClr val="accent1">
                    <a:lumMod val="50000"/>
                  </a:schemeClr>
                </a:solidFill>
                <a:latin typeface="Times New Roman" panose="02020603050405020304" pitchFamily="18" charset="0"/>
                <a:cs typeface="Times New Roman" panose="02020603050405020304" pitchFamily="18" charset="0"/>
              </a:rPr>
              <a:t>Развитие </a:t>
            </a:r>
            <a:r>
              <a:rPr lang="ru-RU" sz="2000" dirty="0">
                <a:solidFill>
                  <a:schemeClr val="accent1">
                    <a:lumMod val="50000"/>
                  </a:schemeClr>
                </a:solidFill>
                <a:latin typeface="Times New Roman" panose="02020603050405020304" pitchFamily="18" charset="0"/>
                <a:cs typeface="Times New Roman" panose="02020603050405020304" pitchFamily="18" charset="0"/>
              </a:rPr>
              <a:t>планирующей функции речи.</a:t>
            </a:r>
          </a:p>
        </p:txBody>
      </p:sp>
    </p:spTree>
    <p:extLst>
      <p:ext uri="{BB962C8B-B14F-4D97-AF65-F5344CB8AC3E}">
        <p14:creationId xmlns:p14="http://schemas.microsoft.com/office/powerpoint/2010/main" val="25251116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763688" y="332656"/>
            <a:ext cx="5256584" cy="646331"/>
          </a:xfrm>
          <a:prstGeom prst="rect">
            <a:avLst/>
          </a:prstGeom>
        </p:spPr>
        <p:style>
          <a:lnRef idx="3">
            <a:schemeClr val="lt1"/>
          </a:lnRef>
          <a:fillRef idx="1">
            <a:schemeClr val="accent1"/>
          </a:fillRef>
          <a:effectRef idx="1">
            <a:schemeClr val="accent1"/>
          </a:effectRef>
          <a:fontRef idx="minor">
            <a:schemeClr val="lt1"/>
          </a:fontRef>
        </p:style>
        <p:txBody>
          <a:bodyPr wrap="square">
            <a:spAutoFit/>
          </a:bodyPr>
          <a:lstStyle/>
          <a:p>
            <a:pPr algn="ctr"/>
            <a:r>
              <a:rPr lang="ru-RU" dirty="0"/>
              <a:t>Торможение патологических </a:t>
            </a:r>
            <a:r>
              <a:rPr lang="ru-RU" dirty="0" err="1"/>
              <a:t>речедвигательных</a:t>
            </a:r>
            <a:r>
              <a:rPr lang="ru-RU" dirty="0"/>
              <a:t> стереотипов</a:t>
            </a:r>
          </a:p>
        </p:txBody>
      </p:sp>
      <p:sp>
        <p:nvSpPr>
          <p:cNvPr id="3" name="Прямоугольник 2"/>
          <p:cNvSpPr/>
          <p:nvPr/>
        </p:nvSpPr>
        <p:spPr>
          <a:xfrm>
            <a:off x="449796" y="1916832"/>
            <a:ext cx="7884368" cy="3477875"/>
          </a:xfrm>
          <a:prstGeom prst="rect">
            <a:avLst/>
          </a:prstGeom>
        </p:spPr>
        <p:txBody>
          <a:bodyPr wrap="square">
            <a:spAutoFit/>
          </a:bodyPr>
          <a:lstStyle/>
          <a:p>
            <a:pPr marL="285750" indent="-285750">
              <a:buFont typeface="Arial" panose="020B0604020202020204" pitchFamily="34" charset="0"/>
              <a:buChar char="•"/>
            </a:pPr>
            <a:r>
              <a:rPr lang="ru-RU" sz="2000" dirty="0">
                <a:solidFill>
                  <a:schemeClr val="accent1">
                    <a:lumMod val="50000"/>
                  </a:schemeClr>
                </a:solidFill>
                <a:latin typeface="Times New Roman" panose="02020603050405020304" pitchFamily="18" charset="0"/>
                <a:cs typeface="Times New Roman" panose="02020603050405020304" pitchFamily="18" charset="0"/>
              </a:rPr>
              <a:t>«режим молчания», </a:t>
            </a:r>
            <a:endParaRPr lang="ru-RU" sz="2000" dirty="0" smtClean="0">
              <a:solidFill>
                <a:schemeClr val="accent1">
                  <a:lumMod val="50000"/>
                </a:schemeClr>
              </a:solidFill>
              <a:latin typeface="Times New Roman" panose="02020603050405020304" pitchFamily="18" charset="0"/>
              <a:cs typeface="Times New Roman" panose="02020603050405020304" pitchFamily="18" charset="0"/>
            </a:endParaRPr>
          </a:p>
          <a:p>
            <a:endParaRPr lang="ru-RU" sz="2000" dirty="0" smtClean="0">
              <a:solidFill>
                <a:schemeClr val="accent1">
                  <a:lumMod val="50000"/>
                </a:schemeClr>
              </a:solidFill>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lang="ru-RU" sz="2000" dirty="0" smtClean="0">
                <a:solidFill>
                  <a:schemeClr val="accent1">
                    <a:lumMod val="50000"/>
                  </a:schemeClr>
                </a:solidFill>
                <a:latin typeface="Times New Roman" panose="02020603050405020304" pitchFamily="18" charset="0"/>
                <a:cs typeface="Times New Roman" panose="02020603050405020304" pitchFamily="18" charset="0"/>
              </a:rPr>
              <a:t>«</a:t>
            </a:r>
            <a:r>
              <a:rPr lang="ru-RU" sz="2000" dirty="0">
                <a:solidFill>
                  <a:schemeClr val="accent1">
                    <a:lumMod val="50000"/>
                  </a:schemeClr>
                </a:solidFill>
                <a:latin typeface="Times New Roman" panose="02020603050405020304" pitchFamily="18" charset="0"/>
                <a:cs typeface="Times New Roman" panose="02020603050405020304" pitchFamily="18" charset="0"/>
              </a:rPr>
              <a:t>режим ограничения речи», </a:t>
            </a:r>
            <a:endParaRPr lang="ru-RU" sz="2000" dirty="0" smtClean="0">
              <a:solidFill>
                <a:schemeClr val="accent1">
                  <a:lumMod val="50000"/>
                </a:schemeClr>
              </a:solidFill>
              <a:latin typeface="Times New Roman" panose="02020603050405020304" pitchFamily="18" charset="0"/>
              <a:cs typeface="Times New Roman" panose="02020603050405020304" pitchFamily="18" charset="0"/>
            </a:endParaRPr>
          </a:p>
          <a:p>
            <a:endParaRPr lang="ru-RU" sz="2000" dirty="0" smtClean="0">
              <a:solidFill>
                <a:schemeClr val="accent1">
                  <a:lumMod val="50000"/>
                </a:schemeClr>
              </a:solidFill>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lang="ru-RU" sz="2000" dirty="0" smtClean="0">
                <a:solidFill>
                  <a:schemeClr val="accent1">
                    <a:lumMod val="50000"/>
                  </a:schemeClr>
                </a:solidFill>
                <a:latin typeface="Times New Roman" panose="02020603050405020304" pitchFamily="18" charset="0"/>
                <a:cs typeface="Times New Roman" panose="02020603050405020304" pitchFamily="18" charset="0"/>
              </a:rPr>
              <a:t>«</a:t>
            </a:r>
            <a:r>
              <a:rPr lang="ru-RU" sz="2000" dirty="0">
                <a:solidFill>
                  <a:schemeClr val="accent1">
                    <a:lumMod val="50000"/>
                  </a:schemeClr>
                </a:solidFill>
                <a:latin typeface="Times New Roman" panose="02020603050405020304" pitchFamily="18" charset="0"/>
                <a:cs typeface="Times New Roman" panose="02020603050405020304" pitchFamily="18" charset="0"/>
              </a:rPr>
              <a:t>щадящий речевой режим», </a:t>
            </a:r>
            <a:endParaRPr lang="ru-RU" sz="2000" dirty="0" smtClean="0">
              <a:solidFill>
                <a:schemeClr val="accent1">
                  <a:lumMod val="50000"/>
                </a:schemeClr>
              </a:solidFill>
              <a:latin typeface="Times New Roman" panose="02020603050405020304" pitchFamily="18" charset="0"/>
              <a:cs typeface="Times New Roman" panose="02020603050405020304" pitchFamily="18" charset="0"/>
            </a:endParaRPr>
          </a:p>
          <a:p>
            <a:endParaRPr lang="ru-RU" sz="2000" dirty="0" smtClean="0">
              <a:solidFill>
                <a:schemeClr val="accent1">
                  <a:lumMod val="50000"/>
                </a:schemeClr>
              </a:solidFill>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lang="ru-RU" sz="2000" dirty="0" smtClean="0">
                <a:solidFill>
                  <a:schemeClr val="accent1">
                    <a:lumMod val="50000"/>
                  </a:schemeClr>
                </a:solidFill>
                <a:latin typeface="Times New Roman" panose="02020603050405020304" pitchFamily="18" charset="0"/>
                <a:cs typeface="Times New Roman" panose="02020603050405020304" pitchFamily="18" charset="0"/>
              </a:rPr>
              <a:t>«</a:t>
            </a:r>
            <a:r>
              <a:rPr lang="ru-RU" sz="2000" dirty="0">
                <a:solidFill>
                  <a:schemeClr val="accent1">
                    <a:lumMod val="50000"/>
                  </a:schemeClr>
                </a:solidFill>
                <a:latin typeface="Times New Roman" panose="02020603050405020304" pitchFamily="18" charset="0"/>
                <a:cs typeface="Times New Roman" panose="02020603050405020304" pitchFamily="18" charset="0"/>
              </a:rPr>
              <a:t>специальный охранительный режим». </a:t>
            </a:r>
            <a:endParaRPr lang="ru-RU" sz="2000" dirty="0" smtClean="0">
              <a:solidFill>
                <a:schemeClr val="accent1">
                  <a:lumMod val="50000"/>
                </a:schemeClr>
              </a:solidFill>
              <a:latin typeface="Times New Roman" panose="02020603050405020304" pitchFamily="18" charset="0"/>
              <a:cs typeface="Times New Roman" panose="02020603050405020304" pitchFamily="18" charset="0"/>
            </a:endParaRPr>
          </a:p>
          <a:p>
            <a:endParaRPr lang="ru-RU" sz="2000" dirty="0">
              <a:solidFill>
                <a:schemeClr val="accent1">
                  <a:lumMod val="50000"/>
                </a:schemeClr>
              </a:solidFill>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lang="ru-RU" sz="2000" dirty="0" smtClean="0">
                <a:solidFill>
                  <a:schemeClr val="accent1">
                    <a:lumMod val="50000"/>
                  </a:schemeClr>
                </a:solidFill>
                <a:latin typeface="Times New Roman" panose="02020603050405020304" pitchFamily="18" charset="0"/>
                <a:cs typeface="Times New Roman" panose="02020603050405020304" pitchFamily="18" charset="0"/>
              </a:rPr>
              <a:t>Организация </a:t>
            </a:r>
            <a:r>
              <a:rPr lang="ru-RU" sz="2000" dirty="0">
                <a:solidFill>
                  <a:schemeClr val="accent1">
                    <a:lumMod val="50000"/>
                  </a:schemeClr>
                </a:solidFill>
                <a:latin typeface="Times New Roman" panose="02020603050405020304" pitchFamily="18" charset="0"/>
                <a:cs typeface="Times New Roman" panose="02020603050405020304" pitchFamily="18" charset="0"/>
              </a:rPr>
              <a:t>и длительность этих режимов существенно зависит от возраста заикающихся, типа учреждения, в котором проводится коррекционная работа, и опыта логопеда.</a:t>
            </a:r>
          </a:p>
        </p:txBody>
      </p:sp>
    </p:spTree>
    <p:extLst>
      <p:ext uri="{BB962C8B-B14F-4D97-AF65-F5344CB8AC3E}">
        <p14:creationId xmlns:p14="http://schemas.microsoft.com/office/powerpoint/2010/main" val="368751133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267744" y="332656"/>
            <a:ext cx="4406014" cy="369332"/>
          </a:xfrm>
          <a:prstGeom prst="rect">
            <a:avLst/>
          </a:prstGeom>
        </p:spPr>
        <p:style>
          <a:lnRef idx="3">
            <a:schemeClr val="lt1"/>
          </a:lnRef>
          <a:fillRef idx="1">
            <a:schemeClr val="accent1"/>
          </a:fillRef>
          <a:effectRef idx="1">
            <a:schemeClr val="accent1"/>
          </a:effectRef>
          <a:fontRef idx="minor">
            <a:schemeClr val="lt1"/>
          </a:fontRef>
        </p:style>
        <p:txBody>
          <a:bodyPr wrap="none">
            <a:spAutoFit/>
          </a:bodyPr>
          <a:lstStyle/>
          <a:p>
            <a:r>
              <a:rPr lang="ru-RU" dirty="0"/>
              <a:t>«Специальный охранительный режим»</a:t>
            </a:r>
          </a:p>
        </p:txBody>
      </p:sp>
      <p:sp>
        <p:nvSpPr>
          <p:cNvPr id="3" name="Прямоугольник 2"/>
          <p:cNvSpPr/>
          <p:nvPr/>
        </p:nvSpPr>
        <p:spPr>
          <a:xfrm>
            <a:off x="294287" y="1700808"/>
            <a:ext cx="8352927" cy="2862322"/>
          </a:xfrm>
          <a:prstGeom prst="rect">
            <a:avLst/>
          </a:prstGeom>
        </p:spPr>
        <p:txBody>
          <a:bodyPr wrap="square">
            <a:spAutoFit/>
          </a:bodyPr>
          <a:lstStyle/>
          <a:p>
            <a:pPr algn="just"/>
            <a:r>
              <a:rPr lang="ru-RU" dirty="0">
                <a:solidFill>
                  <a:schemeClr val="accent1">
                    <a:lumMod val="50000"/>
                  </a:schemeClr>
                </a:solidFill>
                <a:latin typeface="Times New Roman" panose="02020603050405020304" pitchFamily="18" charset="0"/>
                <a:cs typeface="Times New Roman" panose="02020603050405020304" pitchFamily="18" charset="0"/>
              </a:rPr>
              <a:t>Четкий распорядок дня, что в целом ритмизирует деятельность всех функций организма и способствует их нормализации. </a:t>
            </a:r>
            <a:endParaRPr lang="ru-RU" dirty="0" smtClean="0">
              <a:solidFill>
                <a:schemeClr val="accent1">
                  <a:lumMod val="50000"/>
                </a:schemeClr>
              </a:solidFill>
              <a:latin typeface="Times New Roman" panose="02020603050405020304" pitchFamily="18" charset="0"/>
              <a:cs typeface="Times New Roman" panose="02020603050405020304" pitchFamily="18" charset="0"/>
            </a:endParaRPr>
          </a:p>
          <a:p>
            <a:pPr algn="just"/>
            <a:endParaRPr lang="ru-RU" dirty="0">
              <a:solidFill>
                <a:schemeClr val="accent1">
                  <a:lumMod val="50000"/>
                </a:schemeClr>
              </a:solidFill>
              <a:latin typeface="Times New Roman" panose="02020603050405020304" pitchFamily="18" charset="0"/>
              <a:cs typeface="Times New Roman" panose="02020603050405020304" pitchFamily="18" charset="0"/>
            </a:endParaRPr>
          </a:p>
          <a:p>
            <a:pPr algn="just"/>
            <a:r>
              <a:rPr lang="ru-RU" dirty="0" smtClean="0">
                <a:solidFill>
                  <a:schemeClr val="accent1">
                    <a:lumMod val="50000"/>
                  </a:schemeClr>
                </a:solidFill>
                <a:latin typeface="Times New Roman" panose="02020603050405020304" pitchFamily="18" charset="0"/>
                <a:cs typeface="Times New Roman" panose="02020603050405020304" pitchFamily="18" charset="0"/>
              </a:rPr>
              <a:t>Заикающимся </a:t>
            </a:r>
            <a:r>
              <a:rPr lang="ru-RU" dirty="0">
                <a:solidFill>
                  <a:schemeClr val="accent1">
                    <a:lumMod val="50000"/>
                  </a:schemeClr>
                </a:solidFill>
                <a:latin typeface="Times New Roman" panose="02020603050405020304" pitchFamily="18" charset="0"/>
                <a:cs typeface="Times New Roman" panose="02020603050405020304" pitchFamily="18" charset="0"/>
              </a:rPr>
              <a:t>предлагается большее количество часов для отдыха, с дополнительными часами сна, рекомендуется употреблять с пищей достаточное количество витаминов. </a:t>
            </a:r>
            <a:endParaRPr lang="ru-RU" dirty="0" smtClean="0">
              <a:solidFill>
                <a:schemeClr val="accent1">
                  <a:lumMod val="50000"/>
                </a:schemeClr>
              </a:solidFill>
              <a:latin typeface="Times New Roman" panose="02020603050405020304" pitchFamily="18" charset="0"/>
              <a:cs typeface="Times New Roman" panose="02020603050405020304" pitchFamily="18" charset="0"/>
            </a:endParaRPr>
          </a:p>
          <a:p>
            <a:pPr algn="just"/>
            <a:endParaRPr lang="ru-RU" dirty="0">
              <a:solidFill>
                <a:schemeClr val="accent1">
                  <a:lumMod val="50000"/>
                </a:schemeClr>
              </a:solidFill>
              <a:latin typeface="Times New Roman" panose="02020603050405020304" pitchFamily="18" charset="0"/>
              <a:cs typeface="Times New Roman" panose="02020603050405020304" pitchFamily="18" charset="0"/>
            </a:endParaRPr>
          </a:p>
          <a:p>
            <a:pPr algn="just"/>
            <a:r>
              <a:rPr lang="ru-RU" dirty="0" smtClean="0">
                <a:solidFill>
                  <a:schemeClr val="accent1">
                    <a:lumMod val="50000"/>
                  </a:schemeClr>
                </a:solidFill>
                <a:latin typeface="Times New Roman" panose="02020603050405020304" pitchFamily="18" charset="0"/>
                <a:cs typeface="Times New Roman" panose="02020603050405020304" pitchFamily="18" charset="0"/>
              </a:rPr>
              <a:t>Речевое </a:t>
            </a:r>
            <a:r>
              <a:rPr lang="ru-RU" dirty="0">
                <a:solidFill>
                  <a:schemeClr val="accent1">
                    <a:lumMod val="50000"/>
                  </a:schemeClr>
                </a:solidFill>
                <a:latin typeface="Times New Roman" panose="02020603050405020304" pitchFamily="18" charset="0"/>
                <a:cs typeface="Times New Roman" panose="02020603050405020304" pitchFamily="18" charset="0"/>
              </a:rPr>
              <a:t>общение с родителями, персоналом и другими детьми должно быть ограничено. Вербальное общение ребенка становится элементарным по форме. </a:t>
            </a:r>
            <a:endParaRPr lang="ru-RU" dirty="0" smtClean="0">
              <a:solidFill>
                <a:schemeClr val="accent1">
                  <a:lumMod val="50000"/>
                </a:schemeClr>
              </a:solidFill>
              <a:latin typeface="Times New Roman" panose="02020603050405020304" pitchFamily="18" charset="0"/>
              <a:cs typeface="Times New Roman" panose="02020603050405020304" pitchFamily="18" charset="0"/>
            </a:endParaRPr>
          </a:p>
          <a:p>
            <a:pPr algn="just"/>
            <a:endParaRPr lang="ru-RU" dirty="0"/>
          </a:p>
        </p:txBody>
      </p:sp>
    </p:spTree>
    <p:extLst>
      <p:ext uri="{BB962C8B-B14F-4D97-AF65-F5344CB8AC3E}">
        <p14:creationId xmlns:p14="http://schemas.microsoft.com/office/powerpoint/2010/main" val="230775867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23528" y="1052736"/>
            <a:ext cx="7848872" cy="2585323"/>
          </a:xfrm>
          <a:prstGeom prst="rect">
            <a:avLst/>
          </a:prstGeom>
        </p:spPr>
        <p:txBody>
          <a:bodyPr wrap="square">
            <a:spAutoFit/>
          </a:bodyPr>
          <a:lstStyle/>
          <a:p>
            <a:r>
              <a:rPr lang="ru-RU" u="sng" dirty="0" smtClean="0">
                <a:solidFill>
                  <a:schemeClr val="accent1">
                    <a:lumMod val="50000"/>
                  </a:schemeClr>
                </a:solidFill>
                <a:latin typeface="Times New Roman" panose="02020603050405020304" pitchFamily="18" charset="0"/>
                <a:cs typeface="Times New Roman" panose="02020603050405020304" pitchFamily="18" charset="0"/>
              </a:rPr>
              <a:t>Рекомендуется </a:t>
            </a:r>
            <a:r>
              <a:rPr lang="ru-RU" u="sng" dirty="0">
                <a:solidFill>
                  <a:schemeClr val="accent1">
                    <a:lumMod val="50000"/>
                  </a:schemeClr>
                </a:solidFill>
                <a:latin typeface="Times New Roman" panose="02020603050405020304" pitchFamily="18" charset="0"/>
                <a:cs typeface="Times New Roman" panose="02020603050405020304" pitchFamily="18" charset="0"/>
              </a:rPr>
              <a:t>организация специальных игр-«молчанок». </a:t>
            </a:r>
          </a:p>
          <a:p>
            <a:endParaRPr lang="ru-RU" dirty="0">
              <a:solidFill>
                <a:schemeClr val="accent1">
                  <a:lumMod val="50000"/>
                </a:schemeClr>
              </a:solidFill>
              <a:latin typeface="Times New Roman" panose="02020603050405020304" pitchFamily="18" charset="0"/>
              <a:cs typeface="Times New Roman" panose="02020603050405020304" pitchFamily="18" charset="0"/>
            </a:endParaRPr>
          </a:p>
          <a:p>
            <a:r>
              <a:rPr lang="ru-RU" dirty="0">
                <a:solidFill>
                  <a:schemeClr val="accent1">
                    <a:lumMod val="50000"/>
                  </a:schemeClr>
                </a:solidFill>
                <a:latin typeface="Times New Roman" panose="02020603050405020304" pitchFamily="18" charset="0"/>
                <a:cs typeface="Times New Roman" panose="02020603050405020304" pitchFamily="18" charset="0"/>
              </a:rPr>
              <a:t>Оптимальным временем проведения режима молчания является 10-14 дней. Режим ограничения речи может плавно переходить в щадящий речевой режим, во время которого речевая активность ребенка постепенно увеличивается. У подростков и взрослых заикающихся режим ограничения речи может протекать в виде полного молчания. В период ограничения речи как дети, так и взрослые заикающиеся, активно используют техники невербального общения.</a:t>
            </a:r>
          </a:p>
        </p:txBody>
      </p:sp>
      <p:pic>
        <p:nvPicPr>
          <p:cNvPr id="3" name="Рисунок 2"/>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2288085" y="4293096"/>
            <a:ext cx="3919758" cy="2204864"/>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48333878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339752" y="332656"/>
            <a:ext cx="4292137" cy="369332"/>
          </a:xfrm>
          <a:prstGeom prst="rect">
            <a:avLst/>
          </a:prstGeom>
        </p:spPr>
        <p:style>
          <a:lnRef idx="3">
            <a:schemeClr val="lt1"/>
          </a:lnRef>
          <a:fillRef idx="1">
            <a:schemeClr val="accent1"/>
          </a:fillRef>
          <a:effectRef idx="1">
            <a:schemeClr val="accent1"/>
          </a:effectRef>
          <a:fontRef idx="minor">
            <a:schemeClr val="lt1"/>
          </a:fontRef>
        </p:style>
        <p:txBody>
          <a:bodyPr wrap="none">
            <a:spAutoFit/>
          </a:bodyPr>
          <a:lstStyle/>
          <a:p>
            <a:r>
              <a:rPr lang="ru-RU" dirty="0"/>
              <a:t>Регуляция эмоционального состояния</a:t>
            </a:r>
          </a:p>
        </p:txBody>
      </p:sp>
      <p:sp>
        <p:nvSpPr>
          <p:cNvPr id="3" name="Прямоугольник 2"/>
          <p:cNvSpPr/>
          <p:nvPr/>
        </p:nvSpPr>
        <p:spPr>
          <a:xfrm>
            <a:off x="323528" y="1556792"/>
            <a:ext cx="7899028" cy="3693319"/>
          </a:xfrm>
          <a:prstGeom prst="rect">
            <a:avLst/>
          </a:prstGeom>
        </p:spPr>
        <p:txBody>
          <a:bodyPr wrap="square">
            <a:spAutoFit/>
          </a:bodyPr>
          <a:lstStyle/>
          <a:p>
            <a:pPr marL="285750" indent="-285750">
              <a:buFont typeface="Wingdings" panose="05000000000000000000" pitchFamily="2" charset="2"/>
              <a:buChar char="q"/>
            </a:pPr>
            <a:r>
              <a:rPr lang="ru-RU" dirty="0">
                <a:solidFill>
                  <a:schemeClr val="accent1">
                    <a:lumMod val="50000"/>
                  </a:schemeClr>
                </a:solidFill>
                <a:latin typeface="Times New Roman" panose="02020603050405020304" pitchFamily="18" charset="0"/>
                <a:cs typeface="Times New Roman" panose="02020603050405020304" pitchFamily="18" charset="0"/>
              </a:rPr>
              <a:t>Регуляцию эмоционального состояния у заикающихся связывают главным образом с нормализацией мышечного напряжения. </a:t>
            </a:r>
            <a:endParaRPr lang="ru-RU" dirty="0" smtClean="0">
              <a:solidFill>
                <a:schemeClr val="accent1">
                  <a:lumMod val="50000"/>
                </a:schemeClr>
              </a:solidFill>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q"/>
            </a:pPr>
            <a:endParaRPr lang="ru-RU" dirty="0">
              <a:solidFill>
                <a:schemeClr val="accent1">
                  <a:lumMod val="50000"/>
                </a:schemeClr>
              </a:solidFill>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q"/>
            </a:pPr>
            <a:r>
              <a:rPr lang="ru-RU" dirty="0" smtClean="0">
                <a:solidFill>
                  <a:schemeClr val="accent1">
                    <a:lumMod val="50000"/>
                  </a:schemeClr>
                </a:solidFill>
                <a:latin typeface="Times New Roman" panose="02020603050405020304" pitchFamily="18" charset="0"/>
                <a:cs typeface="Times New Roman" panose="02020603050405020304" pitchFamily="18" charset="0"/>
              </a:rPr>
              <a:t>В </a:t>
            </a:r>
            <a:r>
              <a:rPr lang="ru-RU" dirty="0">
                <a:solidFill>
                  <a:schemeClr val="accent1">
                    <a:lumMod val="50000"/>
                  </a:schemeClr>
                </a:solidFill>
                <a:latin typeface="Times New Roman" panose="02020603050405020304" pitchFamily="18" charset="0"/>
                <a:cs typeface="Times New Roman" panose="02020603050405020304" pitchFamily="18" charset="0"/>
              </a:rPr>
              <a:t>работе с заикающимися используются техники аутогенной тренировки. Основным методическим приемом аутогенной тренировки является расширенная формула спокойствия, которая включает в себя мышечную релаксацию и регуляцию вегетативных функций. </a:t>
            </a:r>
            <a:endParaRPr lang="ru-RU" dirty="0" smtClean="0">
              <a:solidFill>
                <a:schemeClr val="accent1">
                  <a:lumMod val="50000"/>
                </a:schemeClr>
              </a:solidFill>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q"/>
            </a:pPr>
            <a:endParaRPr lang="ru-RU" dirty="0">
              <a:solidFill>
                <a:schemeClr val="accent1">
                  <a:lumMod val="50000"/>
                </a:schemeClr>
              </a:solidFill>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q"/>
            </a:pPr>
            <a:r>
              <a:rPr lang="ru-RU" dirty="0" smtClean="0">
                <a:solidFill>
                  <a:schemeClr val="accent1">
                    <a:lumMod val="50000"/>
                  </a:schemeClr>
                </a:solidFill>
                <a:latin typeface="Times New Roman" panose="02020603050405020304" pitchFamily="18" charset="0"/>
                <a:cs typeface="Times New Roman" panose="02020603050405020304" pitchFamily="18" charset="0"/>
              </a:rPr>
              <a:t>Методика </a:t>
            </a:r>
            <a:r>
              <a:rPr lang="ru-RU" dirty="0">
                <a:solidFill>
                  <a:schemeClr val="accent1">
                    <a:lumMod val="50000"/>
                  </a:schemeClr>
                </a:solidFill>
                <a:latin typeface="Times New Roman" panose="02020603050405020304" pitchFamily="18" charset="0"/>
                <a:cs typeface="Times New Roman" panose="02020603050405020304" pitchFamily="18" charset="0"/>
              </a:rPr>
              <a:t>проведения аутогенной тренировки существенно зависит от возраста заикающихся. Для взрослых заикающихся рекомендуется овладение специализированной аутогенной тренировкой в полном ее объеме, в то время как дети дошкольного возраста овладевают, как правило, лишь элементами мышечной релаксации (игровые упражнения).</a:t>
            </a:r>
          </a:p>
        </p:txBody>
      </p:sp>
    </p:spTree>
    <p:extLst>
      <p:ext uri="{BB962C8B-B14F-4D97-AF65-F5344CB8AC3E}">
        <p14:creationId xmlns:p14="http://schemas.microsoft.com/office/powerpoint/2010/main" val="237437404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23528" y="1412776"/>
            <a:ext cx="8208912" cy="1631216"/>
          </a:xfrm>
          <a:prstGeom prst="rect">
            <a:avLst/>
          </a:prstGeom>
        </p:spPr>
        <p:txBody>
          <a:bodyPr wrap="square">
            <a:spAutoFit/>
          </a:bodyPr>
          <a:lstStyle/>
          <a:p>
            <a:r>
              <a:rPr lang="ru-RU" sz="2000" dirty="0">
                <a:solidFill>
                  <a:schemeClr val="accent1">
                    <a:lumMod val="50000"/>
                  </a:schemeClr>
                </a:solidFill>
                <a:latin typeface="Times New Roman" panose="02020603050405020304" pitchFamily="18" charset="0"/>
                <a:cs typeface="Times New Roman" panose="02020603050405020304" pitchFamily="18" charset="0"/>
              </a:rPr>
              <a:t>Занятия по релаксации — это не обособленные упражнения. Они являются неотъемлемой частью всего курса занятий по коррекции речи. Такие занятия проводятся регулярно, 2-3 раза в день (утром, днем и вечером). Желательно, чтобы формулы расслабления предшествовали ночному сну ребенка.</a:t>
            </a:r>
          </a:p>
        </p:txBody>
      </p:sp>
      <p:pic>
        <p:nvPicPr>
          <p:cNvPr id="3" name="Рисунок 2"/>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3491880" y="3645024"/>
            <a:ext cx="4320480" cy="288176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215323546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23528" y="2132856"/>
            <a:ext cx="8532440" cy="1477328"/>
          </a:xfrm>
          <a:prstGeom prst="rect">
            <a:avLst/>
          </a:prstGeom>
        </p:spPr>
        <p:txBody>
          <a:bodyPr wrap="square">
            <a:spAutoFit/>
          </a:bodyPr>
          <a:lstStyle/>
          <a:p>
            <a:r>
              <a:rPr lang="ru-RU" dirty="0">
                <a:solidFill>
                  <a:schemeClr val="accent1">
                    <a:lumMod val="50000"/>
                  </a:schemeClr>
                </a:solidFill>
                <a:latin typeface="Times New Roman" panose="02020603050405020304" pitchFamily="18" charset="0"/>
                <a:cs typeface="Times New Roman" panose="02020603050405020304" pitchFamily="18" charset="0"/>
              </a:rPr>
              <a:t>Аутогенная тренировка, используемая в работе с </a:t>
            </a:r>
            <a:r>
              <a:rPr lang="ru-RU" dirty="0" smtClean="0">
                <a:solidFill>
                  <a:schemeClr val="accent1">
                    <a:lumMod val="50000"/>
                  </a:schemeClr>
                </a:solidFill>
                <a:latin typeface="Times New Roman" panose="02020603050405020304" pitchFamily="18" charset="0"/>
                <a:cs typeface="Times New Roman" panose="02020603050405020304" pitchFamily="18" charset="0"/>
              </a:rPr>
              <a:t>заикающимися, </a:t>
            </a:r>
            <a:r>
              <a:rPr lang="ru-RU" dirty="0">
                <a:solidFill>
                  <a:schemeClr val="accent1">
                    <a:lumMod val="50000"/>
                  </a:schemeClr>
                </a:solidFill>
                <a:latin typeface="Times New Roman" panose="02020603050405020304" pitchFamily="18" charset="0"/>
                <a:cs typeface="Times New Roman" panose="02020603050405020304" pitchFamily="18" charset="0"/>
              </a:rPr>
              <a:t>должна быть специализированной. В процессе аутогенной тренировки вырабатываются навыки релаксации мышц, в которых наблюдается патологическое напряжение (дыхательные мышцы, мышцы верхнего плечевого пояса, глотки, нижней челюсти, губ, языка). </a:t>
            </a:r>
            <a:endParaRPr lang="ru-RU" dirty="0" smtClean="0">
              <a:solidFill>
                <a:schemeClr val="accent1">
                  <a:lumMod val="50000"/>
                </a:schemeClr>
              </a:solidFill>
              <a:latin typeface="Times New Roman" panose="02020603050405020304" pitchFamily="18" charset="0"/>
              <a:cs typeface="Times New Roman" panose="02020603050405020304" pitchFamily="18" charset="0"/>
            </a:endParaRPr>
          </a:p>
          <a:p>
            <a:endParaRPr lang="ru-RU" dirty="0">
              <a:solidFill>
                <a:schemeClr val="accent1">
                  <a:lumMod val="50000"/>
                </a:schemeClr>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01441303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95536" y="1916832"/>
            <a:ext cx="8136904" cy="2585323"/>
          </a:xfrm>
          <a:prstGeom prst="rect">
            <a:avLst/>
          </a:prstGeom>
        </p:spPr>
        <p:txBody>
          <a:bodyPr wrap="square">
            <a:spAutoFit/>
          </a:bodyPr>
          <a:lstStyle/>
          <a:p>
            <a:r>
              <a:rPr lang="ru-RU" dirty="0">
                <a:solidFill>
                  <a:schemeClr val="accent1">
                    <a:lumMod val="50000"/>
                  </a:schemeClr>
                </a:solidFill>
                <a:latin typeface="Times New Roman" panose="02020603050405020304" pitchFamily="18" charset="0"/>
                <a:cs typeface="Times New Roman" panose="02020603050405020304" pitchFamily="18" charset="0"/>
              </a:rPr>
              <a:t>При овладении приемами мышечного расслабления снижается эмоциональное напряжение. Речь на этом фоне протекает, как правило, без судорожных запинок. Специфическим для заикающихся приемом аутогенной тренировки является прием мысленного представления ситуации, трудной для речевого общения (разговор по телефону, выступление перед аудиторией и пр.). </a:t>
            </a:r>
          </a:p>
          <a:p>
            <a:endParaRPr lang="ru-RU" dirty="0">
              <a:solidFill>
                <a:schemeClr val="accent1">
                  <a:lumMod val="50000"/>
                </a:schemeClr>
              </a:solidFill>
              <a:latin typeface="Times New Roman" panose="02020603050405020304" pitchFamily="18" charset="0"/>
              <a:cs typeface="Times New Roman" panose="02020603050405020304" pitchFamily="18" charset="0"/>
            </a:endParaRPr>
          </a:p>
          <a:p>
            <a:r>
              <a:rPr lang="ru-RU" dirty="0">
                <a:solidFill>
                  <a:schemeClr val="accent1">
                    <a:lumMod val="50000"/>
                  </a:schemeClr>
                </a:solidFill>
                <a:latin typeface="Times New Roman" panose="02020603050405020304" pitchFamily="18" charset="0"/>
                <a:cs typeface="Times New Roman" panose="02020603050405020304" pitchFamily="18" charset="0"/>
              </a:rPr>
              <a:t>Затем путем реализации расширенной формулы спокойствия заикающиеся расслабляются и успокаиваются. На этом фоне заикающиеся тренируют устную речь, которая по содержанию характерна для данной ситуации.</a:t>
            </a:r>
          </a:p>
        </p:txBody>
      </p:sp>
    </p:spTree>
    <p:extLst>
      <p:ext uri="{BB962C8B-B14F-4D97-AF65-F5344CB8AC3E}">
        <p14:creationId xmlns:p14="http://schemas.microsoft.com/office/powerpoint/2010/main" val="3591465070"/>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Эркер">
  <a:themeElements>
    <a:clrScheme name="Эркер">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Эркер">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Эркер">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TM10001105[[fn=Урожай]]</Template>
  <TotalTime>124</TotalTime>
  <Words>1100</Words>
  <Application>Microsoft Office PowerPoint</Application>
  <PresentationFormat>Экран (4:3)</PresentationFormat>
  <Paragraphs>118</Paragraphs>
  <Slides>17</Slides>
  <Notes>2</Notes>
  <HiddenSlides>0</HiddenSlides>
  <MMClips>2</MMClips>
  <ScaleCrop>false</ScaleCrop>
  <HeadingPairs>
    <vt:vector size="6" baseType="variant">
      <vt:variant>
        <vt:lpstr>Использованные шрифты</vt:lpstr>
      </vt:variant>
      <vt:variant>
        <vt:i4>6</vt:i4>
      </vt:variant>
      <vt:variant>
        <vt:lpstr>Тема</vt:lpstr>
      </vt:variant>
      <vt:variant>
        <vt:i4>1</vt:i4>
      </vt:variant>
      <vt:variant>
        <vt:lpstr>Заголовки слайдов</vt:lpstr>
      </vt:variant>
      <vt:variant>
        <vt:i4>17</vt:i4>
      </vt:variant>
    </vt:vector>
  </HeadingPairs>
  <TitlesOfParts>
    <vt:vector size="24" baseType="lpstr">
      <vt:lpstr>Arial</vt:lpstr>
      <vt:lpstr>Calibri</vt:lpstr>
      <vt:lpstr>Century Schoolbook</vt:lpstr>
      <vt:lpstr>Times New Roman</vt:lpstr>
      <vt:lpstr>Wingdings</vt:lpstr>
      <vt:lpstr>Wingdings 2</vt:lpstr>
      <vt:lpstr>Эркер</vt:lpstr>
      <vt:lpstr>Технологии в работе с детьми  с заиканием</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Екатерина</dc:creator>
  <cp:lastModifiedBy>kalinka2klin@gmail.com</cp:lastModifiedBy>
  <cp:revision>20</cp:revision>
  <dcterms:created xsi:type="dcterms:W3CDTF">2017-06-02T22:38:51Z</dcterms:created>
  <dcterms:modified xsi:type="dcterms:W3CDTF">2023-02-08T19:09:16Z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NXPowerLiteLastOptimized">
    <vt:lpwstr>2632490</vt:lpwstr>
  </property>
  <property fmtid="{D5CDD505-2E9C-101B-9397-08002B2CF9AE}" pid="3" name="NXPowerLiteSettings">
    <vt:lpwstr>F7000400038000</vt:lpwstr>
  </property>
  <property fmtid="{D5CDD505-2E9C-101B-9397-08002B2CF9AE}" pid="4" name="NXPowerLiteVersion">
    <vt:lpwstr>S9.2.0</vt:lpwstr>
  </property>
</Properties>
</file>