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78" r:id="rId9"/>
    <p:sldId id="263" r:id="rId10"/>
    <p:sldId id="264" r:id="rId11"/>
    <p:sldId id="265" r:id="rId12"/>
    <p:sldId id="267" r:id="rId13"/>
    <p:sldId id="268" r:id="rId14"/>
    <p:sldId id="266" r:id="rId15"/>
    <p:sldId id="269" r:id="rId16"/>
    <p:sldId id="273" r:id="rId17"/>
    <p:sldId id="270" r:id="rId18"/>
    <p:sldId id="271" r:id="rId19"/>
    <p:sldId id="272" r:id="rId20"/>
    <p:sldId id="274" r:id="rId21"/>
    <p:sldId id="275" r:id="rId22"/>
    <p:sldId id="276" r:id="rId23"/>
    <p:sldId id="277" r:id="rId24"/>
    <p:sldId id="279" r:id="rId25"/>
    <p:sldId id="280" r:id="rId26"/>
    <p:sldId id="281" r:id="rId27"/>
    <p:sldId id="282" r:id="rId28"/>
    <p:sldId id="284" r:id="rId29"/>
    <p:sldId id="285" r:id="rId30"/>
    <p:sldId id="283" r:id="rId31"/>
    <p:sldId id="286" r:id="rId32"/>
    <p:sldId id="287" r:id="rId33"/>
    <p:sldId id="288" r:id="rId34"/>
    <p:sldId id="293" r:id="rId35"/>
    <p:sldId id="291" r:id="rId36"/>
    <p:sldId id="290" r:id="rId37"/>
    <p:sldId id="289" r:id="rId38"/>
    <p:sldId id="294" r:id="rId39"/>
    <p:sldId id="292" r:id="rId40"/>
    <p:sldId id="295" r:id="rId4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10" autoAdjust="0"/>
    <p:restoredTop sz="92377" autoAdjust="0"/>
  </p:normalViewPr>
  <p:slideViewPr>
    <p:cSldViewPr>
      <p:cViewPr varScale="1">
        <p:scale>
          <a:sx n="67" d="100"/>
          <a:sy n="67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058E466-DADC-4F61-B3A7-72D23CFD0C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D06E37-FF99-4393-8C7B-A27CE5D93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26FC695-A56F-4B50-867D-59036CB3B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8E6C0-32C6-436A-854C-5D8177E9DA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6459EBF-76EF-4FDF-A11C-64F0FFF3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6CC861-F86D-4B79-BA3A-6C04E3D4BB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90FB5-FBE6-4297-A8CB-004757924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06C2F4-8047-49F8-B301-545AD1E0D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E53F39-2192-4FBA-BE43-248A3F3CD9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5FFF2-374D-4E18-B58B-D27BD22A5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45B4D-12BE-49A0-ABBA-0B67041838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794FFE5-8F53-49EC-A3EB-FF4182C7FD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5.xml"/><Relationship Id="rId5" Type="http://schemas.openxmlformats.org/officeDocument/2006/relationships/slide" Target="slide27.xml"/><Relationship Id="rId4" Type="http://schemas.openxmlformats.org/officeDocument/2006/relationships/slide" Target="slide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25.jpeg"/><Relationship Id="rId4" Type="http://schemas.openxmlformats.org/officeDocument/2006/relationships/image" Target="../media/image40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endParaRPr lang="ru-RU"/>
          </a:p>
          <a:p>
            <a:endParaRPr lang="ru-RU"/>
          </a:p>
          <a:p>
            <a:endParaRPr lang="ru-RU"/>
          </a:p>
          <a:p>
            <a:r>
              <a:rPr lang="ru-RU" sz="6600" b="1">
                <a:solidFill>
                  <a:srgbClr val="663300"/>
                </a:solidFill>
              </a:rPr>
              <a:t>ПЕРВАЯ МИРОВАЯ ВОЙНА</a:t>
            </a:r>
          </a:p>
          <a:p>
            <a:r>
              <a:rPr lang="ru-RU" sz="6600" b="1">
                <a:solidFill>
                  <a:srgbClr val="663300"/>
                </a:solidFill>
              </a:rPr>
              <a:t>1914-1918 гг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ПЛАНЫ СТОРОН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pic>
        <p:nvPicPr>
          <p:cNvPr id="11269" name="Picture 5" descr="планы сторо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1916113"/>
            <a:ext cx="6561138" cy="4724400"/>
          </a:xfrm>
          <a:prstGeom prst="rect">
            <a:avLst/>
          </a:prstGeom>
          <a:noFill/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50825" y="668338"/>
            <a:ext cx="87137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000"/>
              <a:t> </a:t>
            </a:r>
            <a:r>
              <a:rPr lang="ru-RU" sz="2000" b="1"/>
              <a:t>1/8  часть германской армии будет противостоять России</a:t>
            </a:r>
          </a:p>
          <a:p>
            <a:pPr>
              <a:buFontTx/>
              <a:buChar char="•"/>
            </a:pPr>
            <a:r>
              <a:rPr lang="ru-RU" sz="2000" b="1"/>
              <a:t> после разгрома Франции, вся мощь Германии будет брошена на Россию.</a:t>
            </a:r>
          </a:p>
          <a:p>
            <a:pPr>
              <a:buFontTx/>
              <a:buChar char="•"/>
            </a:pPr>
            <a:r>
              <a:rPr lang="ru-RU" sz="2000" b="1"/>
              <a:t> Т.О. Германия сможет избежать войны на два фронта..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ХОД ВОЙНЫ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graphicFrame>
        <p:nvGraphicFramePr>
          <p:cNvPr id="12325" name="Group 37"/>
          <p:cNvGraphicFramePr>
            <a:graphicFrameLocks noGrp="1"/>
          </p:cNvGraphicFramePr>
          <p:nvPr/>
        </p:nvGraphicFramePr>
        <p:xfrm>
          <a:off x="0" y="620713"/>
          <a:ext cx="9144000" cy="5960745"/>
        </p:xfrm>
        <a:graphic>
          <a:graphicData uri="http://schemas.openxmlformats.org/drawingml/2006/table">
            <a:tbl>
              <a:tblPr/>
              <a:tblGrid>
                <a:gridCol w="1116013"/>
                <a:gridCol w="3095625"/>
                <a:gridCol w="4932362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дата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Западный фронт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Восточный фронт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9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1914 г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Август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сентябрь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Начало осуществление плана Шлиффена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Вступление в войну  Османской империи (на стороне Германии)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Битва на р. Марне. Отход германских войск до реки Эна.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Наступление русских войск в Восточной Пруссии и Голиции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Переброска войск с Западного фронта 20.08. армия генерала Ренненкампфа нанесла поражение немцам под Гумбиненном.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2-я армия ген. Самсонова двигалась навстречу Ренненкампфу.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Поражение Самсонова в Восточной Пруссии. Армия Ренненкампфа вытеснена из Восточной Пруссии.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Галиции русские войска заняли г. Львов, блокировали крепость Перемышль.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ИТОГИ 1914 года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pic>
        <p:nvPicPr>
          <p:cNvPr id="14341" name="Picture 5" descr="Карта Европы 1914г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/>
          <a:stretch>
            <a:fillRect/>
          </a:stretch>
        </p:blipFill>
        <p:spPr bwMode="auto">
          <a:xfrm>
            <a:off x="0" y="473075"/>
            <a:ext cx="9144000" cy="6384925"/>
          </a:xfrm>
          <a:prstGeom prst="rect">
            <a:avLst/>
          </a:prstGeom>
          <a:noFill/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692275" y="1268413"/>
            <a:ext cx="3592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Основной фронт – Западный.</a:t>
            </a:r>
          </a:p>
          <a:p>
            <a:endParaRPr lang="ru-RU" b="1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592138" y="2008188"/>
            <a:ext cx="69056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Цели Германии – молниеносно разбить разбить Францию,</a:t>
            </a:r>
          </a:p>
          <a:p>
            <a:r>
              <a:rPr lang="ru-RU" b="1"/>
              <a:t>не допустить войны на два фронта (план Шлиффена)</a:t>
            </a:r>
          </a:p>
          <a:p>
            <a:endParaRPr lang="ru-RU" b="1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971550" y="4889500"/>
            <a:ext cx="7848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/>
              <a:t>Провал плана Шлиффена. Германия вынуждена  вести войну на два фронта. На Западном фронте германские войска вынуждены перейти к позиционной войне </a:t>
            </a:r>
          </a:p>
          <a:p>
            <a:endParaRPr lang="ru-RU" sz="2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ИТОГИ 1914 года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pic>
        <p:nvPicPr>
          <p:cNvPr id="15364" name="Picture 4" descr="рус сол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5175"/>
            <a:ext cx="9144000" cy="57816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/>
              <a:t>1915</a:t>
            </a:r>
            <a:r>
              <a:rPr lang="ru-RU"/>
              <a:t> г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sp>
        <p:nvSpPr>
          <p:cNvPr id="13350" name="Text Box 38"/>
          <p:cNvSpPr txBox="1">
            <a:spLocks noChangeArrowheads="1"/>
          </p:cNvSpPr>
          <p:nvPr/>
        </p:nvSpPr>
        <p:spPr bwMode="auto">
          <a:xfrm>
            <a:off x="303213" y="784225"/>
            <a:ext cx="84455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/>
              <a:t>Планы Германии:</a:t>
            </a:r>
          </a:p>
          <a:p>
            <a:pPr>
              <a:buFontTx/>
              <a:buChar char="•"/>
            </a:pPr>
            <a:r>
              <a:rPr lang="ru-RU" sz="2400" b="1"/>
              <a:t> основной удар – на Восточный фронт</a:t>
            </a:r>
          </a:p>
          <a:p>
            <a:pPr>
              <a:buFontTx/>
              <a:buChar char="•"/>
            </a:pPr>
            <a:r>
              <a:rPr lang="ru-RU" sz="2400" b="1"/>
              <a:t> Надежда на то, что можно принудить Россию выйти из войны</a:t>
            </a:r>
          </a:p>
        </p:txBody>
      </p:sp>
      <p:pic>
        <p:nvPicPr>
          <p:cNvPr id="13351" name="Picture 39" descr="фотоматериал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2492375"/>
            <a:ext cx="5327650" cy="39576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/>
              <a:t>1915</a:t>
            </a:r>
            <a:r>
              <a:rPr lang="ru-RU"/>
              <a:t> г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graphicFrame>
        <p:nvGraphicFramePr>
          <p:cNvPr id="16416" name="Group 32"/>
          <p:cNvGraphicFramePr>
            <a:graphicFrameLocks noGrp="1"/>
          </p:cNvGraphicFramePr>
          <p:nvPr/>
        </p:nvGraphicFramePr>
        <p:xfrm>
          <a:off x="0" y="454025"/>
          <a:ext cx="9144000" cy="11398251"/>
        </p:xfrm>
        <a:graphic>
          <a:graphicData uri="http://schemas.openxmlformats.org/drawingml/2006/table">
            <a:tbl>
              <a:tblPr/>
              <a:tblGrid>
                <a:gridCol w="1116013"/>
                <a:gridCol w="3600450"/>
                <a:gridCol w="4427537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дата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Западный фронт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Восточный фронт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1915 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апрель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июнь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Первая газовая атака. Германия применила хлор под Ипром (Бельгия)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Вступление в войну Италии (на стороне Антанты)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Направление главного удара германских войск – Галиция.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районе Горлицы немцы прорвали фронт русской армии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Отступление русских к границе 1914 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402" name="Picture 18" descr="Рукопашная в ходе газовой ата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3556000"/>
            <a:ext cx="4030662" cy="28400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/>
              <a:t>1915</a:t>
            </a:r>
            <a:r>
              <a:rPr lang="ru-RU"/>
              <a:t> г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graphicFrame>
        <p:nvGraphicFramePr>
          <p:cNvPr id="20503" name="Group 23"/>
          <p:cNvGraphicFramePr>
            <a:graphicFrameLocks noGrp="1"/>
          </p:cNvGraphicFramePr>
          <p:nvPr/>
        </p:nvGraphicFramePr>
        <p:xfrm>
          <a:off x="0" y="454025"/>
          <a:ext cx="9144000" cy="11398251"/>
        </p:xfrm>
        <a:graphic>
          <a:graphicData uri="http://schemas.openxmlformats.org/drawingml/2006/table">
            <a:tbl>
              <a:tblPr/>
              <a:tblGrid>
                <a:gridCol w="1116013"/>
                <a:gridCol w="3600450"/>
                <a:gridCol w="4427537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дата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Западный фронт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Восточный фронт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Июль-август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Осень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Вступление в войну Болгарии (на стороне Тройственного союза) – образование Четверного союза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Начало морской блокады Великобритании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Бои в Польше. Немцы взяли Варшаву.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Стабилизация фронта. Переход к позиционной войне.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504" name="Picture 24" descr="Монитор прибрежного действия РЕГЛАН, Англия, 1915 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86213"/>
            <a:ext cx="4687888" cy="2357437"/>
          </a:xfrm>
          <a:prstGeom prst="rect">
            <a:avLst/>
          </a:prstGeom>
          <a:noFill/>
        </p:spPr>
      </p:pic>
      <p:pic>
        <p:nvPicPr>
          <p:cNvPr id="20507" name="Picture 27" descr="250px-Русская_трёхдюймовка_на_фронт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2924175"/>
            <a:ext cx="4427537" cy="31035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/>
              <a:t>1915</a:t>
            </a:r>
            <a:r>
              <a:rPr lang="ru-RU"/>
              <a:t> г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pic>
        <p:nvPicPr>
          <p:cNvPr id="17432" name="Picture 24" descr="Восточный фронт 1915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11125"/>
            <a:ext cx="9144000" cy="6884988"/>
          </a:xfrm>
          <a:prstGeom prst="rect">
            <a:avLst/>
          </a:prstGeom>
          <a:noFill/>
        </p:spPr>
      </p:pic>
      <p:sp>
        <p:nvSpPr>
          <p:cNvPr id="17433" name="Text Box 25"/>
          <p:cNvSpPr txBox="1">
            <a:spLocks noChangeArrowheads="1"/>
          </p:cNvSpPr>
          <p:nvPr/>
        </p:nvSpPr>
        <p:spPr bwMode="auto">
          <a:xfrm>
            <a:off x="3184525" y="-107950"/>
            <a:ext cx="33702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Итоги 1915 года</a:t>
            </a: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1619250" y="1843088"/>
            <a:ext cx="481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/>
              <a:t>Основной фронт –Восточный.</a:t>
            </a:r>
          </a:p>
        </p:txBody>
      </p:sp>
      <p:sp>
        <p:nvSpPr>
          <p:cNvPr id="17435" name="Rectangle 27"/>
          <p:cNvSpPr>
            <a:spLocks noChangeArrowheads="1"/>
          </p:cNvSpPr>
          <p:nvPr/>
        </p:nvSpPr>
        <p:spPr bwMode="auto">
          <a:xfrm>
            <a:off x="539750" y="2565400"/>
            <a:ext cx="7272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/>
              <a:t>Цели Германии –Вывести Россию из войны)</a:t>
            </a:r>
          </a:p>
        </p:txBody>
      </p:sp>
      <p:sp>
        <p:nvSpPr>
          <p:cNvPr id="17436" name="Text Box 28"/>
          <p:cNvSpPr txBox="1">
            <a:spLocks noChangeArrowheads="1"/>
          </p:cNvSpPr>
          <p:nvPr/>
        </p:nvSpPr>
        <p:spPr bwMode="auto">
          <a:xfrm>
            <a:off x="663575" y="4672013"/>
            <a:ext cx="8229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/>
              <a:t>Россия из войны не вышла.  Война приняла затяжной характер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/>
              <a:t>1916</a:t>
            </a:r>
            <a:r>
              <a:rPr lang="ru-RU"/>
              <a:t> г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827088" y="692150"/>
            <a:ext cx="72929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400" b="1"/>
              <a:t> Планы Германии:</a:t>
            </a:r>
          </a:p>
          <a:p>
            <a:r>
              <a:rPr lang="ru-RU" sz="2400" b="1"/>
              <a:t>главный удар – на Западном фронте</a:t>
            </a:r>
          </a:p>
          <a:p>
            <a:pPr>
              <a:buFontTx/>
              <a:buChar char="•"/>
            </a:pPr>
            <a:r>
              <a:rPr lang="ru-RU" sz="2400" b="1"/>
              <a:t> Подготовка к наступлению англо-французских войск</a:t>
            </a:r>
          </a:p>
          <a:p>
            <a:pPr>
              <a:buFontTx/>
              <a:buChar char="•"/>
            </a:pPr>
            <a:endParaRPr lang="ru-RU" sz="2400" b="1"/>
          </a:p>
          <a:p>
            <a:pPr>
              <a:buFontTx/>
              <a:buChar char="•"/>
            </a:pPr>
            <a:endParaRPr lang="ru-RU" sz="2400" b="1"/>
          </a:p>
          <a:p>
            <a:endParaRPr lang="ru-RU" sz="2400"/>
          </a:p>
        </p:txBody>
      </p:sp>
      <p:pic>
        <p:nvPicPr>
          <p:cNvPr id="18456" name="Picture 24" descr="ФРАНЦУЗСКАЯ АРТИЛЛЕР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2247900"/>
            <a:ext cx="6121400" cy="4418013"/>
          </a:xfrm>
          <a:prstGeom prst="rect">
            <a:avLst/>
          </a:prstGeom>
          <a:noFill/>
        </p:spPr>
      </p:pic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0" y="5805488"/>
            <a:ext cx="29606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Французская артиллерия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/>
              <a:t>1916</a:t>
            </a:r>
            <a:r>
              <a:rPr lang="ru-RU"/>
              <a:t> г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graphicFrame>
        <p:nvGraphicFramePr>
          <p:cNvPr id="19482" name="Group 26"/>
          <p:cNvGraphicFramePr>
            <a:graphicFrameLocks noGrp="1"/>
          </p:cNvGraphicFramePr>
          <p:nvPr/>
        </p:nvGraphicFramePr>
        <p:xfrm>
          <a:off x="0" y="454025"/>
          <a:ext cx="9144000" cy="6539865"/>
        </p:xfrm>
        <a:graphic>
          <a:graphicData uri="http://schemas.openxmlformats.org/drawingml/2006/table">
            <a:tbl>
              <a:tblPr/>
              <a:tblGrid>
                <a:gridCol w="1258888"/>
                <a:gridCol w="3457575"/>
                <a:gridCol w="4427537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дата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Западный фронт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Восточный фронт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Февраль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Июнь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июль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3" action="ppaction://hlinksldjump"/>
                        </a:rPr>
                        <a:t>Наступление Германии под Верденом.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4" action="ppaction://hlinksldjump"/>
                        </a:rPr>
                        <a:t>Ютландский морской бой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(31.05.1916)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Победа английского флота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Начало наступления англо-французских войск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5" action="ppaction://hlinksldjump"/>
                        </a:rPr>
                        <a:t>на реке Сомме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(1.07-18.11.1916)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6" action="ppaction://hlinksldjump"/>
                        </a:rPr>
                        <a:t>Брусиловский прорыв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(4 июля -13 августа 1916 г).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Поражение австро-венгерских войск. Переброска войск с Западного фронта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b="1">
                <a:solidFill>
                  <a:srgbClr val="663300"/>
                </a:solidFill>
              </a:rPr>
              <a:t>Военно-политические союзы </a:t>
            </a:r>
            <a:br>
              <a:rPr lang="ru-RU" b="1">
                <a:solidFill>
                  <a:srgbClr val="663300"/>
                </a:solidFill>
              </a:rPr>
            </a:br>
            <a:r>
              <a:rPr lang="ru-RU" b="1">
                <a:solidFill>
                  <a:srgbClr val="663300"/>
                </a:solidFill>
              </a:rPr>
              <a:t>накануне войны.</a:t>
            </a:r>
          </a:p>
          <a:p>
            <a:endParaRPr lang="ru-RU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95288" y="1628775"/>
            <a:ext cx="3240087" cy="1319213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663300"/>
                </a:solidFill>
              </a:rPr>
              <a:t>Антанта 1907 г.</a:t>
            </a:r>
          </a:p>
          <a:p>
            <a:pPr algn="ctr"/>
            <a:r>
              <a:rPr lang="ru-RU" sz="2400"/>
              <a:t>Англия, Франция, Россия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140200" y="1484313"/>
            <a:ext cx="4824413" cy="1806575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663300"/>
                </a:solidFill>
              </a:rPr>
              <a:t>Тройственный союз 1882 г.</a:t>
            </a:r>
          </a:p>
          <a:p>
            <a:pPr algn="ctr"/>
            <a:r>
              <a:rPr lang="ru-RU" sz="2400"/>
              <a:t>Германия, Австро-Венгрия</a:t>
            </a:r>
          </a:p>
          <a:p>
            <a:pPr algn="ctr"/>
            <a:r>
              <a:rPr lang="ru-RU" sz="2400"/>
              <a:t>             Италия.</a:t>
            </a: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H="1">
            <a:off x="1619250" y="908050"/>
            <a:ext cx="1728788" cy="649288"/>
          </a:xfrm>
          <a:prstGeom prst="line">
            <a:avLst/>
          </a:prstGeom>
          <a:noFill/>
          <a:ln w="9525">
            <a:solidFill>
              <a:srgbClr val="66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5003800" y="908050"/>
            <a:ext cx="1728788" cy="576263"/>
          </a:xfrm>
          <a:prstGeom prst="line">
            <a:avLst/>
          </a:prstGeom>
          <a:noFill/>
          <a:ln w="9525">
            <a:solidFill>
              <a:srgbClr val="66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6154" name="Picture 10" descr="начала 1 МВ"/>
          <p:cNvPicPr>
            <a:picLocks noChangeAspect="1" noChangeArrowheads="1"/>
          </p:cNvPicPr>
          <p:nvPr/>
        </p:nvPicPr>
        <p:blipFill>
          <a:blip r:embed="rId3" cstate="print"/>
          <a:srcRect l="1198" t="21745" r="65729" b="41138"/>
          <a:stretch>
            <a:fillRect/>
          </a:stretch>
        </p:blipFill>
        <p:spPr bwMode="auto">
          <a:xfrm>
            <a:off x="539750" y="3429000"/>
            <a:ext cx="3097213" cy="2655888"/>
          </a:xfrm>
          <a:prstGeom prst="rect">
            <a:avLst/>
          </a:prstGeom>
          <a:noFill/>
        </p:spPr>
      </p:pic>
      <p:pic>
        <p:nvPicPr>
          <p:cNvPr id="6155" name="Picture 11" descr="начала 1 МВ"/>
          <p:cNvPicPr>
            <a:picLocks noChangeAspect="1" noChangeArrowheads="1"/>
          </p:cNvPicPr>
          <p:nvPr/>
        </p:nvPicPr>
        <p:blipFill>
          <a:blip r:embed="rId3" cstate="print"/>
          <a:srcRect l="66536" t="23721" r="391" b="42264"/>
          <a:stretch>
            <a:fillRect/>
          </a:stretch>
        </p:blipFill>
        <p:spPr bwMode="auto">
          <a:xfrm>
            <a:off x="5219700" y="3573463"/>
            <a:ext cx="3240088" cy="254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«ВЕРДЕНСКАЯ МЯСОРУБКА»</a:t>
            </a:r>
          </a:p>
          <a:p>
            <a:r>
              <a:rPr lang="ru-RU" b="1">
                <a:solidFill>
                  <a:srgbClr val="663300"/>
                </a:solidFill>
              </a:rPr>
              <a:t>(21.02 -18.12. 1916 г)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0" y="1268413"/>
            <a:ext cx="88931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После беспрецедентного по мощности артиллерийского обстрела </a:t>
            </a:r>
            <a:r>
              <a:rPr lang="ru-RU" sz="2400" b="1">
                <a:solidFill>
                  <a:srgbClr val="663300"/>
                </a:solidFill>
              </a:rPr>
              <a:t>12 немецких дивизий</a:t>
            </a:r>
            <a:r>
              <a:rPr lang="ru-RU" sz="2400"/>
              <a:t> 21 февраля 1916 перешли в наступление. Немцы медленно продвигались вплоть до начала июля, но намеченных целей так и не добились. </a:t>
            </a:r>
          </a:p>
        </p:txBody>
      </p:sp>
      <p:pic>
        <p:nvPicPr>
          <p:cNvPr id="21510" name="Picture 6" descr="схема крепости Верде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2924175"/>
            <a:ext cx="5040312" cy="3673475"/>
          </a:xfrm>
          <a:prstGeom prst="rect">
            <a:avLst/>
          </a:prstGeom>
          <a:noFill/>
        </p:spPr>
      </p:pic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87313" y="2781300"/>
            <a:ext cx="3763962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После упорных боев с огромными потерями с обеих сторон </a:t>
            </a:r>
            <a:r>
              <a:rPr lang="ru-RU" sz="2400" b="1">
                <a:solidFill>
                  <a:srgbClr val="663300"/>
                </a:solidFill>
              </a:rPr>
              <a:t>немцам удалось продвинуться на 6-8 километров вперёд</a:t>
            </a:r>
            <a:r>
              <a:rPr lang="ru-RU" sz="2400"/>
              <a:t> и взять некоторые из фортов крепости, но их наступление было остановлено.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«ВЕРДЕНСКАЯ МЯСОРУБКА»</a:t>
            </a:r>
          </a:p>
          <a:p>
            <a:r>
              <a:rPr lang="ru-RU" b="1">
                <a:solidFill>
                  <a:srgbClr val="663300"/>
                </a:solidFill>
              </a:rPr>
              <a:t>(21.02 -18.12. 1916 г)</a:t>
            </a:r>
          </a:p>
          <a:p>
            <a:endParaRPr lang="ru-RU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4067175" y="1484313"/>
            <a:ext cx="4826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/>
              <a:t>Французы потеряли 350 тыс., немцы — 600 тыс. человек.</a:t>
            </a:r>
          </a:p>
          <a:p>
            <a:r>
              <a:rPr lang="ru-RU" sz="2400"/>
              <a:t>Здесь под Верденом впервые применялось новое оружие со стороны Германии — </a:t>
            </a:r>
            <a:r>
              <a:rPr lang="ru-RU" sz="2400" b="1">
                <a:solidFill>
                  <a:srgbClr val="663300"/>
                </a:solidFill>
              </a:rPr>
              <a:t>огнемёт</a:t>
            </a:r>
            <a:r>
              <a:rPr lang="ru-RU" sz="2400"/>
              <a:t>. </a:t>
            </a:r>
          </a:p>
        </p:txBody>
      </p:sp>
      <p:pic>
        <p:nvPicPr>
          <p:cNvPr id="22533" name="Picture 5" descr="немецкий огнемё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196975"/>
            <a:ext cx="3695700" cy="4759325"/>
          </a:xfrm>
          <a:prstGeom prst="rect">
            <a:avLst/>
          </a:prstGeom>
          <a:noFill/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376238" y="5969000"/>
            <a:ext cx="2124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немецкий огнемёт</a:t>
            </a:r>
          </a:p>
        </p:txBody>
      </p:sp>
      <p:pic>
        <p:nvPicPr>
          <p:cNvPr id="22535" name="Picture 7" descr="немецкие огнемёты под Вердено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575" y="3490913"/>
            <a:ext cx="5745163" cy="33670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«ВЕРДЕНСКАЯ МЯСОРУБКА»</a:t>
            </a:r>
          </a:p>
          <a:p>
            <a:r>
              <a:rPr lang="ru-RU" b="1">
                <a:solidFill>
                  <a:srgbClr val="663300"/>
                </a:solidFill>
              </a:rPr>
              <a:t>(21.02 -18.12. 1916 г)</a:t>
            </a:r>
            <a:endParaRPr lang="ru-RU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0" y="1341438"/>
            <a:ext cx="91440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В небе впервые были отработаны принципы ведения боевых действий самолётов — на стороне войск Антанты сражалась американская эскадрилия Лафае. </a:t>
            </a:r>
          </a:p>
          <a:p>
            <a:endParaRPr lang="ru-RU" sz="2400"/>
          </a:p>
          <a:p>
            <a:r>
              <a:rPr lang="ru-RU" sz="2400"/>
              <a:t>Немцы впервые </a:t>
            </a:r>
          </a:p>
          <a:p>
            <a:r>
              <a:rPr lang="ru-RU" sz="2400"/>
              <a:t>начали применять </a:t>
            </a:r>
          </a:p>
          <a:p>
            <a:r>
              <a:rPr lang="ru-RU" sz="2400"/>
              <a:t>самолёт-истребитель,</a:t>
            </a:r>
          </a:p>
          <a:p>
            <a:r>
              <a:rPr lang="ru-RU" sz="2400"/>
              <a:t> в котором стреляли</a:t>
            </a:r>
          </a:p>
          <a:p>
            <a:r>
              <a:rPr lang="ru-RU" sz="2400"/>
              <a:t> сквозь вращающийся</a:t>
            </a:r>
          </a:p>
          <a:p>
            <a:r>
              <a:rPr lang="ru-RU" sz="2400"/>
              <a:t> пропеллер, не </a:t>
            </a:r>
          </a:p>
          <a:p>
            <a:r>
              <a:rPr lang="ru-RU" sz="2400"/>
              <a:t>повреждая его.</a:t>
            </a:r>
          </a:p>
        </p:txBody>
      </p:sp>
      <p:pic>
        <p:nvPicPr>
          <p:cNvPr id="23557" name="Picture 5" descr="Альбатрос Б-2 - немецкий истребител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3411538"/>
            <a:ext cx="5940425" cy="3446462"/>
          </a:xfrm>
          <a:prstGeom prst="rect">
            <a:avLst/>
          </a:prstGeom>
          <a:noFill/>
        </p:spPr>
      </p:pic>
      <p:sp>
        <p:nvSpPr>
          <p:cNvPr id="23558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237288"/>
            <a:ext cx="900113" cy="28733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ЮТЛАНДСКИЙ БОЙ</a:t>
            </a:r>
          </a:p>
          <a:p>
            <a:r>
              <a:rPr lang="ru-RU" b="1">
                <a:solidFill>
                  <a:srgbClr val="663300"/>
                </a:solidFill>
              </a:rPr>
              <a:t>(31 мая – 1 июня 1916 г)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635375" y="1412875"/>
            <a:ext cx="518477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В Северное море и германский флот неожиданно встретился с британским возле датского побережья Ютландии. </a:t>
            </a:r>
          </a:p>
          <a:p>
            <a:r>
              <a:rPr lang="ru-RU" sz="2400"/>
              <a:t>Результат:  тяжелые потерям с обеих сторон: </a:t>
            </a:r>
          </a:p>
          <a:p>
            <a:pPr>
              <a:buFontTx/>
              <a:buChar char="•"/>
            </a:pPr>
            <a:r>
              <a:rPr lang="ru-RU" sz="2400"/>
              <a:t> англичане потеряли 14 кораблей, ок. 6800 человек убитыми, пленными и ранеными; </a:t>
            </a:r>
          </a:p>
          <a:p>
            <a:pPr>
              <a:buFontTx/>
              <a:buChar char="•"/>
            </a:pPr>
            <a:r>
              <a:rPr lang="ru-RU" sz="2400"/>
              <a:t> немцы, считавшие себя победителями, – 11 кораблей и ок. 3100 человек убитыми и ранеными.</a:t>
            </a:r>
          </a:p>
        </p:txBody>
      </p:sp>
      <p:pic>
        <p:nvPicPr>
          <p:cNvPr id="24582" name="Picture 6" descr="Ютландское с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268413"/>
            <a:ext cx="3194050" cy="51863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ЮТЛАНДСКИЙ БОЙ</a:t>
            </a:r>
          </a:p>
          <a:p>
            <a:r>
              <a:rPr lang="ru-RU" b="1">
                <a:solidFill>
                  <a:srgbClr val="663300"/>
                </a:solidFill>
              </a:rPr>
              <a:t>(31 мая – 1 июня 1916 г)</a:t>
            </a:r>
            <a:endParaRPr lang="ru-RU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447675" y="1341438"/>
            <a:ext cx="8228013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Результат:</a:t>
            </a:r>
          </a:p>
          <a:p>
            <a:pPr>
              <a:buFontTx/>
              <a:buChar char="•"/>
            </a:pPr>
            <a:r>
              <a:rPr lang="ru-RU" sz="2400"/>
              <a:t> англичане заставили немецкий флот отойти к Килю, где он был фактически блокирован.</a:t>
            </a:r>
          </a:p>
          <a:p>
            <a:pPr>
              <a:buFontTx/>
              <a:buChar char="•"/>
            </a:pPr>
            <a:r>
              <a:rPr lang="ru-RU" sz="2400"/>
              <a:t>  Германский флот в открытом море больше не появлялся, и владычицей морей оставалась Великобритания.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663575" y="38084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27655" name="Picture 7" descr="Ютландский бо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3306763"/>
            <a:ext cx="4710112" cy="3381375"/>
          </a:xfrm>
          <a:prstGeom prst="rect">
            <a:avLst/>
          </a:prstGeom>
          <a:noFill/>
        </p:spPr>
      </p:pic>
      <p:sp>
        <p:nvSpPr>
          <p:cNvPr id="27656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576263" cy="28733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БРУСИЛОВСКИЙ ПРОРЫВ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pic>
        <p:nvPicPr>
          <p:cNvPr id="28676" name="Picture 4" descr="brusilo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36838"/>
            <a:ext cx="2327275" cy="3524250"/>
          </a:xfrm>
          <a:prstGeom prst="rect">
            <a:avLst/>
          </a:prstGeom>
          <a:noFill/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323850" y="6165850"/>
            <a:ext cx="1695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А.А. Брусилов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2195513" y="2205038"/>
            <a:ext cx="7129462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Путем массирования сил и средств русское командование достигло </a:t>
            </a:r>
            <a:r>
              <a:rPr lang="ru-RU" sz="2400" b="1">
                <a:solidFill>
                  <a:srgbClr val="663300"/>
                </a:solidFill>
              </a:rPr>
              <a:t>превосходства</a:t>
            </a:r>
            <a:r>
              <a:rPr lang="ru-RU" sz="2400">
                <a:solidFill>
                  <a:srgbClr val="663300"/>
                </a:solidFill>
              </a:rPr>
              <a:t> </a:t>
            </a:r>
            <a:r>
              <a:rPr lang="ru-RU" sz="2400"/>
              <a:t>над противником на участках прорыва </a:t>
            </a:r>
            <a:r>
              <a:rPr lang="ru-RU" sz="2400" b="1">
                <a:solidFill>
                  <a:srgbClr val="663300"/>
                </a:solidFill>
              </a:rPr>
              <a:t>по пехоте в два раза и по артиллерии в полтора-два раза</a:t>
            </a:r>
            <a:r>
              <a:rPr lang="ru-RU" sz="2400">
                <a:solidFill>
                  <a:srgbClr val="663300"/>
                </a:solidFill>
              </a:rPr>
              <a:t>. </a:t>
            </a:r>
            <a:r>
              <a:rPr lang="ru-RU" sz="2400"/>
              <a:t>Русские артиллеристы, имея ограниченное количество орудий и снарядов, вели огонь не по площадям, а по целям.</a:t>
            </a:r>
          </a:p>
          <a:p>
            <a:r>
              <a:rPr lang="ru-RU" sz="2400"/>
              <a:t>   Идея Брусилова:</a:t>
            </a:r>
          </a:p>
          <a:p>
            <a:r>
              <a:rPr lang="ru-RU" sz="2400" b="1">
                <a:solidFill>
                  <a:srgbClr val="663300"/>
                </a:solidFill>
              </a:rPr>
              <a:t>Атаковать всем фронтом</a:t>
            </a:r>
            <a:r>
              <a:rPr lang="ru-RU" sz="2400"/>
              <a:t> (протяжённость 340 км), выделив 4 ударных участка (15-20 км).</a:t>
            </a:r>
          </a:p>
          <a:p>
            <a:r>
              <a:rPr lang="ru-RU" sz="2400"/>
              <a:t>Противник не смог определить направление главных ударов.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323850" y="692150"/>
            <a:ext cx="8229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Чтобы помочь французской и итальянской армиям, которые оказались к началу июня в критическом положении, Юго-Западный фронт перешел в наступление 4 июня 1916 года.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БРУСИЛОВСКИЙ ПРОРЫВ</a:t>
            </a:r>
          </a:p>
          <a:p>
            <a:endParaRPr lang="ru-RU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pic>
        <p:nvPicPr>
          <p:cNvPr id="29700" name="Picture 4" descr="Историческая карта Брусиловский проры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981075"/>
            <a:ext cx="5940425" cy="5876925"/>
          </a:xfrm>
          <a:prstGeom prst="rect">
            <a:avLst/>
          </a:prstGeom>
          <a:noFill/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0" y="549275"/>
            <a:ext cx="860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Результат:    8-я армия за 11 дней прошла 75 км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0" y="1196975"/>
            <a:ext cx="34925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663300"/>
                </a:solidFill>
              </a:rPr>
              <a:t>Это было первое  успешное наступление</a:t>
            </a:r>
          </a:p>
          <a:p>
            <a:r>
              <a:rPr lang="ru-RU" sz="2000" dirty="0"/>
              <a:t>Целого фронта в условиях позиционной войны.</a:t>
            </a:r>
          </a:p>
          <a:p>
            <a:endParaRPr lang="ru-RU" sz="2000" dirty="0"/>
          </a:p>
          <a:p>
            <a:r>
              <a:rPr lang="ru-RU" sz="2000" b="1" dirty="0">
                <a:solidFill>
                  <a:srgbClr val="663300"/>
                </a:solidFill>
              </a:rPr>
              <a:t>Другие фронты поддержки Брусилову не оказали.</a:t>
            </a:r>
          </a:p>
          <a:p>
            <a:r>
              <a:rPr lang="ru-RU" sz="2000" dirty="0"/>
              <a:t>Противник перебросил войска из под Вердена, Италии, Турции.</a:t>
            </a:r>
          </a:p>
          <a:p>
            <a:r>
              <a:rPr lang="ru-RU" sz="2000" dirty="0"/>
              <a:t>   К осени 1916 г, когда русских удалось остановить, ими уже было занято 25 тыс.км</a:t>
            </a:r>
          </a:p>
          <a:p>
            <a:r>
              <a:rPr lang="ru-RU" sz="2000" b="1" dirty="0">
                <a:solidFill>
                  <a:srgbClr val="663300"/>
                </a:solidFill>
              </a:rPr>
              <a:t>Потери:</a:t>
            </a:r>
          </a:p>
          <a:p>
            <a:r>
              <a:rPr lang="ru-RU" sz="2000" b="1" dirty="0">
                <a:solidFill>
                  <a:srgbClr val="663300"/>
                </a:solidFill>
              </a:rPr>
              <a:t>Противник: 1,5 </a:t>
            </a:r>
            <a:r>
              <a:rPr lang="ru-RU" sz="2000" b="1" dirty="0" err="1">
                <a:solidFill>
                  <a:srgbClr val="663300"/>
                </a:solidFill>
              </a:rPr>
              <a:t>млн</a:t>
            </a:r>
            <a:r>
              <a:rPr lang="ru-RU" sz="2000" b="1" dirty="0">
                <a:solidFill>
                  <a:srgbClr val="663300"/>
                </a:solidFill>
              </a:rPr>
              <a:t> чел</a:t>
            </a:r>
          </a:p>
          <a:p>
            <a:r>
              <a:rPr lang="ru-RU" sz="2000" b="1" dirty="0">
                <a:solidFill>
                  <a:srgbClr val="663300"/>
                </a:solidFill>
              </a:rPr>
              <a:t>Русские: 500 </a:t>
            </a:r>
            <a:r>
              <a:rPr lang="ru-RU" sz="2000" b="1" dirty="0" err="1">
                <a:solidFill>
                  <a:srgbClr val="663300"/>
                </a:solidFill>
              </a:rPr>
              <a:t>тыс</a:t>
            </a:r>
            <a:r>
              <a:rPr lang="ru-RU" sz="2000" b="1" dirty="0">
                <a:solidFill>
                  <a:srgbClr val="663300"/>
                </a:solidFill>
              </a:rPr>
              <a:t> чел</a:t>
            </a:r>
          </a:p>
        </p:txBody>
      </p:sp>
      <p:sp>
        <p:nvSpPr>
          <p:cNvPr id="29703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524625"/>
            <a:ext cx="755650" cy="3333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СРАЖЕНИЕ НА РЕКЕ СОММЕ</a:t>
            </a:r>
          </a:p>
          <a:p>
            <a:r>
              <a:rPr lang="ru-RU" b="1">
                <a:solidFill>
                  <a:srgbClr val="663300"/>
                </a:solidFill>
              </a:rPr>
              <a:t>(1.07.-18.11. 1916 г)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0" y="1268413"/>
            <a:ext cx="88931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Чтобы ослабить давление на Верден, 1 июля 1916 союзники нанесли </a:t>
            </a:r>
            <a:r>
              <a:rPr lang="ru-RU" sz="2400" b="1">
                <a:solidFill>
                  <a:srgbClr val="663300"/>
                </a:solidFill>
              </a:rPr>
              <a:t>контрудар на реке Сомма</a:t>
            </a:r>
            <a:r>
              <a:rPr lang="ru-RU" sz="2400"/>
              <a:t>, близ Бапома. </a:t>
            </a:r>
          </a:p>
        </p:txBody>
      </p:sp>
      <p:pic>
        <p:nvPicPr>
          <p:cNvPr id="30726" name="Picture 6" descr="Битва на Сомм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2041525"/>
            <a:ext cx="6227762" cy="4816475"/>
          </a:xfrm>
          <a:prstGeom prst="rect">
            <a:avLst/>
          </a:prstGeom>
          <a:noFill/>
        </p:spPr>
      </p:pic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179388" y="2276475"/>
            <a:ext cx="2592387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В течение четырех месяцев – вплоть до ноября – велись непрекращавшиеся атаки. </a:t>
            </a:r>
          </a:p>
          <a:p>
            <a:endParaRPr lang="ru-RU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СРАЖЕНИЕ НА РЕКЕ СОММЕ</a:t>
            </a:r>
          </a:p>
          <a:p>
            <a:r>
              <a:rPr lang="ru-RU" b="1">
                <a:solidFill>
                  <a:srgbClr val="663300"/>
                </a:solidFill>
              </a:rPr>
              <a:t>(1.07.-18.11. 1916 г)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pic>
        <p:nvPicPr>
          <p:cNvPr id="32775" name="Picture 7" descr="ТАНКИ времен Первой мировой войн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1949450"/>
            <a:ext cx="7366000" cy="4687888"/>
          </a:xfrm>
          <a:prstGeom prst="rect">
            <a:avLst/>
          </a:prstGeom>
          <a:noFill/>
        </p:spPr>
      </p:pic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323850" y="1358900"/>
            <a:ext cx="9036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В битве впервые в истории англичане использовали танки.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СРАЖЕНИЕ НА РЕКЕ СОММЕ</a:t>
            </a:r>
          </a:p>
          <a:p>
            <a:r>
              <a:rPr lang="ru-RU" b="1">
                <a:solidFill>
                  <a:srgbClr val="663300"/>
                </a:solidFill>
              </a:rPr>
              <a:t>(1.07.-18.11. 1916 г)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79388" y="1268413"/>
            <a:ext cx="871378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Англо-французские войска, потеряв ок. 800 тыс. человек, так и не смогли прорвать германский фронт. В декабре германское командование решило прекратить наступление, которое стоило жизни 300 000 немецких солдат. </a:t>
            </a:r>
          </a:p>
        </p:txBody>
      </p:sp>
      <p:pic>
        <p:nvPicPr>
          <p:cNvPr id="33797" name="Picture 5" descr="Битва на Сомме- наступательная операци19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3357563"/>
            <a:ext cx="3468687" cy="3241675"/>
          </a:xfrm>
          <a:prstGeom prst="rect">
            <a:avLst/>
          </a:prstGeom>
          <a:noFill/>
        </p:spPr>
      </p:pic>
      <p:pic>
        <p:nvPicPr>
          <p:cNvPr id="33798" name="Picture 6" descr="Битва на Сомме, 1916 - разбитые английские Mar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16300"/>
            <a:ext cx="5076825" cy="31670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pPr marL="609600" indent="-609600"/>
            <a:endParaRPr lang="ru-RU"/>
          </a:p>
          <a:p>
            <a:pPr marL="609600" indent="-609600"/>
            <a:r>
              <a:rPr lang="ru-RU" b="1">
                <a:solidFill>
                  <a:srgbClr val="663300"/>
                </a:solidFill>
              </a:rPr>
              <a:t>ПРИЧИНЫ ВОЙНЫ:</a:t>
            </a:r>
          </a:p>
          <a:p>
            <a:pPr marL="609600" indent="-609600" algn="l">
              <a:buFontTx/>
              <a:buAutoNum type="arabicPeriod"/>
            </a:pPr>
            <a:r>
              <a:rPr lang="ru-RU" sz="2400">
                <a:solidFill>
                  <a:srgbClr val="663300"/>
                </a:solidFill>
              </a:rPr>
              <a:t>Стремление к ослаблению государств-конкурентов в экономической и военной сферах, к разрешению путём войны политических и экономических противоречий сложившихся военных союзов</a:t>
            </a:r>
          </a:p>
          <a:p>
            <a:pPr marL="609600" indent="-609600" algn="l">
              <a:buFontTx/>
              <a:buAutoNum type="arabicPeriod"/>
            </a:pPr>
            <a:r>
              <a:rPr lang="ru-RU" sz="2400">
                <a:solidFill>
                  <a:srgbClr val="663300"/>
                </a:solidFill>
              </a:rPr>
              <a:t>Стремление к сохранению имеющихся и захвату новых колоний, господству, наживе</a:t>
            </a:r>
          </a:p>
          <a:p>
            <a:pPr marL="609600" indent="-609600" algn="l">
              <a:buFontTx/>
              <a:buAutoNum type="arabicPeriod"/>
            </a:pPr>
            <a:r>
              <a:rPr lang="ru-RU" sz="2400">
                <a:solidFill>
                  <a:srgbClr val="663300"/>
                </a:solidFill>
              </a:rPr>
              <a:t>Стремление разрешить с помощью войны внутренние проблемы.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pic>
        <p:nvPicPr>
          <p:cNvPr id="5125" name="Picture 5" descr="Ilja_Murome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3897313"/>
            <a:ext cx="6119812" cy="2960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endParaRPr lang="ru-RU"/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pic>
        <p:nvPicPr>
          <p:cNvPr id="31748" name="Picture 4" descr="Схема Брусиловского проры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2535238" y="-36513"/>
            <a:ext cx="38179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chemeClr val="bg1"/>
                </a:solidFill>
              </a:rPr>
              <a:t>ИТОГИ 1916 ГОДА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539750" y="3860800"/>
            <a:ext cx="8353425" cy="2647950"/>
          </a:xfrm>
          <a:prstGeom prst="rect">
            <a:avLst/>
          </a:prstGeom>
          <a:solidFill>
            <a:srgbClr val="6633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</a:rPr>
              <a:t>Кампания 1916 унесла более 1 млн. жизней, но не принесла ощутимых результатов ни одной из сторон.</a:t>
            </a:r>
          </a:p>
          <a:p>
            <a:r>
              <a:rPr lang="ru-RU" sz="2400" b="1">
                <a:solidFill>
                  <a:schemeClr val="bg1"/>
                </a:solidFill>
              </a:rPr>
              <a:t>В конце 1916 г Германия перешла к стратегической обороне.</a:t>
            </a:r>
          </a:p>
          <a:p>
            <a:r>
              <a:rPr lang="ru-RU" sz="2400" b="1">
                <a:solidFill>
                  <a:schemeClr val="bg1"/>
                </a:solidFill>
              </a:rPr>
              <a:t>На стопроне Антанты в войну вступила Румыния</a:t>
            </a:r>
          </a:p>
          <a:p>
            <a:endParaRPr lang="ru-RU" sz="24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1917 год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graphicFrame>
        <p:nvGraphicFramePr>
          <p:cNvPr id="34856" name="Group 40"/>
          <p:cNvGraphicFramePr>
            <a:graphicFrameLocks noGrp="1"/>
          </p:cNvGraphicFramePr>
          <p:nvPr/>
        </p:nvGraphicFramePr>
        <p:xfrm>
          <a:off x="0" y="692150"/>
          <a:ext cx="9144000" cy="6165851"/>
        </p:xfrm>
        <a:graphic>
          <a:graphicData uri="http://schemas.openxmlformats.org/drawingml/2006/table">
            <a:tbl>
              <a:tblPr/>
              <a:tblGrid>
                <a:gridCol w="1187450"/>
                <a:gridCol w="3960813"/>
                <a:gridCol w="3995737"/>
              </a:tblGrid>
              <a:tr h="798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дата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Западный фронт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Восточный фронт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Апрель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Июнь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Июль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осень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декабрь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Неудачное наступление французов под Аррасом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(бойня Нивеля)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Вступление в войну США на стороне Антанты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Английские войска пытаются прорвать фронт Германии в районе Ипра (до ноября 1917 г)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Нота Милюкова об участии в войне до победного конца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Неудачное наступление русских войск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Захват германскими войсками Риги, оккупация части Прибалтики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Перемирие между Россией и Германией (15.12.1917)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endParaRPr lang="ru-RU"/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pic>
        <p:nvPicPr>
          <p:cNvPr id="35844" name="Picture 4" descr="Восточный фронт19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887538" y="179388"/>
            <a:ext cx="3476625" cy="579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663300"/>
                </a:solidFill>
              </a:rPr>
              <a:t>ИТОГИ 1917 г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250825" y="1700213"/>
            <a:ext cx="4968875" cy="5035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Немцы имели достаточно оснований для оптимизма. Германское руководство использовало ослабление России, а затем и выход ее из войны для пополнения ресурсов. </a:t>
            </a:r>
            <a:r>
              <a:rPr lang="ru-RU" b="1"/>
              <a:t>Теперь оно могло перебросить восточную армию на запад и сосредоточить войска на главных направлениях наступления.</a:t>
            </a:r>
            <a:r>
              <a:rPr lang="ru-RU"/>
              <a:t> Союзники, не зная, откуда последует удар, были вынуждены укреплять позиции по всему фронту. Американская помощь запаздывала. Во Франции и Великобритании с угрожающей силой нарастали пораженческие настроения. 24 октября 1917 австро-венгерские войска </a:t>
            </a:r>
            <a:r>
              <a:rPr lang="ru-RU" b="1"/>
              <a:t>прорвали итальянский фронт под Капоретто и нанесли поражение итальянской армии.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1918 год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graphicFrame>
        <p:nvGraphicFramePr>
          <p:cNvPr id="36901" name="Group 37"/>
          <p:cNvGraphicFramePr>
            <a:graphicFrameLocks noGrp="1"/>
          </p:cNvGraphicFramePr>
          <p:nvPr/>
        </p:nvGraphicFramePr>
        <p:xfrm>
          <a:off x="0" y="620713"/>
          <a:ext cx="9144000" cy="5761038"/>
        </p:xfrm>
        <a:graphic>
          <a:graphicData uri="http://schemas.openxmlformats.org/drawingml/2006/table">
            <a:tbl>
              <a:tblPr/>
              <a:tblGrid>
                <a:gridCol w="1331913"/>
                <a:gridCol w="3455987"/>
                <a:gridCol w="4356100"/>
              </a:tblGrid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дата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Западный фронт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Восточный фронт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32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Зима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Март-июль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Сентябрь - ноябрь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Наступление войск Германии на парижском направлении, использование войск, переброшенных с Восточного фронта (Аррас, Марна)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Общее наступление войск Антанты. Поражение стран Четверного союза.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Компьенское перемирие (11.11)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Оккупация Бессарабии Румынией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</a:rPr>
                        <a:t>3 марта – Брестский мир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ИТОГИ ВОЙНЫ</a:t>
            </a:r>
            <a:endParaRPr lang="ru-RU"/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827088" y="692150"/>
            <a:ext cx="75088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/>
              <a:t>Брестский мир – март 1918 г</a:t>
            </a:r>
            <a:r>
              <a:rPr lang="ru-RU"/>
              <a:t>.                                 </a:t>
            </a:r>
          </a:p>
          <a:p>
            <a:r>
              <a:rPr lang="ru-RU" b="1"/>
              <a:t>Советская Россия                                                           Германия</a:t>
            </a:r>
          </a:p>
          <a:p>
            <a:endParaRPr lang="ru-RU"/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2484438" y="1557338"/>
            <a:ext cx="374332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400"/>
              <a:t>Германия оккупировала Польшу,Прибалтику, часть Белоруссии.</a:t>
            </a:r>
          </a:p>
          <a:p>
            <a:pPr>
              <a:buFontTx/>
              <a:buChar char="•"/>
            </a:pPr>
            <a:r>
              <a:rPr lang="ru-RU" sz="2400"/>
              <a:t>  Русская армия покидала Украину, Финляндию.</a:t>
            </a:r>
          </a:p>
          <a:p>
            <a:pPr>
              <a:buFontTx/>
              <a:buChar char="•"/>
            </a:pPr>
            <a:r>
              <a:rPr lang="ru-RU" sz="2400"/>
              <a:t>  Карс и Батум отходили Турции.</a:t>
            </a:r>
          </a:p>
          <a:p>
            <a:pPr>
              <a:buFontTx/>
              <a:buChar char="•"/>
            </a:pPr>
            <a:r>
              <a:rPr lang="ru-RU" sz="2400"/>
              <a:t>  Россия обязалась выплатить контрибуцию – 6 млрд. марок.</a:t>
            </a:r>
          </a:p>
          <a:p>
            <a:endParaRPr lang="ru-RU" sz="2400"/>
          </a:p>
        </p:txBody>
      </p:sp>
      <p:pic>
        <p:nvPicPr>
          <p:cNvPr id="44038" name="Picture 6" descr="f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1700213"/>
            <a:ext cx="2305050" cy="3463925"/>
          </a:xfrm>
          <a:prstGeom prst="rect">
            <a:avLst/>
          </a:prstGeom>
          <a:noFill/>
        </p:spPr>
      </p:pic>
      <p:pic>
        <p:nvPicPr>
          <p:cNvPr id="44039" name="Picture 7" descr="f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2151062" cy="30861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/>
              <a:t>ИТОГИ ВОЙНЫ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0" y="784225"/>
            <a:ext cx="88931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В </a:t>
            </a:r>
            <a:r>
              <a:rPr lang="ru-RU" sz="2400" b="1">
                <a:solidFill>
                  <a:srgbClr val="663300"/>
                </a:solidFill>
              </a:rPr>
              <a:t>1919 году</a:t>
            </a:r>
            <a:r>
              <a:rPr lang="ru-RU" sz="2400"/>
              <a:t> немцы были вынуждены подписать </a:t>
            </a:r>
            <a:r>
              <a:rPr lang="ru-RU" sz="2400" b="1">
                <a:solidFill>
                  <a:srgbClr val="663300"/>
                </a:solidFill>
              </a:rPr>
              <a:t>Версальский мирный договор</a:t>
            </a:r>
            <a:r>
              <a:rPr lang="ru-RU" sz="2400"/>
              <a:t>, который был составлен государствами-победителями на Парижской мирной конференции.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179388" y="2852738"/>
            <a:ext cx="87852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Результатами Первой мировой войны стали ликвидация четырёх империй: </a:t>
            </a:r>
          </a:p>
          <a:p>
            <a:pPr>
              <a:buFontTx/>
              <a:buChar char="•"/>
            </a:pPr>
            <a:r>
              <a:rPr lang="ru-RU" sz="2400"/>
              <a:t> Германской, </a:t>
            </a:r>
          </a:p>
          <a:p>
            <a:pPr>
              <a:buFontTx/>
              <a:buChar char="•"/>
            </a:pPr>
            <a:r>
              <a:rPr lang="ru-RU" sz="2400"/>
              <a:t> Российской, </a:t>
            </a:r>
          </a:p>
          <a:p>
            <a:pPr>
              <a:buFontTx/>
              <a:buChar char="•"/>
            </a:pPr>
            <a:r>
              <a:rPr lang="ru-RU" sz="2400"/>
              <a:t> Австро-Венгерской</a:t>
            </a:r>
          </a:p>
          <a:p>
            <a:pPr>
              <a:buFontTx/>
              <a:buChar char="•"/>
            </a:pPr>
            <a:r>
              <a:rPr lang="ru-RU" sz="2400"/>
              <a:t> Османской.</a:t>
            </a:r>
          </a:p>
          <a:p>
            <a:r>
              <a:rPr lang="ru-RU" sz="2400" b="1">
                <a:solidFill>
                  <a:srgbClr val="663300"/>
                </a:solidFill>
              </a:rPr>
              <a:t>Германия и Россия, перестав быть монархиями, были урезаны территориально и ослаблены экономически. Реваншистские настроения в Германии фактически привели ко Второй мировой войне.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РОССИЯ В ПЕРВОЙ МИРОВОЙ ВОЙНЕ</a:t>
            </a:r>
          </a:p>
          <a:p>
            <a:pPr algn="l"/>
            <a:r>
              <a:rPr lang="ru-RU" b="1">
                <a:solidFill>
                  <a:srgbClr val="663300"/>
                </a:solidFill>
              </a:rPr>
              <a:t>Российские командующие:</a:t>
            </a:r>
          </a:p>
          <a:p>
            <a:pPr algn="l"/>
            <a:endParaRPr lang="ru-RU" b="1">
              <a:solidFill>
                <a:srgbClr val="663300"/>
              </a:solidFill>
            </a:endParaRP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pic>
        <p:nvPicPr>
          <p:cNvPr id="40964" name="Picture 4" descr="Никола́й Никола́евич (Мла́дши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196975"/>
            <a:ext cx="2139950" cy="3382963"/>
          </a:xfrm>
          <a:prstGeom prst="rect">
            <a:avLst/>
          </a:prstGeom>
          <a:noFill/>
        </p:spPr>
      </p:pic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323850" y="4724400"/>
            <a:ext cx="18716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Великий князь Николай Николаевич</a:t>
            </a:r>
          </a:p>
        </p:txBody>
      </p:sp>
      <p:pic>
        <p:nvPicPr>
          <p:cNvPr id="40966" name="Picture 6" descr="280px-Nicholas_II_of_Russia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513" y="2565400"/>
            <a:ext cx="2212975" cy="3074988"/>
          </a:xfrm>
          <a:prstGeom prst="rect">
            <a:avLst/>
          </a:prstGeom>
          <a:noFill/>
        </p:spPr>
      </p:pic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2195513" y="5876925"/>
            <a:ext cx="1892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/>
              <a:t>Николай </a:t>
            </a:r>
            <a:r>
              <a:rPr lang="en-US"/>
              <a:t>II</a:t>
            </a:r>
            <a:endParaRPr lang="ru-RU"/>
          </a:p>
        </p:txBody>
      </p:sp>
      <p:pic>
        <p:nvPicPr>
          <p:cNvPr id="40968" name="Picture 8" descr="Михаи́л Васи́льевич Алексе́е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638" y="1341438"/>
            <a:ext cx="2127250" cy="3128962"/>
          </a:xfrm>
          <a:prstGeom prst="rect">
            <a:avLst/>
          </a:prstGeom>
          <a:noFill/>
        </p:spPr>
      </p:pic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4643438" y="4652963"/>
            <a:ext cx="172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М.В. Алексеев</a:t>
            </a: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6640513" y="48164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40972" name="Picture 12" descr="РЕННЕНКАМПФ Павел-Георг Карлович фон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25" y="2420938"/>
            <a:ext cx="2189163" cy="2952750"/>
          </a:xfrm>
          <a:prstGeom prst="rect">
            <a:avLst/>
          </a:prstGeom>
          <a:noFill/>
        </p:spPr>
      </p:pic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5940425" y="5516563"/>
            <a:ext cx="295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РЕННЕНКАМПФ Павел-Георг Карлович фон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РОССИЯ В ПЕРВОЙ МИРОВОЙ ВОЙНЕ</a:t>
            </a:r>
          </a:p>
          <a:p>
            <a:pPr algn="l"/>
            <a:r>
              <a:rPr lang="ru-RU" b="1">
                <a:solidFill>
                  <a:srgbClr val="663300"/>
                </a:solidFill>
              </a:rPr>
              <a:t>Российские командующие:</a:t>
            </a:r>
            <a:endParaRPr lang="ru-RU"/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pic>
        <p:nvPicPr>
          <p:cNvPr id="39941" name="Picture 5" descr="Генералъ-отъ-инфантерiи Корнилов 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268413"/>
            <a:ext cx="2482850" cy="3517900"/>
          </a:xfrm>
          <a:prstGeom prst="rect">
            <a:avLst/>
          </a:prstGeom>
          <a:noFill/>
        </p:spPr>
      </p:pic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179388" y="4941888"/>
            <a:ext cx="19859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Лавр Гео́ргиевич</a:t>
            </a:r>
          </a:p>
          <a:p>
            <a:r>
              <a:rPr lang="ru-RU"/>
              <a:t> Корни́лов</a:t>
            </a:r>
          </a:p>
        </p:txBody>
      </p:sp>
      <p:pic>
        <p:nvPicPr>
          <p:cNvPr id="39943" name="Picture 7" descr="Никола́й Никола́евич Духо́ни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2349500"/>
            <a:ext cx="2952750" cy="3017838"/>
          </a:xfrm>
          <a:prstGeom prst="rect">
            <a:avLst/>
          </a:prstGeom>
          <a:noFill/>
        </p:spPr>
      </p:pic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051050" y="5445125"/>
            <a:ext cx="2492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Никола́й Никола́евич </a:t>
            </a:r>
          </a:p>
          <a:p>
            <a:r>
              <a:rPr lang="ru-RU"/>
              <a:t>Духо́нин</a:t>
            </a:r>
          </a:p>
        </p:txBody>
      </p:sp>
      <p:pic>
        <p:nvPicPr>
          <p:cNvPr id="39945" name="Picture 9" descr="brusilo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9338" y="2708275"/>
            <a:ext cx="2327275" cy="3524250"/>
          </a:xfrm>
          <a:prstGeom prst="rect">
            <a:avLst/>
          </a:prstGeom>
          <a:noFill/>
        </p:spPr>
      </p:pic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4932363" y="6216650"/>
            <a:ext cx="1695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А.А. Брусилов</a:t>
            </a:r>
          </a:p>
          <a:p>
            <a:endParaRPr lang="ru-RU"/>
          </a:p>
        </p:txBody>
      </p:sp>
      <p:pic>
        <p:nvPicPr>
          <p:cNvPr id="39948" name="Picture 12" descr="Самсонов Александр Васильевич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7050" y="1484313"/>
            <a:ext cx="2066925" cy="2881312"/>
          </a:xfrm>
          <a:prstGeom prst="rect">
            <a:avLst/>
          </a:prstGeom>
          <a:noFill/>
        </p:spPr>
      </p:pic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7288213" y="4456113"/>
            <a:ext cx="145256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Самсонов </a:t>
            </a:r>
          </a:p>
          <a:p>
            <a:r>
              <a:rPr lang="ru-RU"/>
              <a:t>Александр </a:t>
            </a:r>
          </a:p>
          <a:p>
            <a:r>
              <a:rPr lang="ru-RU"/>
              <a:t>Васильевич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endParaRPr lang="ru-RU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pic>
        <p:nvPicPr>
          <p:cNvPr id="46085" name="Picture 5" descr="демобилиз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endParaRPr lang="ru-RU"/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pic>
        <p:nvPicPr>
          <p:cNvPr id="43012" name="Picture 4" descr="1 МВ людские потер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4925"/>
            <a:ext cx="9144000" cy="69278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pic>
        <p:nvPicPr>
          <p:cNvPr id="3077" name="Picture 5" descr="цел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ПЛАКАТЫ ПЕРВОЙ МИРОВОЙ ВОЙНЫ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pic>
        <p:nvPicPr>
          <p:cNvPr id="47109" name="Picture 5" descr="русский плакат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76250"/>
            <a:ext cx="2555875" cy="3752850"/>
          </a:xfrm>
          <a:prstGeom prst="rect">
            <a:avLst/>
          </a:prstGeom>
          <a:noFill/>
        </p:spPr>
      </p:pic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323850" y="4365625"/>
            <a:ext cx="942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Россия</a:t>
            </a:r>
          </a:p>
        </p:txBody>
      </p:sp>
      <p:pic>
        <p:nvPicPr>
          <p:cNvPr id="47111" name="Picture 7" descr="Французский плака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1916113"/>
            <a:ext cx="2674937" cy="4195762"/>
          </a:xfrm>
          <a:prstGeom prst="rect">
            <a:avLst/>
          </a:prstGeom>
          <a:noFill/>
        </p:spPr>
      </p:pic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2555875" y="6237288"/>
            <a:ext cx="1119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Франция</a:t>
            </a:r>
          </a:p>
        </p:txBody>
      </p:sp>
      <p:pic>
        <p:nvPicPr>
          <p:cNvPr id="47113" name="Picture 9" descr="плакат Великобритани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7900" y="333375"/>
            <a:ext cx="2492375" cy="4052888"/>
          </a:xfrm>
          <a:prstGeom prst="rect">
            <a:avLst/>
          </a:prstGeom>
          <a:noFill/>
        </p:spPr>
      </p:pic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4787900" y="4508500"/>
            <a:ext cx="1944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Великобритания</a:t>
            </a:r>
          </a:p>
        </p:txBody>
      </p:sp>
      <p:pic>
        <p:nvPicPr>
          <p:cNvPr id="47115" name="Picture 11" descr="плакат Германи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8475" y="3141663"/>
            <a:ext cx="2295525" cy="3187700"/>
          </a:xfrm>
          <a:prstGeom prst="rect">
            <a:avLst/>
          </a:prstGeom>
          <a:noFill/>
        </p:spPr>
      </p:pic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6856413" y="6453188"/>
            <a:ext cx="1223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Германия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ПОВОД К ВОЙНЕ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pic>
        <p:nvPicPr>
          <p:cNvPr id="7172" name="Picture 4" descr="28 июня 1914 года в боснийском городе Сараево член террористической организации Млада Босна Гаврил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692150"/>
            <a:ext cx="3671887" cy="4248150"/>
          </a:xfrm>
          <a:prstGeom prst="rect">
            <a:avLst/>
          </a:prstGeom>
          <a:noFill/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50825" y="549275"/>
            <a:ext cx="4105275" cy="531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663300"/>
                </a:solidFill>
              </a:rPr>
              <a:t>28 июня 1914 г  в 11 часов утра </a:t>
            </a:r>
          </a:p>
          <a:p>
            <a:r>
              <a:rPr lang="ru-RU"/>
              <a:t>в столице Боснии – Сараево прозвучали выстрелы.</a:t>
            </a:r>
          </a:p>
          <a:p>
            <a:r>
              <a:rPr lang="ru-RU"/>
              <a:t>Сербский террорист </a:t>
            </a:r>
            <a:r>
              <a:rPr lang="ru-RU" b="1">
                <a:solidFill>
                  <a:srgbClr val="663300"/>
                </a:solidFill>
              </a:rPr>
              <a:t>Гаврила Принцип</a:t>
            </a:r>
            <a:r>
              <a:rPr lang="ru-RU"/>
              <a:t> убил наследника австрийского престола Франца Фердинанда и его жену.</a:t>
            </a:r>
          </a:p>
          <a:p>
            <a:endParaRPr lang="ru-RU"/>
          </a:p>
          <a:p>
            <a:r>
              <a:rPr lang="ru-RU"/>
              <a:t>Три версии покушения:</a:t>
            </a:r>
          </a:p>
          <a:p>
            <a:pPr>
              <a:buFontTx/>
              <a:buChar char="•"/>
            </a:pPr>
            <a:r>
              <a:rPr lang="ru-RU"/>
              <a:t> виновник покушения является германская секретная служба</a:t>
            </a:r>
          </a:p>
          <a:p>
            <a:pPr>
              <a:buFontTx/>
              <a:buChar char="•"/>
            </a:pPr>
            <a:r>
              <a:rPr lang="ru-RU"/>
              <a:t> заговор сербской офицерской организации «Чёрная рука», которую поддерживало германское правительство и  и российский Генштаб</a:t>
            </a:r>
          </a:p>
          <a:p>
            <a:pPr>
              <a:buFontTx/>
              <a:buChar char="•"/>
            </a:pPr>
            <a:r>
              <a:rPr lang="ru-RU"/>
              <a:t> </a:t>
            </a:r>
            <a:r>
              <a:rPr lang="ru-RU" b="1"/>
              <a:t>сербский террорист был членом национальной революционной организации «Молодая Босния»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479925" y="5105400"/>
            <a:ext cx="4268788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663300"/>
                </a:solidFill>
              </a:rPr>
              <a:t>«СЕРБСКИЙ ТЕРРОРИСТ СТРЕЛЯЛ НЕ ТОЛЬКО В ГРУДЬ АВСТРИЙСКОГО ПРИНЦА, ОН МЕТИЛ В САМОЕ СЕРДЦЕ ЕВРОПЫ»  ит. историк Альбертини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pic>
        <p:nvPicPr>
          <p:cNvPr id="8197" name="Picture 5" descr="начало 1 М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275"/>
            <a:ext cx="9144000" cy="6816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92138" y="568325"/>
            <a:ext cx="81565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400">
                <a:solidFill>
                  <a:srgbClr val="663300"/>
                </a:solidFill>
              </a:rPr>
              <a:t>Объясните, почему из двух, наиболее интенсивно развивающихся в конце </a:t>
            </a:r>
            <a:r>
              <a:rPr lang="en-US" sz="2400">
                <a:solidFill>
                  <a:srgbClr val="663300"/>
                </a:solidFill>
              </a:rPr>
              <a:t>XIX</a:t>
            </a:r>
            <a:r>
              <a:rPr lang="ru-RU" sz="2400">
                <a:solidFill>
                  <a:srgbClr val="663300"/>
                </a:solidFill>
              </a:rPr>
              <a:t> – ХХ</a:t>
            </a:r>
            <a:r>
              <a:rPr lang="en-US" sz="2400">
                <a:solidFill>
                  <a:srgbClr val="663300"/>
                </a:solidFill>
              </a:rPr>
              <a:t> </a:t>
            </a:r>
            <a:r>
              <a:rPr lang="ru-RU" sz="2400">
                <a:solidFill>
                  <a:srgbClr val="663300"/>
                </a:solidFill>
              </a:rPr>
              <a:t>века государств  - США и Германии – именно Германия во главе созданного ею Тройственного союза проявила наибольшую агрессивность во внешней политике?</a:t>
            </a:r>
          </a:p>
          <a:p>
            <a:pPr>
              <a:buFontTx/>
              <a:buChar char="•"/>
            </a:pPr>
            <a:endParaRPr lang="ru-RU" sz="2400">
              <a:solidFill>
                <a:srgbClr val="663300"/>
              </a:solidFill>
            </a:endParaRPr>
          </a:p>
          <a:p>
            <a:pPr>
              <a:buFontTx/>
              <a:buChar char="•"/>
            </a:pPr>
            <a:r>
              <a:rPr lang="ru-RU" sz="2400">
                <a:solidFill>
                  <a:srgbClr val="663300"/>
                </a:solidFill>
              </a:rPr>
              <a:t>Была ли неизбежна Первая мировая война? Можно ли было её избежать?</a:t>
            </a:r>
          </a:p>
        </p:txBody>
      </p:sp>
      <p:pic>
        <p:nvPicPr>
          <p:cNvPr id="9221" name="Picture 5" descr="war-0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3573463"/>
            <a:ext cx="4968875" cy="307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23850" y="3644900"/>
            <a:ext cx="8156575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663300"/>
                </a:solidFill>
              </a:rPr>
              <a:t>Состояние вооружённых сил Антанты</a:t>
            </a:r>
            <a:r>
              <a:rPr lang="ru-RU"/>
              <a:t>					</a:t>
            </a:r>
          </a:p>
        </p:txBody>
      </p:sp>
      <p:graphicFrame>
        <p:nvGraphicFramePr>
          <p:cNvPr id="25753" name="Group 153"/>
          <p:cNvGraphicFramePr>
            <a:graphicFrameLocks noGrp="1"/>
          </p:cNvGraphicFramePr>
          <p:nvPr/>
        </p:nvGraphicFramePr>
        <p:xfrm>
          <a:off x="0" y="620713"/>
          <a:ext cx="9144000" cy="2944368"/>
        </p:xfrm>
        <a:graphic>
          <a:graphicData uri="http://schemas.openxmlformats.org/drawingml/2006/table">
            <a:tbl>
              <a:tblPr/>
              <a:tblGrid>
                <a:gridCol w="1692275"/>
                <a:gridCol w="2951163"/>
                <a:gridCol w="1081087"/>
                <a:gridCol w="2527300"/>
                <a:gridCol w="892175"/>
              </a:tblGrid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Страна	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Численность армии после мобилизации (тыс. чел.)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Легких орудий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Тяжелых орудий полевой артиллерии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Самолетов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Германия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4840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Австро-Венгрия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2300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Итого: Центр. державы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</a:rPr>
                        <a:t>6122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</a:rPr>
                        <a:t>7944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</a:rPr>
                        <a:t>1856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</a:rPr>
                        <a:t>297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66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75" name="Text Box 75"/>
          <p:cNvSpPr txBox="1">
            <a:spLocks noChangeArrowheads="1"/>
          </p:cNvSpPr>
          <p:nvPr/>
        </p:nvSpPr>
        <p:spPr bwMode="auto">
          <a:xfrm>
            <a:off x="250825" y="65088"/>
            <a:ext cx="8405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663300"/>
                </a:solidFill>
              </a:rPr>
              <a:t>Состояние вооружённых сил Центральных держав</a:t>
            </a:r>
          </a:p>
        </p:txBody>
      </p:sp>
      <p:graphicFrame>
        <p:nvGraphicFramePr>
          <p:cNvPr id="25756" name="Group 156"/>
          <p:cNvGraphicFramePr>
            <a:graphicFrameLocks noGrp="1"/>
          </p:cNvGraphicFramePr>
          <p:nvPr/>
        </p:nvGraphicFramePr>
        <p:xfrm>
          <a:off x="0" y="4029075"/>
          <a:ext cx="9144000" cy="2828926"/>
        </p:xfrm>
        <a:graphic>
          <a:graphicData uri="http://schemas.openxmlformats.org/drawingml/2006/table">
            <a:tbl>
              <a:tblPr/>
              <a:tblGrid>
                <a:gridCol w="1979613"/>
                <a:gridCol w="1677987"/>
                <a:gridCol w="1828800"/>
                <a:gridCol w="1828800"/>
                <a:gridCol w="1828800"/>
              </a:tblGrid>
              <a:tr h="1289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Страна	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Численность армии после мобилизации (тыс. чел.)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Легких орудий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Тяжелых орудий полевой артиллерии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Самолётов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Россия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5338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6848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Великобритания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Франция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Итого: Антанта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11430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449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 descr="Папирус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b="1">
                <a:solidFill>
                  <a:srgbClr val="663300"/>
                </a:solidFill>
              </a:rPr>
              <a:t>ПЛАНЫ СТОРОН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79388" y="6583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Куляшова И.П.</a:t>
            </a:r>
          </a:p>
        </p:txBody>
      </p:sp>
      <p:pic>
        <p:nvPicPr>
          <p:cNvPr id="10245" name="Picture 5" descr="774px-Schlieffen_Pl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2205038"/>
            <a:ext cx="5761037" cy="4467225"/>
          </a:xfrm>
          <a:prstGeom prst="rect">
            <a:avLst/>
          </a:prstGeom>
          <a:noFill/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0" y="857250"/>
            <a:ext cx="91440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663300"/>
                </a:solidFill>
              </a:rPr>
              <a:t>План «Шлиффена»</a:t>
            </a:r>
            <a:r>
              <a:rPr lang="ru-RU" sz="2400"/>
              <a:t> - разработан германским командованием задолго до начала войны:</a:t>
            </a:r>
          </a:p>
          <a:p>
            <a:pPr>
              <a:buFontTx/>
              <a:buChar char="•"/>
            </a:pPr>
            <a:r>
              <a:rPr lang="ru-RU" sz="2400"/>
              <a:t> сначала выступить против Франции, через Бельгию,</a:t>
            </a:r>
          </a:p>
          <a:p>
            <a:pPr>
              <a:buFontTx/>
              <a:buChar char="•"/>
            </a:pPr>
            <a:r>
              <a:rPr lang="ru-RU" sz="2400"/>
              <a:t>За 6-8 недель </a:t>
            </a:r>
          </a:p>
          <a:p>
            <a:r>
              <a:rPr lang="ru-RU" sz="2400"/>
              <a:t>7/8 вооружённых сил</a:t>
            </a:r>
          </a:p>
          <a:p>
            <a:r>
              <a:rPr lang="ru-RU" sz="2400"/>
              <a:t> Германии сокрушат</a:t>
            </a:r>
          </a:p>
          <a:p>
            <a:r>
              <a:rPr lang="ru-RU" sz="2400"/>
              <a:t> её.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58750" y="3521075"/>
            <a:ext cx="2757488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663300"/>
                </a:solidFill>
              </a:rPr>
              <a:t>«КОГДА ВЫ НАПРАВЛЯЕТЕСЬ ВО ФРАНЦИЮ, ПУСТЬ КРАЙНИЙ ПРАВЫЙ В СТРОЮ КАСАЕТСЯ ПЛЕЧЁМ ПРОЛИВА ЛА-МАНШ»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384</TotalTime>
  <Words>1861</Words>
  <Application>Microsoft Office PowerPoint</Application>
  <PresentationFormat>Экран (4:3)</PresentationFormat>
  <Paragraphs>409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Учитель</cp:lastModifiedBy>
  <cp:revision>16</cp:revision>
  <dcterms:created xsi:type="dcterms:W3CDTF">2008-10-01T18:02:39Z</dcterms:created>
  <dcterms:modified xsi:type="dcterms:W3CDTF">2015-10-27T16:10:51Z</dcterms:modified>
</cp:coreProperties>
</file>