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1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txPr>
        <a:bodyPr/>
        <a:lstStyle/>
        <a:p>
          <a:pPr>
            <a:defRPr sz="2000"/>
          </a:pPr>
          <a:endParaRPr lang="ru-RU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150143265397858E-2"/>
          <c:y val="0.11867629046369216"/>
          <c:w val="0.59245037901620357"/>
          <c:h val="0.794050306211723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Результаты диагностики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70%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20%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10%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Лист1!$A$2:$A$4</c:f>
              <c:strCache>
                <c:ptCount val="3"/>
                <c:pt idx="0">
                  <c:v>Не знают о правилах дорожного движения</c:v>
                </c:pt>
                <c:pt idx="1">
                  <c:v>Частично знакомы с правилами дорожного движения</c:v>
                </c:pt>
                <c:pt idx="2">
                  <c:v>Не заинтересованы данной темой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4460861509958411"/>
          <c:y val="0.15095297462817148"/>
          <c:w val="0.3455874633317898"/>
          <c:h val="0.8322747156605429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150143265397858E-2"/>
          <c:y val="0.11867629046369217"/>
          <c:w val="0.59245037901620257"/>
          <c:h val="0.794050306211723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Результаты диагностики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70%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20%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7.041764859910972E-2"/>
                  <c:y val="6.308873929832711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10%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Лист1!$A$2:$A$4</c:f>
              <c:strCache>
                <c:ptCount val="3"/>
                <c:pt idx="0">
                  <c:v>Не знают о правилах дорожного движения</c:v>
                </c:pt>
                <c:pt idx="1">
                  <c:v>Частично знакомы с правилами дорожного движения</c:v>
                </c:pt>
                <c:pt idx="2">
                  <c:v>Не заинтересованы данной темой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3893017133394161"/>
          <c:y val="1.5289582021750681E-3"/>
          <c:w val="0.45839897242096789"/>
          <c:h val="0.95682829222679033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1"/>
            <c:explosion val="67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20%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</a:t>
                    </a:r>
                    <a:r>
                      <a:rPr lang="en-US" dirty="0" smtClean="0"/>
                      <a:t>0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slide" Target="../slides/slide9.xml"/><Relationship Id="rId1" Type="http://schemas.openxmlformats.org/officeDocument/2006/relationships/slide" Target="../slides/slide5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DA25D7-60DE-42F3-AA5D-A10C66CC3648}" type="doc">
      <dgm:prSet loTypeId="urn:microsoft.com/office/officeart/2005/8/layout/vProcess5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7A7798-1444-4AF0-AABE-61F0575FBDEF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1" action="ppaction://hlinksldjump"/>
            </a:rPr>
            <a:t>Подготовительный</a:t>
          </a:r>
          <a:r>
            <a:rPr lang="ru-RU" sz="3800" dirty="0" smtClean="0"/>
            <a:t> </a:t>
          </a:r>
          <a:endParaRPr lang="ru-RU" sz="3800" dirty="0"/>
        </a:p>
      </dgm:t>
    </dgm:pt>
    <dgm:pt modelId="{FE25FA50-60E3-4AAC-B1F5-19F29C2C23A4}" type="parTrans" cxnId="{5A3FA2EA-1223-4B81-A294-13534F9D0815}">
      <dgm:prSet/>
      <dgm:spPr/>
      <dgm:t>
        <a:bodyPr/>
        <a:lstStyle/>
        <a:p>
          <a:endParaRPr lang="ru-RU"/>
        </a:p>
      </dgm:t>
    </dgm:pt>
    <dgm:pt modelId="{7589A6E1-9056-4EBC-81BD-840CFBFCEF3E}" type="sibTrans" cxnId="{5A3FA2EA-1223-4B81-A294-13534F9D0815}">
      <dgm:prSet/>
      <dgm:spPr/>
      <dgm:t>
        <a:bodyPr/>
        <a:lstStyle/>
        <a:p>
          <a:endParaRPr lang="ru-RU"/>
        </a:p>
      </dgm:t>
    </dgm:pt>
    <dgm:pt modelId="{AA65EC46-22E8-4CA8-971E-8AB3F60A7AD1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2" action="ppaction://hlinksldjump"/>
            </a:rPr>
            <a:t>Основной</a:t>
          </a:r>
          <a:r>
            <a:rPr lang="ru-RU" sz="3600" dirty="0" smtClean="0"/>
            <a:t> </a:t>
          </a:r>
          <a:endParaRPr lang="ru-RU" sz="3600" dirty="0"/>
        </a:p>
      </dgm:t>
    </dgm:pt>
    <dgm:pt modelId="{7B233F65-F86C-450A-B633-D3B93A762A50}" type="parTrans" cxnId="{E48F9045-0AA4-4630-941C-F264288825EC}">
      <dgm:prSet/>
      <dgm:spPr/>
      <dgm:t>
        <a:bodyPr/>
        <a:lstStyle/>
        <a:p>
          <a:endParaRPr lang="ru-RU"/>
        </a:p>
      </dgm:t>
    </dgm:pt>
    <dgm:pt modelId="{01178110-9999-4622-9D80-41735A9EE036}" type="sibTrans" cxnId="{E48F9045-0AA4-4630-941C-F264288825EC}">
      <dgm:prSet/>
      <dgm:spPr/>
      <dgm:t>
        <a:bodyPr/>
        <a:lstStyle/>
        <a:p>
          <a:endParaRPr lang="ru-RU"/>
        </a:p>
      </dgm:t>
    </dgm:pt>
    <dgm:pt modelId="{F09A0953-B2A7-4EA9-9A6C-26CA8EBAAEBF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3" action="ppaction://hlinksldjump"/>
            </a:rPr>
            <a:t>Заключительный</a:t>
          </a:r>
          <a:r>
            <a:rPr lang="ru-RU" sz="3600" dirty="0" smtClean="0"/>
            <a:t> </a:t>
          </a:r>
          <a:endParaRPr lang="ru-RU" sz="3600" dirty="0"/>
        </a:p>
      </dgm:t>
    </dgm:pt>
    <dgm:pt modelId="{F4C1FFF9-C148-42F7-87EC-6758A6AAF08F}" type="parTrans" cxnId="{2D34309A-ECFD-4DF3-89A4-71DD3275C96C}">
      <dgm:prSet/>
      <dgm:spPr/>
      <dgm:t>
        <a:bodyPr/>
        <a:lstStyle/>
        <a:p>
          <a:endParaRPr lang="ru-RU"/>
        </a:p>
      </dgm:t>
    </dgm:pt>
    <dgm:pt modelId="{CD502BF9-C891-442E-98A9-0CCBEAF21C05}" type="sibTrans" cxnId="{2D34309A-ECFD-4DF3-89A4-71DD3275C96C}">
      <dgm:prSet/>
      <dgm:spPr/>
      <dgm:t>
        <a:bodyPr/>
        <a:lstStyle/>
        <a:p>
          <a:endParaRPr lang="ru-RU"/>
        </a:p>
      </dgm:t>
    </dgm:pt>
    <dgm:pt modelId="{5A0CC741-7E24-4E6E-8856-D74ABF5ABAD5}" type="pres">
      <dgm:prSet presAssocID="{3BDA25D7-60DE-42F3-AA5D-A10C66CC364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DB3D3F-9DC0-48F1-B88A-15D8B1CE49CE}" type="pres">
      <dgm:prSet presAssocID="{3BDA25D7-60DE-42F3-AA5D-A10C66CC3648}" presName="dummyMaxCanvas" presStyleCnt="0">
        <dgm:presLayoutVars/>
      </dgm:prSet>
      <dgm:spPr/>
    </dgm:pt>
    <dgm:pt modelId="{337C7550-5C41-4DD8-8673-7C77ACB373D2}" type="pres">
      <dgm:prSet presAssocID="{3BDA25D7-60DE-42F3-AA5D-A10C66CC364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69B414-983E-422D-B89A-13ED7BEA56B7}" type="pres">
      <dgm:prSet presAssocID="{3BDA25D7-60DE-42F3-AA5D-A10C66CC364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B30FA0-E862-4F17-8782-B53B8B8E7DE2}" type="pres">
      <dgm:prSet presAssocID="{3BDA25D7-60DE-42F3-AA5D-A10C66CC364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4A4533-38DA-47FA-811D-996E2FF8F8F9}" type="pres">
      <dgm:prSet presAssocID="{3BDA25D7-60DE-42F3-AA5D-A10C66CC364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AAC00F-B577-44CE-B0EC-1819134058B5}" type="pres">
      <dgm:prSet presAssocID="{3BDA25D7-60DE-42F3-AA5D-A10C66CC364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AE6591-483F-471A-9026-7B71296BD023}" type="pres">
      <dgm:prSet presAssocID="{3BDA25D7-60DE-42F3-AA5D-A10C66CC364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1CA36F-6DB5-4C7D-9028-9E23DDBFB634}" type="pres">
      <dgm:prSet presAssocID="{3BDA25D7-60DE-42F3-AA5D-A10C66CC364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F29866-2687-4AC4-92C0-45A125EEBA3A}" type="pres">
      <dgm:prSet presAssocID="{3BDA25D7-60DE-42F3-AA5D-A10C66CC364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5F20A5-EEA0-49C8-AF93-EA04B6595361}" type="presOf" srcId="{437A7798-1444-4AF0-AABE-61F0575FBDEF}" destId="{337C7550-5C41-4DD8-8673-7C77ACB373D2}" srcOrd="0" destOrd="0" presId="urn:microsoft.com/office/officeart/2005/8/layout/vProcess5"/>
    <dgm:cxn modelId="{5E902C6B-CC46-43FB-9591-09BBC9AA0DC7}" type="presOf" srcId="{F09A0953-B2A7-4EA9-9A6C-26CA8EBAAEBF}" destId="{21F29866-2687-4AC4-92C0-45A125EEBA3A}" srcOrd="1" destOrd="0" presId="urn:microsoft.com/office/officeart/2005/8/layout/vProcess5"/>
    <dgm:cxn modelId="{2D34309A-ECFD-4DF3-89A4-71DD3275C96C}" srcId="{3BDA25D7-60DE-42F3-AA5D-A10C66CC3648}" destId="{F09A0953-B2A7-4EA9-9A6C-26CA8EBAAEBF}" srcOrd="2" destOrd="0" parTransId="{F4C1FFF9-C148-42F7-87EC-6758A6AAF08F}" sibTransId="{CD502BF9-C891-442E-98A9-0CCBEAF21C05}"/>
    <dgm:cxn modelId="{7B969B9E-54DD-481C-B073-5390DA6D87F5}" type="presOf" srcId="{7589A6E1-9056-4EBC-81BD-840CFBFCEF3E}" destId="{DF4A4533-38DA-47FA-811D-996E2FF8F8F9}" srcOrd="0" destOrd="0" presId="urn:microsoft.com/office/officeart/2005/8/layout/vProcess5"/>
    <dgm:cxn modelId="{1170A83C-3BCA-4C73-BB05-3C5422CFAE23}" type="presOf" srcId="{AA65EC46-22E8-4CA8-971E-8AB3F60A7AD1}" destId="{B269B414-983E-422D-B89A-13ED7BEA56B7}" srcOrd="0" destOrd="0" presId="urn:microsoft.com/office/officeart/2005/8/layout/vProcess5"/>
    <dgm:cxn modelId="{E48F9045-0AA4-4630-941C-F264288825EC}" srcId="{3BDA25D7-60DE-42F3-AA5D-A10C66CC3648}" destId="{AA65EC46-22E8-4CA8-971E-8AB3F60A7AD1}" srcOrd="1" destOrd="0" parTransId="{7B233F65-F86C-450A-B633-D3B93A762A50}" sibTransId="{01178110-9999-4622-9D80-41735A9EE036}"/>
    <dgm:cxn modelId="{4F6E1ABD-9593-4723-B9BD-0A2F1DD09DFE}" type="presOf" srcId="{437A7798-1444-4AF0-AABE-61F0575FBDEF}" destId="{C4AE6591-483F-471A-9026-7B71296BD023}" srcOrd="1" destOrd="0" presId="urn:microsoft.com/office/officeart/2005/8/layout/vProcess5"/>
    <dgm:cxn modelId="{97215F15-3D99-4543-8CD8-C1787C0782DE}" type="presOf" srcId="{3BDA25D7-60DE-42F3-AA5D-A10C66CC3648}" destId="{5A0CC741-7E24-4E6E-8856-D74ABF5ABAD5}" srcOrd="0" destOrd="0" presId="urn:microsoft.com/office/officeart/2005/8/layout/vProcess5"/>
    <dgm:cxn modelId="{1A7208D8-3370-40E7-8745-CD48C5AD526C}" type="presOf" srcId="{F09A0953-B2A7-4EA9-9A6C-26CA8EBAAEBF}" destId="{D0B30FA0-E862-4F17-8782-B53B8B8E7DE2}" srcOrd="0" destOrd="0" presId="urn:microsoft.com/office/officeart/2005/8/layout/vProcess5"/>
    <dgm:cxn modelId="{5A3FA2EA-1223-4B81-A294-13534F9D0815}" srcId="{3BDA25D7-60DE-42F3-AA5D-A10C66CC3648}" destId="{437A7798-1444-4AF0-AABE-61F0575FBDEF}" srcOrd="0" destOrd="0" parTransId="{FE25FA50-60E3-4AAC-B1F5-19F29C2C23A4}" sibTransId="{7589A6E1-9056-4EBC-81BD-840CFBFCEF3E}"/>
    <dgm:cxn modelId="{E944C434-FAC6-4E56-A502-DED1EDE4E81C}" type="presOf" srcId="{01178110-9999-4622-9D80-41735A9EE036}" destId="{BFAAC00F-B577-44CE-B0EC-1819134058B5}" srcOrd="0" destOrd="0" presId="urn:microsoft.com/office/officeart/2005/8/layout/vProcess5"/>
    <dgm:cxn modelId="{F0B192E4-05AC-42B1-B419-2C93CE35459D}" type="presOf" srcId="{AA65EC46-22E8-4CA8-971E-8AB3F60A7AD1}" destId="{A71CA36F-6DB5-4C7D-9028-9E23DDBFB634}" srcOrd="1" destOrd="0" presId="urn:microsoft.com/office/officeart/2005/8/layout/vProcess5"/>
    <dgm:cxn modelId="{535EBDD8-6E46-40BD-88EA-1E385FE4B2C6}" type="presParOf" srcId="{5A0CC741-7E24-4E6E-8856-D74ABF5ABAD5}" destId="{79DB3D3F-9DC0-48F1-B88A-15D8B1CE49CE}" srcOrd="0" destOrd="0" presId="urn:microsoft.com/office/officeart/2005/8/layout/vProcess5"/>
    <dgm:cxn modelId="{D4D21A79-C05D-4608-8C36-C85FA7A857A0}" type="presParOf" srcId="{5A0CC741-7E24-4E6E-8856-D74ABF5ABAD5}" destId="{337C7550-5C41-4DD8-8673-7C77ACB373D2}" srcOrd="1" destOrd="0" presId="urn:microsoft.com/office/officeart/2005/8/layout/vProcess5"/>
    <dgm:cxn modelId="{BD75CC35-05A0-44CC-89F5-062CB995F938}" type="presParOf" srcId="{5A0CC741-7E24-4E6E-8856-D74ABF5ABAD5}" destId="{B269B414-983E-422D-B89A-13ED7BEA56B7}" srcOrd="2" destOrd="0" presId="urn:microsoft.com/office/officeart/2005/8/layout/vProcess5"/>
    <dgm:cxn modelId="{F5BFE7F0-1C6B-4E44-A8AF-E139B852EE5E}" type="presParOf" srcId="{5A0CC741-7E24-4E6E-8856-D74ABF5ABAD5}" destId="{D0B30FA0-E862-4F17-8782-B53B8B8E7DE2}" srcOrd="3" destOrd="0" presId="urn:microsoft.com/office/officeart/2005/8/layout/vProcess5"/>
    <dgm:cxn modelId="{763D8B05-DB51-496A-AD4A-AB943F6F568C}" type="presParOf" srcId="{5A0CC741-7E24-4E6E-8856-D74ABF5ABAD5}" destId="{DF4A4533-38DA-47FA-811D-996E2FF8F8F9}" srcOrd="4" destOrd="0" presId="urn:microsoft.com/office/officeart/2005/8/layout/vProcess5"/>
    <dgm:cxn modelId="{3C569B7C-3E27-4C98-9FAF-9EEE4F4BCDD0}" type="presParOf" srcId="{5A0CC741-7E24-4E6E-8856-D74ABF5ABAD5}" destId="{BFAAC00F-B577-44CE-B0EC-1819134058B5}" srcOrd="5" destOrd="0" presId="urn:microsoft.com/office/officeart/2005/8/layout/vProcess5"/>
    <dgm:cxn modelId="{A58D7E98-D093-40FC-B0FF-AA517930B7E8}" type="presParOf" srcId="{5A0CC741-7E24-4E6E-8856-D74ABF5ABAD5}" destId="{C4AE6591-483F-471A-9026-7B71296BD023}" srcOrd="6" destOrd="0" presId="urn:microsoft.com/office/officeart/2005/8/layout/vProcess5"/>
    <dgm:cxn modelId="{E2C699FC-EB8F-4718-8E7E-DB37632EA4A7}" type="presParOf" srcId="{5A0CC741-7E24-4E6E-8856-D74ABF5ABAD5}" destId="{A71CA36F-6DB5-4C7D-9028-9E23DDBFB634}" srcOrd="7" destOrd="0" presId="urn:microsoft.com/office/officeart/2005/8/layout/vProcess5"/>
    <dgm:cxn modelId="{D897A535-CB26-47B3-94AC-EF6C3CA21554}" type="presParOf" srcId="{5A0CC741-7E24-4E6E-8856-D74ABF5ABAD5}" destId="{21F29866-2687-4AC4-92C0-45A125EEBA3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F91D6A-F5C4-411F-9C0A-86B6FE48A4A6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8AA614-9A8F-489F-B76E-342C4850A982}">
      <dgm:prSet phldrT="[Текст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1"/>
          </a:solidFill>
        </a:ln>
      </dgm:spPr>
      <dgm:t>
        <a:bodyPr/>
        <a:lstStyle/>
        <a:p>
          <a:endParaRPr lang="ru-RU" dirty="0"/>
        </a:p>
      </dgm:t>
    </dgm:pt>
    <dgm:pt modelId="{D02A3CA1-DD60-493D-89F6-FDDCEBC0C2B3}" type="parTrans" cxnId="{761D885A-505C-425A-93DC-8B6DA7C61069}">
      <dgm:prSet/>
      <dgm:spPr/>
      <dgm:t>
        <a:bodyPr/>
        <a:lstStyle/>
        <a:p>
          <a:endParaRPr lang="ru-RU"/>
        </a:p>
      </dgm:t>
    </dgm:pt>
    <dgm:pt modelId="{AFE5E07C-7751-4AEE-977D-41E567809D45}" type="sibTrans" cxnId="{761D885A-505C-425A-93DC-8B6DA7C61069}">
      <dgm:prSet/>
      <dgm:spPr/>
      <dgm:t>
        <a:bodyPr/>
        <a:lstStyle/>
        <a:p>
          <a:endParaRPr lang="ru-RU"/>
        </a:p>
      </dgm:t>
    </dgm:pt>
    <dgm:pt modelId="{9ECE29A4-E952-4B60-9A65-D4274A5AFAD8}">
      <dgm:prSet phldrT="[Текст]" custT="1"/>
      <dgm:spPr/>
      <dgm:t>
        <a:bodyPr/>
        <a:lstStyle/>
        <a:p>
          <a:r>
            <a:rPr lang="ru-RU" sz="2000" dirty="0" smtClean="0"/>
            <a:t>Аппликация «Дорожные знаки»</a:t>
          </a:r>
          <a:endParaRPr lang="ru-RU" sz="2000" dirty="0"/>
        </a:p>
      </dgm:t>
    </dgm:pt>
    <dgm:pt modelId="{EFA51CB7-E4C5-4A5B-A44B-102BCE96166E}" type="parTrans" cxnId="{195843D8-A279-415F-BC55-2046E0256E11}">
      <dgm:prSet/>
      <dgm:spPr/>
      <dgm:t>
        <a:bodyPr/>
        <a:lstStyle/>
        <a:p>
          <a:endParaRPr lang="ru-RU"/>
        </a:p>
      </dgm:t>
    </dgm:pt>
    <dgm:pt modelId="{E7DDE2C9-4752-47D6-B8A8-E515259FF127}" type="sibTrans" cxnId="{195843D8-A279-415F-BC55-2046E0256E11}">
      <dgm:prSet/>
      <dgm:spPr/>
      <dgm:t>
        <a:bodyPr/>
        <a:lstStyle/>
        <a:p>
          <a:endParaRPr lang="ru-RU"/>
        </a:p>
      </dgm:t>
    </dgm:pt>
    <dgm:pt modelId="{3EB1EEAC-209E-4B3C-AD9A-6D516F6FBD8D}">
      <dgm:prSet phldrT="[Текст]" custT="1"/>
      <dgm:spPr/>
      <dgm:t>
        <a:bodyPr/>
        <a:lstStyle/>
        <a:p>
          <a:r>
            <a:rPr lang="ru-RU" sz="2000" dirty="0" smtClean="0"/>
            <a:t>Экскурсия в ГИБДД</a:t>
          </a:r>
          <a:endParaRPr lang="ru-RU" sz="2000" dirty="0"/>
        </a:p>
      </dgm:t>
    </dgm:pt>
    <dgm:pt modelId="{3609F797-6060-435E-9F49-0E1B529C53A8}" type="parTrans" cxnId="{F45F01BB-2D57-423B-ABF6-A900A726C636}">
      <dgm:prSet/>
      <dgm:spPr/>
      <dgm:t>
        <a:bodyPr/>
        <a:lstStyle/>
        <a:p>
          <a:endParaRPr lang="ru-RU"/>
        </a:p>
      </dgm:t>
    </dgm:pt>
    <dgm:pt modelId="{F70FF78F-2BE9-4555-9A23-3689837D5837}" type="sibTrans" cxnId="{F45F01BB-2D57-423B-ABF6-A900A726C636}">
      <dgm:prSet/>
      <dgm:spPr/>
      <dgm:t>
        <a:bodyPr/>
        <a:lstStyle/>
        <a:p>
          <a:endParaRPr lang="ru-RU"/>
        </a:p>
      </dgm:t>
    </dgm:pt>
    <dgm:pt modelId="{DF022698-B3D3-40E9-98F9-F896320547A5}">
      <dgm:prSet phldrT="[Текст]" custT="1"/>
      <dgm:spPr/>
      <dgm:t>
        <a:bodyPr/>
        <a:lstStyle/>
        <a:p>
          <a:r>
            <a:rPr lang="ru-RU" sz="2000" dirty="0" smtClean="0"/>
            <a:t>Создание макета «Безопасность на дороге»</a:t>
          </a:r>
          <a:endParaRPr lang="ru-RU" sz="2000" dirty="0"/>
        </a:p>
      </dgm:t>
    </dgm:pt>
    <dgm:pt modelId="{3FE4C9FC-FF4B-4BFB-923A-AB5DAABC0F57}" type="parTrans" cxnId="{D102E97E-723A-4032-9B38-25649B219C04}">
      <dgm:prSet/>
      <dgm:spPr/>
      <dgm:t>
        <a:bodyPr/>
        <a:lstStyle/>
        <a:p>
          <a:endParaRPr lang="ru-RU"/>
        </a:p>
      </dgm:t>
    </dgm:pt>
    <dgm:pt modelId="{6AE645D2-68E9-4351-A789-F674049C55E0}" type="sibTrans" cxnId="{D102E97E-723A-4032-9B38-25649B219C04}">
      <dgm:prSet/>
      <dgm:spPr/>
      <dgm:t>
        <a:bodyPr/>
        <a:lstStyle/>
        <a:p>
          <a:endParaRPr lang="ru-RU"/>
        </a:p>
      </dgm:t>
    </dgm:pt>
    <dgm:pt modelId="{9AAC64EE-92A8-4999-9CE6-58EF844B8C26}">
      <dgm:prSet phldrT="[Текст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chemeClr val="accent1"/>
          </a:solidFill>
        </a:ln>
      </dgm:spPr>
      <dgm:t>
        <a:bodyPr/>
        <a:lstStyle/>
        <a:p>
          <a:endParaRPr lang="ru-RU" dirty="0"/>
        </a:p>
      </dgm:t>
    </dgm:pt>
    <dgm:pt modelId="{87DD5EEC-BC2A-4A37-88DA-135FF5AC6E1D}" type="sibTrans" cxnId="{A2D2FF29-33F2-40A0-80E6-74C31D9602A4}">
      <dgm:prSet/>
      <dgm:spPr/>
      <dgm:t>
        <a:bodyPr/>
        <a:lstStyle/>
        <a:p>
          <a:endParaRPr lang="ru-RU"/>
        </a:p>
      </dgm:t>
    </dgm:pt>
    <dgm:pt modelId="{B5102E92-5047-409C-ADE3-3854B87A4FC2}" type="parTrans" cxnId="{A2D2FF29-33F2-40A0-80E6-74C31D9602A4}">
      <dgm:prSet/>
      <dgm:spPr/>
      <dgm:t>
        <a:bodyPr/>
        <a:lstStyle/>
        <a:p>
          <a:endParaRPr lang="ru-RU"/>
        </a:p>
      </dgm:t>
    </dgm:pt>
    <dgm:pt modelId="{D98F1A05-E072-469B-B59D-DC0774916EC5}" type="pres">
      <dgm:prSet presAssocID="{2DF91D6A-F5C4-411F-9C0A-86B6FE48A4A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B95D21-DAE4-42B7-8AB5-5A701FBD5DF7}" type="pres">
      <dgm:prSet presAssocID="{2DF91D6A-F5C4-411F-9C0A-86B6FE48A4A6}" presName="cycle" presStyleCnt="0"/>
      <dgm:spPr/>
    </dgm:pt>
    <dgm:pt modelId="{5F88F06C-CB0F-4EEA-8119-50A8487C4583}" type="pres">
      <dgm:prSet presAssocID="{9AAC64EE-92A8-4999-9CE6-58EF844B8C26}" presName="nodeFirstNode" presStyleLbl="node1" presStyleIdx="0" presStyleCnt="5" custRadScaleRad="98315" custRadScaleInc="-50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9A02E5-F5DB-4566-B934-C5782D7DBC1D}" type="pres">
      <dgm:prSet presAssocID="{87DD5EEC-BC2A-4A37-88DA-135FF5AC6E1D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062C8B3C-57C6-48A3-8001-492050140147}" type="pres">
      <dgm:prSet presAssocID="{9D8AA614-9A8F-489F-B76E-342C4850A982}" presName="nodeFollowingNodes" presStyleLbl="node1" presStyleIdx="1" presStyleCnt="5" custScaleX="108498" custScaleY="115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54AABA-5345-4CDD-824A-E1E449A334B1}" type="pres">
      <dgm:prSet presAssocID="{9ECE29A4-E952-4B60-9A65-D4274A5AFAD8}" presName="nodeFollowingNodes" presStyleLbl="node1" presStyleIdx="2" presStyleCnt="5" custRadScaleRad="93559" custRadScaleInc="-212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7AEA41-EA03-4A3D-A86A-C2996BD714BA}" type="pres">
      <dgm:prSet presAssocID="{3EB1EEAC-209E-4B3C-AD9A-6D516F6FBD8D}" presName="nodeFollowingNodes" presStyleLbl="node1" presStyleIdx="3" presStyleCnt="5" custRadScaleRad="93763" custRadScaleInc="162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A3266D-0ABB-45C8-A565-154A98989EE0}" type="pres">
      <dgm:prSet presAssocID="{DF022698-B3D3-40E9-98F9-F896320547A5}" presName="nodeFollowingNodes" presStyleLbl="node1" presStyleIdx="4" presStyleCnt="5" custScaleX="104227" custScaleY="1013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02E97E-723A-4032-9B38-25649B219C04}" srcId="{2DF91D6A-F5C4-411F-9C0A-86B6FE48A4A6}" destId="{DF022698-B3D3-40E9-98F9-F896320547A5}" srcOrd="4" destOrd="0" parTransId="{3FE4C9FC-FF4B-4BFB-923A-AB5DAABC0F57}" sibTransId="{6AE645D2-68E9-4351-A789-F674049C55E0}"/>
    <dgm:cxn modelId="{DAEA0D31-10D1-4F96-9100-E5ADE807DC2D}" type="presOf" srcId="{9ECE29A4-E952-4B60-9A65-D4274A5AFAD8}" destId="{0754AABA-5345-4CDD-824A-E1E449A334B1}" srcOrd="0" destOrd="0" presId="urn:microsoft.com/office/officeart/2005/8/layout/cycle3"/>
    <dgm:cxn modelId="{8EE372A0-F576-4E32-B7D7-7F6F93BD701C}" type="presOf" srcId="{2DF91D6A-F5C4-411F-9C0A-86B6FE48A4A6}" destId="{D98F1A05-E072-469B-B59D-DC0774916EC5}" srcOrd="0" destOrd="0" presId="urn:microsoft.com/office/officeart/2005/8/layout/cycle3"/>
    <dgm:cxn modelId="{A2D2FF29-33F2-40A0-80E6-74C31D9602A4}" srcId="{2DF91D6A-F5C4-411F-9C0A-86B6FE48A4A6}" destId="{9AAC64EE-92A8-4999-9CE6-58EF844B8C26}" srcOrd="0" destOrd="0" parTransId="{B5102E92-5047-409C-ADE3-3854B87A4FC2}" sibTransId="{87DD5EEC-BC2A-4A37-88DA-135FF5AC6E1D}"/>
    <dgm:cxn modelId="{761D885A-505C-425A-93DC-8B6DA7C61069}" srcId="{2DF91D6A-F5C4-411F-9C0A-86B6FE48A4A6}" destId="{9D8AA614-9A8F-489F-B76E-342C4850A982}" srcOrd="1" destOrd="0" parTransId="{D02A3CA1-DD60-493D-89F6-FDDCEBC0C2B3}" sibTransId="{AFE5E07C-7751-4AEE-977D-41E567809D45}"/>
    <dgm:cxn modelId="{8B48880C-D2C2-4CE8-8DC0-38C8531BEB89}" type="presOf" srcId="{9AAC64EE-92A8-4999-9CE6-58EF844B8C26}" destId="{5F88F06C-CB0F-4EEA-8119-50A8487C4583}" srcOrd="0" destOrd="0" presId="urn:microsoft.com/office/officeart/2005/8/layout/cycle3"/>
    <dgm:cxn modelId="{E4F43DC8-7D32-417C-A38D-6AA4BF3431E0}" type="presOf" srcId="{9D8AA614-9A8F-489F-B76E-342C4850A982}" destId="{062C8B3C-57C6-48A3-8001-492050140147}" srcOrd="0" destOrd="0" presId="urn:microsoft.com/office/officeart/2005/8/layout/cycle3"/>
    <dgm:cxn modelId="{F45F01BB-2D57-423B-ABF6-A900A726C636}" srcId="{2DF91D6A-F5C4-411F-9C0A-86B6FE48A4A6}" destId="{3EB1EEAC-209E-4B3C-AD9A-6D516F6FBD8D}" srcOrd="3" destOrd="0" parTransId="{3609F797-6060-435E-9F49-0E1B529C53A8}" sibTransId="{F70FF78F-2BE9-4555-9A23-3689837D5837}"/>
    <dgm:cxn modelId="{C444F9C8-CF2A-412A-BBEB-6B2D9E481C70}" type="presOf" srcId="{87DD5EEC-BC2A-4A37-88DA-135FF5AC6E1D}" destId="{B29A02E5-F5DB-4566-B934-C5782D7DBC1D}" srcOrd="0" destOrd="0" presId="urn:microsoft.com/office/officeart/2005/8/layout/cycle3"/>
    <dgm:cxn modelId="{195843D8-A279-415F-BC55-2046E0256E11}" srcId="{2DF91D6A-F5C4-411F-9C0A-86B6FE48A4A6}" destId="{9ECE29A4-E952-4B60-9A65-D4274A5AFAD8}" srcOrd="2" destOrd="0" parTransId="{EFA51CB7-E4C5-4A5B-A44B-102BCE96166E}" sibTransId="{E7DDE2C9-4752-47D6-B8A8-E515259FF127}"/>
    <dgm:cxn modelId="{C62AFC78-AACF-4430-A644-E180545F3F33}" type="presOf" srcId="{3EB1EEAC-209E-4B3C-AD9A-6D516F6FBD8D}" destId="{DA7AEA41-EA03-4A3D-A86A-C2996BD714BA}" srcOrd="0" destOrd="0" presId="urn:microsoft.com/office/officeart/2005/8/layout/cycle3"/>
    <dgm:cxn modelId="{7F60F19E-DBB9-4D28-A0EE-C665836FD02F}" type="presOf" srcId="{DF022698-B3D3-40E9-98F9-F896320547A5}" destId="{D4A3266D-0ABB-45C8-A565-154A98989EE0}" srcOrd="0" destOrd="0" presId="urn:microsoft.com/office/officeart/2005/8/layout/cycle3"/>
    <dgm:cxn modelId="{426EB4C6-7922-4F70-8DF0-F5DB567F43F0}" type="presParOf" srcId="{D98F1A05-E072-469B-B59D-DC0774916EC5}" destId="{6EB95D21-DAE4-42B7-8AB5-5A701FBD5DF7}" srcOrd="0" destOrd="0" presId="urn:microsoft.com/office/officeart/2005/8/layout/cycle3"/>
    <dgm:cxn modelId="{CEBB5914-AA65-43CA-B483-80CAD3F144CE}" type="presParOf" srcId="{6EB95D21-DAE4-42B7-8AB5-5A701FBD5DF7}" destId="{5F88F06C-CB0F-4EEA-8119-50A8487C4583}" srcOrd="0" destOrd="0" presId="urn:microsoft.com/office/officeart/2005/8/layout/cycle3"/>
    <dgm:cxn modelId="{5843BD99-D873-4AC0-90C9-907240493961}" type="presParOf" srcId="{6EB95D21-DAE4-42B7-8AB5-5A701FBD5DF7}" destId="{B29A02E5-F5DB-4566-B934-C5782D7DBC1D}" srcOrd="1" destOrd="0" presId="urn:microsoft.com/office/officeart/2005/8/layout/cycle3"/>
    <dgm:cxn modelId="{756F23D2-02BF-4A67-B335-E2C8F07328E4}" type="presParOf" srcId="{6EB95D21-DAE4-42B7-8AB5-5A701FBD5DF7}" destId="{062C8B3C-57C6-48A3-8001-492050140147}" srcOrd="2" destOrd="0" presId="urn:microsoft.com/office/officeart/2005/8/layout/cycle3"/>
    <dgm:cxn modelId="{A97E6045-464D-4827-828E-140A0D7C31B9}" type="presParOf" srcId="{6EB95D21-DAE4-42B7-8AB5-5A701FBD5DF7}" destId="{0754AABA-5345-4CDD-824A-E1E449A334B1}" srcOrd="3" destOrd="0" presId="urn:microsoft.com/office/officeart/2005/8/layout/cycle3"/>
    <dgm:cxn modelId="{A62DBC88-5B7A-4B16-A47E-753763F5D967}" type="presParOf" srcId="{6EB95D21-DAE4-42B7-8AB5-5A701FBD5DF7}" destId="{DA7AEA41-EA03-4A3D-A86A-C2996BD714BA}" srcOrd="4" destOrd="0" presId="urn:microsoft.com/office/officeart/2005/8/layout/cycle3"/>
    <dgm:cxn modelId="{2702C6CF-600B-4196-B333-86AFB5A85CA3}" type="presParOf" srcId="{6EB95D21-DAE4-42B7-8AB5-5A701FBD5DF7}" destId="{D4A3266D-0ABB-45C8-A565-154A98989EE0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7C7550-5C41-4DD8-8673-7C77ACB373D2}">
      <dsp:nvSpPr>
        <dsp:cNvPr id="0" name=""/>
        <dsp:cNvSpPr/>
      </dsp:nvSpPr>
      <dsp:spPr>
        <a:xfrm>
          <a:off x="0" y="0"/>
          <a:ext cx="6606540" cy="137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Подготовительный</a:t>
          </a:r>
          <a:r>
            <a:rPr lang="ru-RU" sz="3800" kern="1200" dirty="0" smtClean="0"/>
            <a:t> </a:t>
          </a:r>
          <a:endParaRPr lang="ru-RU" sz="3800" kern="1200" dirty="0"/>
        </a:p>
      </dsp:txBody>
      <dsp:txXfrm>
        <a:off x="0" y="0"/>
        <a:ext cx="5206822" cy="1371600"/>
      </dsp:txXfrm>
    </dsp:sp>
    <dsp:sp modelId="{B269B414-983E-422D-B89A-13ED7BEA56B7}">
      <dsp:nvSpPr>
        <dsp:cNvPr id="0" name=""/>
        <dsp:cNvSpPr/>
      </dsp:nvSpPr>
      <dsp:spPr>
        <a:xfrm>
          <a:off x="582929" y="1600199"/>
          <a:ext cx="6606540" cy="137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Основной</a:t>
          </a:r>
          <a:r>
            <a:rPr lang="ru-RU" sz="3600" kern="1200" dirty="0" smtClean="0"/>
            <a:t> </a:t>
          </a:r>
          <a:endParaRPr lang="ru-RU" sz="3600" kern="1200" dirty="0"/>
        </a:p>
      </dsp:txBody>
      <dsp:txXfrm>
        <a:off x="582929" y="1600199"/>
        <a:ext cx="5132070" cy="1371600"/>
      </dsp:txXfrm>
    </dsp:sp>
    <dsp:sp modelId="{D0B30FA0-E862-4F17-8782-B53B8B8E7DE2}">
      <dsp:nvSpPr>
        <dsp:cNvPr id="0" name=""/>
        <dsp:cNvSpPr/>
      </dsp:nvSpPr>
      <dsp:spPr>
        <a:xfrm>
          <a:off x="1165859" y="3200399"/>
          <a:ext cx="6606540" cy="137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Заключительный</a:t>
          </a:r>
          <a:r>
            <a:rPr lang="ru-RU" sz="3600" kern="1200" dirty="0" smtClean="0"/>
            <a:t> </a:t>
          </a:r>
          <a:endParaRPr lang="ru-RU" sz="3600" kern="1200" dirty="0"/>
        </a:p>
      </dsp:txBody>
      <dsp:txXfrm>
        <a:off x="1165859" y="3200399"/>
        <a:ext cx="5132070" cy="1371600"/>
      </dsp:txXfrm>
    </dsp:sp>
    <dsp:sp modelId="{DF4A4533-38DA-47FA-811D-996E2FF8F8F9}">
      <dsp:nvSpPr>
        <dsp:cNvPr id="0" name=""/>
        <dsp:cNvSpPr/>
      </dsp:nvSpPr>
      <dsp:spPr>
        <a:xfrm>
          <a:off x="5715000" y="1040130"/>
          <a:ext cx="891540" cy="89154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715000" y="1040130"/>
        <a:ext cx="891540" cy="891540"/>
      </dsp:txXfrm>
    </dsp:sp>
    <dsp:sp modelId="{BFAAC00F-B577-44CE-B0EC-1819134058B5}">
      <dsp:nvSpPr>
        <dsp:cNvPr id="0" name=""/>
        <dsp:cNvSpPr/>
      </dsp:nvSpPr>
      <dsp:spPr>
        <a:xfrm>
          <a:off x="6297930" y="2631186"/>
          <a:ext cx="891540" cy="89154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297930" y="2631186"/>
        <a:ext cx="891540" cy="8915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9A02E5-F5DB-4566-B934-C5782D7DBC1D}">
      <dsp:nvSpPr>
        <dsp:cNvPr id="0" name=""/>
        <dsp:cNvSpPr/>
      </dsp:nvSpPr>
      <dsp:spPr>
        <a:xfrm>
          <a:off x="1492193" y="8360"/>
          <a:ext cx="4542219" cy="4542219"/>
        </a:xfrm>
        <a:prstGeom prst="circularArrow">
          <a:avLst>
            <a:gd name="adj1" fmla="val 5544"/>
            <a:gd name="adj2" fmla="val 330680"/>
            <a:gd name="adj3" fmla="val 13773629"/>
            <a:gd name="adj4" fmla="val 1738736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88F06C-CB0F-4EEA-8119-50A8487C4583}">
      <dsp:nvSpPr>
        <dsp:cNvPr id="0" name=""/>
        <dsp:cNvSpPr/>
      </dsp:nvSpPr>
      <dsp:spPr>
        <a:xfrm>
          <a:off x="2698773" y="36993"/>
          <a:ext cx="2129060" cy="106453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 dirty="0"/>
        </a:p>
      </dsp:txBody>
      <dsp:txXfrm>
        <a:off x="2698773" y="36993"/>
        <a:ext cx="2129060" cy="1064530"/>
      </dsp:txXfrm>
    </dsp:sp>
    <dsp:sp modelId="{062C8B3C-57C6-48A3-8001-492050140147}">
      <dsp:nvSpPr>
        <dsp:cNvPr id="0" name=""/>
        <dsp:cNvSpPr/>
      </dsp:nvSpPr>
      <dsp:spPr>
        <a:xfrm>
          <a:off x="4550650" y="1259555"/>
          <a:ext cx="2309988" cy="1225700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900" kern="1200" dirty="0"/>
        </a:p>
      </dsp:txBody>
      <dsp:txXfrm>
        <a:off x="4550650" y="1259555"/>
        <a:ext cx="2309988" cy="1225700"/>
      </dsp:txXfrm>
    </dsp:sp>
    <dsp:sp modelId="{0754AABA-5345-4CDD-824A-E1E449A334B1}">
      <dsp:nvSpPr>
        <dsp:cNvPr id="0" name=""/>
        <dsp:cNvSpPr/>
      </dsp:nvSpPr>
      <dsp:spPr>
        <a:xfrm>
          <a:off x="4161660" y="3133322"/>
          <a:ext cx="2129060" cy="10645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Аппликация «Дорожные знаки»</a:t>
          </a:r>
          <a:endParaRPr lang="ru-RU" sz="2000" kern="1200" dirty="0"/>
        </a:p>
      </dsp:txBody>
      <dsp:txXfrm>
        <a:off x="4161660" y="3133322"/>
        <a:ext cx="2129060" cy="1064530"/>
      </dsp:txXfrm>
    </dsp:sp>
    <dsp:sp modelId="{DA7AEA41-EA03-4A3D-A86A-C2996BD714BA}">
      <dsp:nvSpPr>
        <dsp:cNvPr id="0" name=""/>
        <dsp:cNvSpPr/>
      </dsp:nvSpPr>
      <dsp:spPr>
        <a:xfrm>
          <a:off x="1497359" y="3205339"/>
          <a:ext cx="2129060" cy="10645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Экскурсия в ГИБДД</a:t>
          </a:r>
          <a:endParaRPr lang="ru-RU" sz="2000" kern="1200" dirty="0"/>
        </a:p>
      </dsp:txBody>
      <dsp:txXfrm>
        <a:off x="1497359" y="3205339"/>
        <a:ext cx="2129060" cy="1064530"/>
      </dsp:txXfrm>
    </dsp:sp>
    <dsp:sp modelId="{D4A3266D-0ABB-45C8-A565-154A98989EE0}">
      <dsp:nvSpPr>
        <dsp:cNvPr id="0" name=""/>
        <dsp:cNvSpPr/>
      </dsp:nvSpPr>
      <dsp:spPr>
        <a:xfrm>
          <a:off x="911760" y="1333130"/>
          <a:ext cx="2219056" cy="1078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Создание макета «Безопасность на дороге»</a:t>
          </a:r>
          <a:endParaRPr lang="ru-RU" sz="2000" kern="1200" dirty="0"/>
        </a:p>
      </dsp:txBody>
      <dsp:txXfrm>
        <a:off x="911760" y="1333130"/>
        <a:ext cx="2219056" cy="1078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2.xml"/><Relationship Id="rId7" Type="http://schemas.openxmlformats.org/officeDocument/2006/relationships/slide" Target="slide4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717032"/>
            <a:ext cx="6400800" cy="16002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/>
              <a:t>Составила: </a:t>
            </a:r>
            <a:r>
              <a:rPr lang="ru-RU" dirty="0" err="1" smtClean="0"/>
              <a:t>Губская</a:t>
            </a:r>
            <a:r>
              <a:rPr lang="ru-RU" dirty="0" smtClean="0"/>
              <a:t> Юлия Алексеевна, Федотова Олеся Павловна</a:t>
            </a:r>
          </a:p>
          <a:p>
            <a:pPr algn="l"/>
            <a:r>
              <a:rPr lang="ru-RU" dirty="0" smtClean="0"/>
              <a:t>Участники: воспитатели, родители, дети</a:t>
            </a:r>
          </a:p>
          <a:p>
            <a:pPr algn="l"/>
            <a:r>
              <a:rPr lang="ru-RU" dirty="0" smtClean="0"/>
              <a:t>Тип: краткосрочный</a:t>
            </a:r>
          </a:p>
          <a:p>
            <a:pPr algn="l"/>
            <a:r>
              <a:rPr lang="ru-RU" dirty="0" smtClean="0"/>
              <a:t>Вид: познавательно - творческий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Проект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для детей 4-5 лет</a:t>
            </a:r>
            <a:br>
              <a:rPr lang="ru-RU" dirty="0" smtClean="0"/>
            </a:br>
            <a:r>
              <a:rPr lang="ru-RU" b="1" dirty="0" smtClean="0"/>
              <a:t>«Безопасность на дороге»</a:t>
            </a:r>
            <a:endParaRPr lang="ru-RU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331640" y="6237312"/>
            <a:ext cx="6400800" cy="3760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ru-RU" sz="2000" dirty="0" smtClean="0">
                <a:solidFill>
                  <a:schemeClr val="tx2"/>
                </a:solidFill>
              </a:rPr>
              <a:t>г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.Нижнекамск, 2023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51520" y="188640"/>
            <a:ext cx="8568952" cy="3760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ru-RU" sz="2000" dirty="0" smtClean="0">
                <a:solidFill>
                  <a:schemeClr val="tx2"/>
                </a:solidFill>
              </a:rPr>
              <a:t>ГАПОУ «Нижнекамский педагогический колледж»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38" name="AutoShape 2" descr="https://baback.club/uploads/posts/2022-11/1668000158_51-baback-club-p-svetofor-detskii-risunok-krasivo-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 descr="C:\Users\Гость\Desktop\1668000158_51-baback-club-p-svetofor-detskii-risunok-krasivo-5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3861048"/>
            <a:ext cx="3191073" cy="23909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Просмотр мультфильма </a:t>
            </a:r>
          </a:p>
          <a:p>
            <a:pPr algn="ctr">
              <a:buNone/>
            </a:pPr>
            <a:r>
              <a:rPr lang="ru-RU" sz="2000" dirty="0" smtClean="0"/>
              <a:t>«</a:t>
            </a:r>
            <a:r>
              <a:rPr lang="ru-RU" sz="2000" dirty="0" err="1" smtClean="0"/>
              <a:t>Смешарики</a:t>
            </a:r>
            <a:r>
              <a:rPr lang="ru-RU" sz="2000" dirty="0" smtClean="0"/>
              <a:t>: Азбука безопасности» </a:t>
            </a:r>
            <a:endParaRPr lang="ru-RU" sz="20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99592" y="188640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Основной этап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530" name="AutoShape 2" descr="https://detsad194.edu-rb.ru/files/news/4e115fada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1" name="Picture 3" descr="C:\Users\Гость\Desktop\4e115fad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276872"/>
            <a:ext cx="5616624" cy="4212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Гость\Desktop\1668000158_51-baback-club-p-svetofor-detskii-risunok-krasivo-5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4077072"/>
            <a:ext cx="3191073" cy="23909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Аппликация «Дорожные знаки»</a:t>
            </a:r>
            <a:endParaRPr lang="ru-RU" sz="20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99592" y="188640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Основной этап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554" name="AutoShape 2" descr="https://papikpro.com/uploads/posts/2022-04/1649970429_10-papikpro-com-p-kak-poshagovo-sdelat-applikatsiyu-dorozhni-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5" name="Picture 3" descr="C:\Users\Гость\Desktop\1649970429_10-papikpro-com-p-kak-poshagovo-sdelat-applikatsiyu-dorozhni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44824"/>
            <a:ext cx="6339745" cy="4688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Гость\Desktop\1668000158_51-baback-club-p-svetofor-detskii-risunok-krasivo-5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612576" y="4077072"/>
            <a:ext cx="3191073" cy="23909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Основной этап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Встреча детей и родителей с инспектором ГИБДД</a:t>
            </a:r>
            <a:endParaRPr lang="ru-RU" sz="2000" dirty="0"/>
          </a:p>
        </p:txBody>
      </p:sp>
      <p:sp>
        <p:nvSpPr>
          <p:cNvPr id="25602" name="AutoShape 2" descr="https://kerch.fm/uploads/posts/2021-04/1618918678_peshehod-2-jp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3" name="Picture 3" descr="C:\Users\Гость\Desktop\1618918678_peshehod-2-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6743056" cy="4496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Гость\Desktop\1668000158_51-baback-club-p-svetofor-detskii-risunok-krasivo-5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4077072"/>
            <a:ext cx="3191073" cy="23909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2400" cy="1143000"/>
          </a:xfrm>
        </p:spPr>
        <p:txBody>
          <a:bodyPr/>
          <a:lstStyle/>
          <a:p>
            <a:pPr algn="ctr"/>
            <a:r>
              <a:rPr lang="ru-RU" b="1" dirty="0" smtClean="0"/>
              <a:t>Основной этап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340768"/>
            <a:ext cx="77724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Итоговый продукт – макет «Безопасность на дороге» </a:t>
            </a:r>
            <a:endParaRPr lang="ru-RU" sz="2000" dirty="0"/>
          </a:p>
        </p:txBody>
      </p:sp>
      <p:pic>
        <p:nvPicPr>
          <p:cNvPr id="24579" name="Picture 3" descr="C:\Users\Гость\Desktop\1da047ba7ac3afe2c4e8b8af884010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844824"/>
            <a:ext cx="6192688" cy="4644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Гость\Desktop\1668000158_51-baback-club-p-svetofor-detskii-risunok-krasivo-5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528" y="4005064"/>
            <a:ext cx="3191073" cy="2390952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028384" y="5949280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Заключительный этап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71600" y="1412776"/>
            <a:ext cx="77724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Итоговое мероприятие – </a:t>
            </a:r>
            <a:r>
              <a:rPr lang="ru-RU" sz="2000" dirty="0" err="1" smtClean="0"/>
              <a:t>квест-игра</a:t>
            </a:r>
            <a:r>
              <a:rPr lang="ru-RU" sz="2000" dirty="0" smtClean="0"/>
              <a:t> </a:t>
            </a:r>
          </a:p>
          <a:p>
            <a:pPr algn="ctr">
              <a:buNone/>
            </a:pPr>
            <a:r>
              <a:rPr lang="ru-RU" sz="2000" dirty="0" smtClean="0"/>
              <a:t>«</a:t>
            </a:r>
            <a:r>
              <a:rPr lang="ru-RU" sz="2000" dirty="0" err="1" smtClean="0"/>
              <a:t>Светофорик</a:t>
            </a:r>
            <a:r>
              <a:rPr lang="ru-RU" sz="2000" dirty="0" smtClean="0"/>
              <a:t>»</a:t>
            </a:r>
            <a:endParaRPr lang="ru-RU" sz="2000" dirty="0"/>
          </a:p>
        </p:txBody>
      </p:sp>
      <p:pic>
        <p:nvPicPr>
          <p:cNvPr id="4" name="Picture 3" descr="C:\Users\Гость\Desktop\1668000158_51-baback-club-p-svetofor-detskii-risunok-krasivo-5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4077072"/>
            <a:ext cx="3191073" cy="2390952"/>
          </a:xfrm>
          <a:prstGeom prst="rect">
            <a:avLst/>
          </a:prstGeom>
          <a:noFill/>
        </p:spPr>
      </p:pic>
      <p:pic>
        <p:nvPicPr>
          <p:cNvPr id="26626" name="Picture 2" descr="C:\Users\Гость\Desktop\IMG_20200703_102010-800x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276872"/>
            <a:ext cx="5553984" cy="4191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Заключительный этап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179512" y="2105472"/>
          <a:ext cx="565212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572000" y="2217936"/>
          <a:ext cx="6084168" cy="4640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340768"/>
            <a:ext cx="8208912" cy="34563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Результаты сравнительных диагностик</a:t>
            </a:r>
            <a:endParaRPr lang="ru-RU" sz="2000" dirty="0"/>
          </a:p>
        </p:txBody>
      </p:sp>
      <p:pic>
        <p:nvPicPr>
          <p:cNvPr id="9" name="Picture 3" descr="C:\Users\Гость\Desktop\1668000158_51-baback-club-p-svetofor-detskii-risunok-krasivo-5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1124744"/>
            <a:ext cx="3191073" cy="23909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Заключительный этап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4509120"/>
            <a:ext cx="8208912" cy="3456384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/>
              <a:t>Презентация проекта на педагогическом совете и родительском собрании</a:t>
            </a:r>
          </a:p>
          <a:p>
            <a:endParaRPr lang="ru-RU" dirty="0"/>
          </a:p>
        </p:txBody>
      </p:sp>
      <p:pic>
        <p:nvPicPr>
          <p:cNvPr id="4" name="Picture 3" descr="C:\Users\Гость\Pictures\SAM_76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3840427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" descr="C:\Users\Гость\Pictures\IMG_2016.jpg"/>
          <p:cNvPicPr>
            <a:picLocks noChangeAspect="1" noChangeArrowheads="1"/>
          </p:cNvPicPr>
          <p:nvPr/>
        </p:nvPicPr>
        <p:blipFill>
          <a:blip r:embed="rId3" cstate="print"/>
          <a:srcRect b="6977"/>
          <a:stretch>
            <a:fillRect/>
          </a:stretch>
        </p:blipFill>
        <p:spPr bwMode="auto">
          <a:xfrm>
            <a:off x="4788024" y="1556792"/>
            <a:ext cx="4128459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Гость\Desktop\1668000158_51-baback-club-p-svetofor-detskii-risunok-krasivo-5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4509120"/>
            <a:ext cx="2808312" cy="21041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717032"/>
            <a:ext cx="6400800" cy="16002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/>
              <a:t>Составила: </a:t>
            </a:r>
            <a:r>
              <a:rPr lang="ru-RU" dirty="0" err="1" smtClean="0"/>
              <a:t>Губская</a:t>
            </a:r>
            <a:r>
              <a:rPr lang="ru-RU" dirty="0" smtClean="0"/>
              <a:t> Юлия Алексеевна, Федотова Олеся Павловна</a:t>
            </a:r>
          </a:p>
          <a:p>
            <a:pPr algn="l"/>
            <a:r>
              <a:rPr lang="ru-RU" dirty="0" smtClean="0"/>
              <a:t>Участники: воспитатели, родители, дети</a:t>
            </a:r>
          </a:p>
          <a:p>
            <a:pPr algn="l"/>
            <a:r>
              <a:rPr lang="ru-RU" dirty="0" smtClean="0"/>
              <a:t>Тип: краткосрочный</a:t>
            </a:r>
          </a:p>
          <a:p>
            <a:pPr algn="l"/>
            <a:r>
              <a:rPr lang="ru-RU" dirty="0" smtClean="0"/>
              <a:t>Вид: познавательно - творческий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Проект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для детей 4-5 лет</a:t>
            </a:r>
            <a:br>
              <a:rPr lang="ru-RU" dirty="0" smtClean="0"/>
            </a:br>
            <a:r>
              <a:rPr lang="ru-RU" b="1" dirty="0" smtClean="0"/>
              <a:t>«Безопасность на дороге»</a:t>
            </a:r>
            <a:endParaRPr lang="ru-RU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331640" y="6237312"/>
            <a:ext cx="6400800" cy="3760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ru-RU" sz="2000" dirty="0" smtClean="0">
                <a:solidFill>
                  <a:schemeClr val="tx2"/>
                </a:solidFill>
              </a:rPr>
              <a:t>г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.Нижнекамск, 2023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51520" y="188640"/>
            <a:ext cx="8568952" cy="3760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ru-RU" sz="2000" dirty="0" smtClean="0">
                <a:solidFill>
                  <a:schemeClr val="tx2"/>
                </a:solidFill>
              </a:rPr>
              <a:t>ГАПОУ «Нижнекамский педагогический колледж»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38" name="AutoShape 2" descr="https://baback.club/uploads/posts/2022-11/1668000158_51-baback-club-p-svetofor-detskii-risunok-krasivo-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 descr="C:\Users\Гость\Desktop\1668000158_51-baback-club-p-svetofor-detskii-risunok-krasivo-5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3861048"/>
            <a:ext cx="3191073" cy="23909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«Почему я не могу играть на дороге?»</a:t>
            </a:r>
            <a:endParaRPr lang="ru-RU" b="1" dirty="0"/>
          </a:p>
        </p:txBody>
      </p:sp>
      <p:sp>
        <p:nvSpPr>
          <p:cNvPr id="1026" name="AutoShape 2" descr="https://thumbs.dreamstime.com/b/%D0%B4%D0%B5%D1%82%D0%B8-%D1%88%D0%B0%D1%80%D0%B6%D0%B0-%D1%83%D0%BC%D0%B0%D1%8F-%D1%81-%D0%B1%D0%B5-%D1%8B%D0%BC-%D0%BF%D1%83%D0%B7%D1%8B%D1%80%D0%B5%D0%BC-512452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thumbs.dreamstime.com/b/%D0%B4%D0%B5%D1%82%D0%B8-%D1%88%D0%B0%D1%80%D0%B6%D0%B0-%D1%83%D0%BC%D0%B0%D1%8F-%D1%81-%D0%B1%D0%B5-%D1%8B%D0%BC-%D0%BF%D1%83%D0%B7%D1%8B%D1%80%D0%B5%D0%BC-512452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7" descr="C:\Users\Гость\Pictures\699938_25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700"/>
          <a:stretch>
            <a:fillRect/>
          </a:stretch>
        </p:blipFill>
        <p:spPr bwMode="auto">
          <a:xfrm>
            <a:off x="4283968" y="2831976"/>
            <a:ext cx="3641533" cy="4026024"/>
          </a:xfrm>
          <a:prstGeom prst="rect">
            <a:avLst/>
          </a:prstGeom>
          <a:noFill/>
        </p:spPr>
      </p:pic>
      <p:sp>
        <p:nvSpPr>
          <p:cNvPr id="1032" name="AutoShape 8" descr="https://avatars.mds.yandex.net/i?id=5b7d28af21007a45cd21c6d22d5a3a04_l-4336923-images-thumbs&amp;ref=rim&amp;n=13&amp;w=1080&amp;h=108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anapa-biblio.ucoz.ru/_nw/108/147108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anapa-biblio.ucoz.ru/_nw/108/147108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 descr="C:\Users\Гость\Desktop\Губская Федотова 841\147108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3923928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Овал 13"/>
          <p:cNvSpPr/>
          <p:nvPr/>
        </p:nvSpPr>
        <p:spPr>
          <a:xfrm>
            <a:off x="4427984" y="2996952"/>
            <a:ext cx="432048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004048" y="3356992"/>
            <a:ext cx="288032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7" name="Picture 3" descr="C:\Users\Гость\Desktop\1668000158_51-baback-club-p-svetofor-detskii-risunok-krasivo-5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3861048"/>
            <a:ext cx="3191073" cy="23909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Цель проекта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189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Формирование представлений о правилах дорожной безопасности.</a:t>
            </a:r>
            <a:endParaRPr lang="ru-RU" sz="20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43608" y="2204864"/>
            <a:ext cx="7772400" cy="864096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Задачи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899592" y="3284984"/>
            <a:ext cx="7772400" cy="33843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lang="ru-RU" sz="2000" dirty="0" smtClean="0"/>
              <a:t>Формировать понятие дорога и опасности на ней.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lang="ru-RU" sz="2000" dirty="0" smtClean="0"/>
              <a:t>Знакомить детей с правилами дорожного движения.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Активизировать</a:t>
            </a:r>
            <a:r>
              <a:rPr lang="ru-RU" sz="2000" dirty="0" smtClean="0"/>
              <a:t> у детей чувство ответственности за свою жизнь.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3" descr="C:\Users\Гость\Desktop\1668000158_51-baback-club-p-svetofor-detskii-risunok-krasivo-5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4293096"/>
            <a:ext cx="3191073" cy="23909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Этапы проекта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C:\Users\Гость\Desktop\1668000158_51-baback-club-p-svetofor-detskii-risunok-krasivo-55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540568" y="3861048"/>
            <a:ext cx="3191073" cy="23909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Подготовительный этап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6850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Беседа с детьми «Что такое дорога?»</a:t>
            </a:r>
            <a:endParaRPr lang="ru-RU" sz="2000" dirty="0"/>
          </a:p>
        </p:txBody>
      </p:sp>
      <p:pic>
        <p:nvPicPr>
          <p:cNvPr id="5" name="Picture 3" descr="C:\Users\Гость\Desktop\1668000158_51-baback-club-p-svetofor-detskii-risunok-krasivo-5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4149080"/>
            <a:ext cx="3191073" cy="2390952"/>
          </a:xfrm>
          <a:prstGeom prst="rect">
            <a:avLst/>
          </a:prstGeom>
          <a:noFill/>
        </p:spPr>
      </p:pic>
      <p:pic>
        <p:nvPicPr>
          <p:cNvPr id="6" name="Picture 3" descr="C:\Users\Гость\Pictures\deti-sidyat-na-kovrike-s-pedagog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132856"/>
            <a:ext cx="5288590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Подготовительный этап</a:t>
            </a:r>
            <a:endParaRPr lang="ru-RU" sz="36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79512" y="1447800"/>
          <a:ext cx="8507288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3" descr="C:\Users\Гость\Desktop\1668000158_51-baback-club-p-svetofor-detskii-risunok-krasivo-5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68560" y="4467048"/>
            <a:ext cx="3191073" cy="23909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Подготовительный этап</a:t>
            </a:r>
            <a:endParaRPr lang="ru-RU" sz="3600" b="1" dirty="0"/>
          </a:p>
        </p:txBody>
      </p:sp>
      <p:pic>
        <p:nvPicPr>
          <p:cNvPr id="4" name="Picture 3" descr="C:\Users\Гость\Pictures\SAM_761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5408224" cy="4057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899592" y="1196752"/>
            <a:ext cx="7772400" cy="6850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Обсуждение с родителями плана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проекта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3" descr="C:\Users\Гость\Desktop\1668000158_51-baback-club-p-svetofor-detskii-risunok-krasivo-5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4149080"/>
            <a:ext cx="3191073" cy="23909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Дорожная карта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Управляющая кнопка: домой 4">
            <a:hlinkClick r:id="rId7" action="ppaction://hlinksldjump" highlightClick="1"/>
          </p:cNvPr>
          <p:cNvSpPr/>
          <p:nvPr/>
        </p:nvSpPr>
        <p:spPr>
          <a:xfrm>
            <a:off x="8028384" y="6021288"/>
            <a:ext cx="720080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3" descr="C:\Users\Гость\Desktop\1668000158_51-baback-club-p-svetofor-detskii-risunok-krasivo-55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528" y="4005064"/>
            <a:ext cx="3191073" cy="23909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Основной этап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ru-RU" sz="2000" dirty="0" smtClean="0"/>
              <a:t>Чтение художественной литературы </a:t>
            </a:r>
          </a:p>
          <a:p>
            <a:pPr indent="0" algn="ctr">
              <a:buNone/>
            </a:pPr>
            <a:r>
              <a:rPr lang="ru-RU" sz="2000" dirty="0" smtClean="0"/>
              <a:t>«Дядя Стёпа – милиционер»</a:t>
            </a:r>
            <a:endParaRPr lang="ru-RU" sz="2000" dirty="0"/>
          </a:p>
        </p:txBody>
      </p:sp>
      <p:pic>
        <p:nvPicPr>
          <p:cNvPr id="4" name="Picture 4" descr="C:\Users\Гость\Pictures\detsad_jpg_2021-09-27_09-00-26_optimiz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348880"/>
            <a:ext cx="5946468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Гость\Desktop\1668000158_51-baback-club-p-svetofor-detskii-risunok-krasivo-5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96552" y="4077072"/>
            <a:ext cx="3191073" cy="23909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178</TotalTime>
  <Words>243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Справедливость</vt:lpstr>
      <vt:lpstr>Проект для детей 4-5 лет «Безопасность на дороге»</vt:lpstr>
      <vt:lpstr>«Почему я не могу играть на дороге?»</vt:lpstr>
      <vt:lpstr>Цель проекта</vt:lpstr>
      <vt:lpstr>Этапы проекта</vt:lpstr>
      <vt:lpstr>Подготовительный этап</vt:lpstr>
      <vt:lpstr>Подготовительный этап</vt:lpstr>
      <vt:lpstr>Подготовительный этап</vt:lpstr>
      <vt:lpstr>Дорожная карта</vt:lpstr>
      <vt:lpstr>Основной этап</vt:lpstr>
      <vt:lpstr>Слайд 10</vt:lpstr>
      <vt:lpstr>Слайд 11</vt:lpstr>
      <vt:lpstr>Основной этап</vt:lpstr>
      <vt:lpstr>Основной этап</vt:lpstr>
      <vt:lpstr>Заключительный этап</vt:lpstr>
      <vt:lpstr>Заключительный этап</vt:lpstr>
      <vt:lpstr>Заключительный этап</vt:lpstr>
      <vt:lpstr>Проект для детей 4-5 лет «Безопасность на дороге»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для детей 4-5 лет «Безопасность на дороге»</dc:title>
  <dc:creator>Гость</dc:creator>
  <cp:lastModifiedBy>Гость</cp:lastModifiedBy>
  <cp:revision>20</cp:revision>
  <dcterms:created xsi:type="dcterms:W3CDTF">2023-02-02T05:11:31Z</dcterms:created>
  <dcterms:modified xsi:type="dcterms:W3CDTF">2023-02-09T07:27:02Z</dcterms:modified>
</cp:coreProperties>
</file>